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479" r:id="rId2"/>
    <p:sldId id="510" r:id="rId3"/>
    <p:sldId id="511" r:id="rId4"/>
    <p:sldId id="512" r:id="rId5"/>
    <p:sldId id="513" r:id="rId6"/>
    <p:sldId id="514" r:id="rId7"/>
    <p:sldId id="515" r:id="rId8"/>
    <p:sldId id="516" r:id="rId9"/>
    <p:sldId id="517" r:id="rId10"/>
    <p:sldId id="518" r:id="rId11"/>
    <p:sldId id="519" r:id="rId12"/>
    <p:sldId id="520" r:id="rId13"/>
    <p:sldId id="521" r:id="rId14"/>
    <p:sldId id="522" r:id="rId15"/>
    <p:sldId id="523" r:id="rId16"/>
    <p:sldId id="524" r:id="rId17"/>
    <p:sldId id="525" r:id="rId18"/>
    <p:sldId id="526" r:id="rId19"/>
    <p:sldId id="486" r:id="rId20"/>
    <p:sldId id="481" r:id="rId21"/>
    <p:sldId id="482" r:id="rId22"/>
    <p:sldId id="483" r:id="rId23"/>
    <p:sldId id="484" r:id="rId24"/>
    <p:sldId id="485" r:id="rId25"/>
    <p:sldId id="505" r:id="rId26"/>
    <p:sldId id="506" r:id="rId27"/>
    <p:sldId id="507" r:id="rId28"/>
    <p:sldId id="508" r:id="rId29"/>
    <p:sldId id="509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FFFF"/>
    <a:srgbClr val="00FF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01" autoAdjust="0"/>
    <p:restoredTop sz="94660"/>
  </p:normalViewPr>
  <p:slideViewPr>
    <p:cSldViewPr snapToGrid="0">
      <p:cViewPr varScale="1">
        <p:scale>
          <a:sx n="74" d="100"/>
          <a:sy n="74" d="100"/>
        </p:scale>
        <p:origin x="3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68CD44-03D1-4CD9-BDB7-1ACD9210F31B}" type="doc">
      <dgm:prSet loTypeId="urn:microsoft.com/office/officeart/2005/8/layout/targe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B1B2D06A-14C4-4526-85A5-27CE3BFCBBB2}">
      <dgm:prSet phldrT="[Texte]" custT="1"/>
      <dgm:spPr>
        <a:ln>
          <a:solidFill>
            <a:srgbClr val="00B050"/>
          </a:solidFill>
        </a:ln>
      </dgm:spPr>
      <dgm:t>
        <a:bodyPr/>
        <a:lstStyle/>
        <a:p>
          <a:r>
            <a:rPr lang="fr-FR" sz="3200" b="1" dirty="0">
              <a:cs typeface="+mj-cs"/>
            </a:rPr>
            <a:t>Régulateur</a:t>
          </a:r>
        </a:p>
        <a:p>
          <a:r>
            <a:rPr lang="fr-FR" sz="3200" b="1" dirty="0">
              <a:cs typeface="+mj-cs"/>
            </a:rPr>
            <a:t>Prescripteur</a:t>
          </a:r>
        </a:p>
      </dgm:t>
    </dgm:pt>
    <dgm:pt modelId="{4B2578F1-95C6-4EDB-BDA2-DBEFD3CB8214}" type="parTrans" cxnId="{60DE4843-8EC2-4974-B584-CF898E65A75E}">
      <dgm:prSet/>
      <dgm:spPr/>
      <dgm:t>
        <a:bodyPr/>
        <a:lstStyle/>
        <a:p>
          <a:endParaRPr lang="fr-FR"/>
        </a:p>
      </dgm:t>
    </dgm:pt>
    <dgm:pt modelId="{761BBD67-B5D5-45C6-A0B3-DEC7C44342DA}" type="sibTrans" cxnId="{60DE4843-8EC2-4974-B584-CF898E65A75E}">
      <dgm:prSet/>
      <dgm:spPr/>
      <dgm:t>
        <a:bodyPr/>
        <a:lstStyle/>
        <a:p>
          <a:endParaRPr lang="fr-FR"/>
        </a:p>
      </dgm:t>
    </dgm:pt>
    <dgm:pt modelId="{C97ABDE5-4B12-4CE5-B7FA-C814E72DE489}">
      <dgm:prSet phldrT="[Texte]"/>
      <dgm:spPr/>
      <dgm:t>
        <a:bodyPr/>
        <a:lstStyle/>
        <a:p>
          <a:pPr rtl="0"/>
          <a:r>
            <a:rPr lang="fr-FR" b="1" dirty="0">
              <a:cs typeface="+mj-cs"/>
            </a:rPr>
            <a:t>Planification et aménagement (urbanisme, mobilité, </a:t>
          </a:r>
          <a:r>
            <a:rPr lang="fr-FR" b="1" dirty="0" err="1">
              <a:cs typeface="+mj-cs"/>
            </a:rPr>
            <a:t>etc</a:t>
          </a:r>
          <a:r>
            <a:rPr lang="fr-FR" b="1" dirty="0">
              <a:cs typeface="+mj-cs"/>
            </a:rPr>
            <a:t>…)</a:t>
          </a:r>
          <a:endParaRPr lang="fr-FR" dirty="0"/>
        </a:p>
      </dgm:t>
    </dgm:pt>
    <dgm:pt modelId="{FB3C7634-C446-4E70-A544-1FBFCD8FA2AB}" type="parTrans" cxnId="{FA77B941-8891-4003-A4F2-02180F91512E}">
      <dgm:prSet/>
      <dgm:spPr/>
      <dgm:t>
        <a:bodyPr/>
        <a:lstStyle/>
        <a:p>
          <a:endParaRPr lang="fr-FR"/>
        </a:p>
      </dgm:t>
    </dgm:pt>
    <dgm:pt modelId="{5E8AAB48-FD6C-4E2F-82C5-6C813749AA45}" type="sibTrans" cxnId="{FA77B941-8891-4003-A4F2-02180F91512E}">
      <dgm:prSet/>
      <dgm:spPr/>
      <dgm:t>
        <a:bodyPr/>
        <a:lstStyle/>
        <a:p>
          <a:endParaRPr lang="fr-FR"/>
        </a:p>
      </dgm:t>
    </dgm:pt>
    <dgm:pt modelId="{0DDD7C1E-2191-4062-9CDF-6AF4C4569C83}">
      <dgm:prSet phldrT="[Texte]" custT="1"/>
      <dgm:spPr/>
      <dgm:t>
        <a:bodyPr/>
        <a:lstStyle/>
        <a:p>
          <a:r>
            <a:rPr lang="fr-FR" sz="3200" b="1" dirty="0">
              <a:cs typeface="+mj-cs"/>
            </a:rPr>
            <a:t>Partenaire</a:t>
          </a:r>
        </a:p>
        <a:p>
          <a:r>
            <a:rPr lang="fr-FR" sz="3200" b="1" dirty="0">
              <a:cs typeface="+mj-cs"/>
            </a:rPr>
            <a:t>facilitateur</a:t>
          </a:r>
        </a:p>
      </dgm:t>
    </dgm:pt>
    <dgm:pt modelId="{6A603406-0F93-48D2-B840-FD60F3D945B9}" type="parTrans" cxnId="{4F3BB320-9E17-4610-99E2-8687544302AD}">
      <dgm:prSet/>
      <dgm:spPr/>
      <dgm:t>
        <a:bodyPr/>
        <a:lstStyle/>
        <a:p>
          <a:endParaRPr lang="fr-FR"/>
        </a:p>
      </dgm:t>
    </dgm:pt>
    <dgm:pt modelId="{01FB02E2-2095-406E-BED8-77FA0B5C76E7}" type="sibTrans" cxnId="{4F3BB320-9E17-4610-99E2-8687544302AD}">
      <dgm:prSet/>
      <dgm:spPr/>
      <dgm:t>
        <a:bodyPr/>
        <a:lstStyle/>
        <a:p>
          <a:endParaRPr lang="fr-FR"/>
        </a:p>
      </dgm:t>
    </dgm:pt>
    <dgm:pt modelId="{CF77BBF2-5489-4629-A4B0-995CF75B95DA}">
      <dgm:prSet phldrT="[Texte]"/>
      <dgm:spPr/>
      <dgm:t>
        <a:bodyPr/>
        <a:lstStyle/>
        <a:p>
          <a:pPr rtl="0"/>
          <a:r>
            <a:rPr lang="fr-FR" b="1" dirty="0">
              <a:cs typeface="+mj-cs"/>
            </a:rPr>
            <a:t>Projets sectoriels (PPP, concession, CPE, </a:t>
          </a:r>
          <a:r>
            <a:rPr lang="fr-FR" b="1" dirty="0" err="1">
              <a:cs typeface="+mj-cs"/>
            </a:rPr>
            <a:t>etc</a:t>
          </a:r>
          <a:r>
            <a:rPr lang="fr-FR" b="1" dirty="0">
              <a:cs typeface="+mj-cs"/>
            </a:rPr>
            <a:t>…)</a:t>
          </a:r>
          <a:endParaRPr lang="fr-FR" dirty="0"/>
        </a:p>
      </dgm:t>
    </dgm:pt>
    <dgm:pt modelId="{74A41290-B140-42D2-9025-E94B920FF852}" type="parTrans" cxnId="{836396FD-7BE9-4396-9895-DB8EDB25E7AE}">
      <dgm:prSet/>
      <dgm:spPr/>
      <dgm:t>
        <a:bodyPr/>
        <a:lstStyle/>
        <a:p>
          <a:endParaRPr lang="fr-FR"/>
        </a:p>
      </dgm:t>
    </dgm:pt>
    <dgm:pt modelId="{6CD42FE4-FF7D-488B-8E2C-ACAB4C55DB4F}" type="sibTrans" cxnId="{836396FD-7BE9-4396-9895-DB8EDB25E7AE}">
      <dgm:prSet/>
      <dgm:spPr/>
      <dgm:t>
        <a:bodyPr/>
        <a:lstStyle/>
        <a:p>
          <a:endParaRPr lang="fr-FR"/>
        </a:p>
      </dgm:t>
    </dgm:pt>
    <dgm:pt modelId="{3EC11C6B-E922-475A-A86C-11469CC01B66}">
      <dgm:prSet phldrT="[Texte]" custT="1"/>
      <dgm:spPr/>
      <dgm:t>
        <a:bodyPr/>
        <a:lstStyle/>
        <a:p>
          <a:r>
            <a:rPr lang="fr-FR" sz="3200" b="1" dirty="0">
              <a:cs typeface="+mj-cs"/>
            </a:rPr>
            <a:t>Consommateur</a:t>
          </a:r>
        </a:p>
        <a:p>
          <a:r>
            <a:rPr lang="fr-FR" sz="3200" b="1" dirty="0">
              <a:cs typeface="+mj-cs"/>
            </a:rPr>
            <a:t>Investisseur</a:t>
          </a:r>
          <a:endParaRPr lang="fr-FR" sz="3200" dirty="0"/>
        </a:p>
      </dgm:t>
    </dgm:pt>
    <dgm:pt modelId="{F181538E-33A2-4168-B928-623C1101C0BD}" type="parTrans" cxnId="{451B3E98-4C66-4B07-B5B1-EE382C290FA6}">
      <dgm:prSet/>
      <dgm:spPr/>
      <dgm:t>
        <a:bodyPr/>
        <a:lstStyle/>
        <a:p>
          <a:endParaRPr lang="fr-FR"/>
        </a:p>
      </dgm:t>
    </dgm:pt>
    <dgm:pt modelId="{3CB7338C-ACFA-4DA0-BC03-0FDFF90861D9}" type="sibTrans" cxnId="{451B3E98-4C66-4B07-B5B1-EE382C290FA6}">
      <dgm:prSet/>
      <dgm:spPr/>
      <dgm:t>
        <a:bodyPr/>
        <a:lstStyle/>
        <a:p>
          <a:endParaRPr lang="fr-FR"/>
        </a:p>
      </dgm:t>
    </dgm:pt>
    <dgm:pt modelId="{74512EA5-C122-478E-998D-5BC1322B4470}">
      <dgm:prSet phldrT="[Texte]"/>
      <dgm:spPr/>
      <dgm:t>
        <a:bodyPr/>
        <a:lstStyle/>
        <a:p>
          <a:pPr rtl="0"/>
          <a:r>
            <a:rPr lang="fr-FR" b="1" dirty="0">
              <a:cs typeface="+mj-cs"/>
            </a:rPr>
            <a:t>Consommatrice d’énergie « modèle ».</a:t>
          </a:r>
        </a:p>
      </dgm:t>
    </dgm:pt>
    <dgm:pt modelId="{04ADE308-109A-4BBF-AB1A-3CCD1C216A49}" type="parTrans" cxnId="{34EFAD7B-70BB-4453-B4E2-825672D6CB86}">
      <dgm:prSet/>
      <dgm:spPr/>
      <dgm:t>
        <a:bodyPr/>
        <a:lstStyle/>
        <a:p>
          <a:endParaRPr lang="fr-FR"/>
        </a:p>
      </dgm:t>
    </dgm:pt>
    <dgm:pt modelId="{ED99B67F-6B2E-4A3F-9199-189DEC207541}" type="sibTrans" cxnId="{34EFAD7B-70BB-4453-B4E2-825672D6CB86}">
      <dgm:prSet/>
      <dgm:spPr/>
      <dgm:t>
        <a:bodyPr/>
        <a:lstStyle/>
        <a:p>
          <a:endParaRPr lang="fr-FR"/>
        </a:p>
      </dgm:t>
    </dgm:pt>
    <dgm:pt modelId="{413A2DF5-295A-44BB-9108-688D1E6A151F}">
      <dgm:prSet phldrT="[Texte]"/>
      <dgm:spPr/>
      <dgm:t>
        <a:bodyPr/>
        <a:lstStyle/>
        <a:p>
          <a:pPr rtl="0"/>
          <a:r>
            <a:rPr lang="fr-FR" b="1" dirty="0" smtClean="0">
              <a:cs typeface="+mj-cs"/>
            </a:rPr>
            <a:t>promotion </a:t>
          </a:r>
          <a:r>
            <a:rPr lang="fr-FR" b="1" dirty="0">
              <a:cs typeface="+mj-cs"/>
            </a:rPr>
            <a:t>des initiatives privées</a:t>
          </a:r>
          <a:endParaRPr lang="fr-FR" dirty="0"/>
        </a:p>
      </dgm:t>
    </dgm:pt>
    <dgm:pt modelId="{71E6E4C5-8089-46FF-B070-B07831B3758E}" type="parTrans" cxnId="{4D57B61F-DBED-4230-A78E-34554E322905}">
      <dgm:prSet/>
      <dgm:spPr/>
      <dgm:t>
        <a:bodyPr/>
        <a:lstStyle/>
        <a:p>
          <a:endParaRPr lang="fr-FR"/>
        </a:p>
      </dgm:t>
    </dgm:pt>
    <dgm:pt modelId="{8204E03B-DEFA-44A4-8899-EFC46B25189B}" type="sibTrans" cxnId="{4D57B61F-DBED-4230-A78E-34554E322905}">
      <dgm:prSet/>
      <dgm:spPr/>
      <dgm:t>
        <a:bodyPr/>
        <a:lstStyle/>
        <a:p>
          <a:endParaRPr lang="fr-FR"/>
        </a:p>
      </dgm:t>
    </dgm:pt>
    <dgm:pt modelId="{170F71F2-185E-4F3D-9A9E-1FDE11F77834}">
      <dgm:prSet phldrT="[Texte]"/>
      <dgm:spPr/>
      <dgm:t>
        <a:bodyPr/>
        <a:lstStyle/>
        <a:p>
          <a:pPr rtl="0"/>
          <a:r>
            <a:rPr lang="fr-FR" b="1" dirty="0">
              <a:cs typeface="+mj-cs"/>
            </a:rPr>
            <a:t>Fournisseur de services publics de qualité</a:t>
          </a:r>
        </a:p>
      </dgm:t>
    </dgm:pt>
    <dgm:pt modelId="{89BE4C1A-9052-4CAD-820D-A79A41CCC420}" type="parTrans" cxnId="{E6709F57-692E-49B3-B916-8BF6CE5895D9}">
      <dgm:prSet/>
      <dgm:spPr/>
      <dgm:t>
        <a:bodyPr/>
        <a:lstStyle/>
        <a:p>
          <a:endParaRPr lang="fr-FR"/>
        </a:p>
      </dgm:t>
    </dgm:pt>
    <dgm:pt modelId="{59F5BC0F-B193-4E79-B1C7-DA8C3D135752}" type="sibTrans" cxnId="{E6709F57-692E-49B3-B916-8BF6CE5895D9}">
      <dgm:prSet/>
      <dgm:spPr/>
      <dgm:t>
        <a:bodyPr/>
        <a:lstStyle/>
        <a:p>
          <a:endParaRPr lang="fr-FR"/>
        </a:p>
      </dgm:t>
    </dgm:pt>
    <dgm:pt modelId="{FC527F55-8DEB-431F-9465-0214BB723D5F}">
      <dgm:prSet phldrT="[Texte]"/>
      <dgm:spPr/>
      <dgm:t>
        <a:bodyPr/>
        <a:lstStyle/>
        <a:p>
          <a:pPr rtl="0"/>
          <a:endParaRPr lang="fr-FR" b="1" dirty="0">
            <a:cs typeface="+mj-cs"/>
          </a:endParaRPr>
        </a:p>
      </dgm:t>
    </dgm:pt>
    <dgm:pt modelId="{06469EF1-5BD9-4614-9DAB-5D61EDA15604}" type="parTrans" cxnId="{F369C59E-8BDE-4EC3-87D9-C9214E335755}">
      <dgm:prSet/>
      <dgm:spPr/>
      <dgm:t>
        <a:bodyPr/>
        <a:lstStyle/>
        <a:p>
          <a:endParaRPr lang="fr-FR"/>
        </a:p>
      </dgm:t>
    </dgm:pt>
    <dgm:pt modelId="{74B4CBE1-4E0E-4B60-A28C-6DD4AD543837}" type="sibTrans" cxnId="{F369C59E-8BDE-4EC3-87D9-C9214E335755}">
      <dgm:prSet/>
      <dgm:spPr/>
      <dgm:t>
        <a:bodyPr/>
        <a:lstStyle/>
        <a:p>
          <a:endParaRPr lang="fr-FR"/>
        </a:p>
      </dgm:t>
    </dgm:pt>
    <dgm:pt modelId="{88A189F1-141C-4BCF-8199-23506857BBF7}">
      <dgm:prSet phldrT="[Texte]"/>
      <dgm:spPr/>
      <dgm:t>
        <a:bodyPr/>
        <a:lstStyle/>
        <a:p>
          <a:pPr rtl="0"/>
          <a:r>
            <a:rPr lang="fr-FR" b="1" dirty="0">
              <a:cs typeface="+mj-cs"/>
            </a:rPr>
            <a:t>Consommatrice d’équipement « vert »</a:t>
          </a:r>
        </a:p>
      </dgm:t>
    </dgm:pt>
    <dgm:pt modelId="{9D06ABAC-FFC4-4A26-9509-77EC0F31C0A8}" type="parTrans" cxnId="{E8CF6A14-1EBD-40EE-B3B5-95EB3180C377}">
      <dgm:prSet/>
      <dgm:spPr/>
      <dgm:t>
        <a:bodyPr/>
        <a:lstStyle/>
        <a:p>
          <a:endParaRPr lang="fr-FR"/>
        </a:p>
      </dgm:t>
    </dgm:pt>
    <dgm:pt modelId="{3DABB2AB-AF99-4CAE-9495-541404769869}" type="sibTrans" cxnId="{E8CF6A14-1EBD-40EE-B3B5-95EB3180C377}">
      <dgm:prSet/>
      <dgm:spPr/>
      <dgm:t>
        <a:bodyPr/>
        <a:lstStyle/>
        <a:p>
          <a:endParaRPr lang="fr-FR"/>
        </a:p>
      </dgm:t>
    </dgm:pt>
    <dgm:pt modelId="{B1166EEF-7C55-441E-A890-3D715285D768}">
      <dgm:prSet phldrT="[Texte]"/>
      <dgm:spPr/>
      <dgm:t>
        <a:bodyPr/>
        <a:lstStyle/>
        <a:p>
          <a:pPr rtl="0"/>
          <a:r>
            <a:rPr lang="fr-FR" b="1" dirty="0">
              <a:cs typeface="+mj-cs"/>
            </a:rPr>
            <a:t>Investisseurs (Bâtiments, EP, </a:t>
          </a:r>
          <a:r>
            <a:rPr lang="fr-FR" b="1" dirty="0" err="1">
              <a:cs typeface="+mj-cs"/>
            </a:rPr>
            <a:t>etc</a:t>
          </a:r>
          <a:r>
            <a:rPr lang="fr-FR" b="1" dirty="0">
              <a:cs typeface="+mj-cs"/>
            </a:rPr>
            <a:t>…)</a:t>
          </a:r>
        </a:p>
      </dgm:t>
    </dgm:pt>
    <dgm:pt modelId="{CDA5B7AF-B3E7-41D4-83D1-0AD6E16C432D}" type="parTrans" cxnId="{53F0FFF6-20A9-4522-A4DA-12221F5224E5}">
      <dgm:prSet/>
      <dgm:spPr/>
      <dgm:t>
        <a:bodyPr/>
        <a:lstStyle/>
        <a:p>
          <a:endParaRPr lang="fr-FR"/>
        </a:p>
      </dgm:t>
    </dgm:pt>
    <dgm:pt modelId="{41F2FD5D-F32F-44E1-8A24-57BAD28037F5}" type="sibTrans" cxnId="{53F0FFF6-20A9-4522-A4DA-12221F5224E5}">
      <dgm:prSet/>
      <dgm:spPr/>
      <dgm:t>
        <a:bodyPr/>
        <a:lstStyle/>
        <a:p>
          <a:endParaRPr lang="fr-FR"/>
        </a:p>
      </dgm:t>
    </dgm:pt>
    <dgm:pt modelId="{F2C9D3A7-431D-4CE5-A9CA-31CF490D9EA0}" type="pres">
      <dgm:prSet presAssocID="{9968CD44-03D1-4CD9-BDB7-1ACD9210F31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543AFFB-07E1-4BB9-A9C3-353170BB3A66}" type="pres">
      <dgm:prSet presAssocID="{B1B2D06A-14C4-4526-85A5-27CE3BFCBBB2}" presName="circle1" presStyleLbl="node1" presStyleIdx="0" presStyleCnt="3"/>
      <dgm:spPr>
        <a:solidFill>
          <a:srgbClr val="00B050"/>
        </a:solidFill>
      </dgm:spPr>
    </dgm:pt>
    <dgm:pt modelId="{78D86250-9D86-4BB4-8F1F-CEC6653D9100}" type="pres">
      <dgm:prSet presAssocID="{B1B2D06A-14C4-4526-85A5-27CE3BFCBBB2}" presName="space" presStyleCnt="0"/>
      <dgm:spPr/>
    </dgm:pt>
    <dgm:pt modelId="{F310AF1F-CF1E-405C-929F-339A03FE6F02}" type="pres">
      <dgm:prSet presAssocID="{B1B2D06A-14C4-4526-85A5-27CE3BFCBBB2}" presName="rect1" presStyleLbl="alignAcc1" presStyleIdx="0" presStyleCnt="3"/>
      <dgm:spPr/>
      <dgm:t>
        <a:bodyPr/>
        <a:lstStyle/>
        <a:p>
          <a:endParaRPr lang="fr-FR"/>
        </a:p>
      </dgm:t>
    </dgm:pt>
    <dgm:pt modelId="{E762855C-238B-468C-9BFF-B95E9F732034}" type="pres">
      <dgm:prSet presAssocID="{0DDD7C1E-2191-4062-9CDF-6AF4C4569C83}" presName="vertSpace2" presStyleLbl="node1" presStyleIdx="0" presStyleCnt="3"/>
      <dgm:spPr/>
    </dgm:pt>
    <dgm:pt modelId="{CB58D2CC-0241-4E50-B20C-6E946222BB13}" type="pres">
      <dgm:prSet presAssocID="{0DDD7C1E-2191-4062-9CDF-6AF4C4569C83}" presName="circle2" presStyleLbl="node1" presStyleIdx="1" presStyleCnt="3"/>
      <dgm:spPr>
        <a:solidFill>
          <a:srgbClr val="1ADC8D"/>
        </a:solidFill>
      </dgm:spPr>
    </dgm:pt>
    <dgm:pt modelId="{C5D448F9-F39A-43F0-9CA2-164D3D991A50}" type="pres">
      <dgm:prSet presAssocID="{0DDD7C1E-2191-4062-9CDF-6AF4C4569C83}" presName="rect2" presStyleLbl="alignAcc1" presStyleIdx="1" presStyleCnt="3"/>
      <dgm:spPr/>
      <dgm:t>
        <a:bodyPr/>
        <a:lstStyle/>
        <a:p>
          <a:endParaRPr lang="fr-FR"/>
        </a:p>
      </dgm:t>
    </dgm:pt>
    <dgm:pt modelId="{93EC4584-2AC8-4690-977D-FD9D6363E716}" type="pres">
      <dgm:prSet presAssocID="{3EC11C6B-E922-475A-A86C-11469CC01B66}" presName="vertSpace3" presStyleLbl="node1" presStyleIdx="1" presStyleCnt="3"/>
      <dgm:spPr/>
    </dgm:pt>
    <dgm:pt modelId="{7F9B1ADB-0873-4328-81FD-5E95724C90F1}" type="pres">
      <dgm:prSet presAssocID="{3EC11C6B-E922-475A-A86C-11469CC01B66}" presName="circle3" presStyleLbl="node1" presStyleIdx="2" presStyleCnt="3"/>
      <dgm:spPr/>
    </dgm:pt>
    <dgm:pt modelId="{4D785480-472B-4776-983C-05E42D99AEA8}" type="pres">
      <dgm:prSet presAssocID="{3EC11C6B-E922-475A-A86C-11469CC01B66}" presName="rect3" presStyleLbl="alignAcc1" presStyleIdx="2" presStyleCnt="3"/>
      <dgm:spPr/>
      <dgm:t>
        <a:bodyPr/>
        <a:lstStyle/>
        <a:p>
          <a:endParaRPr lang="fr-FR"/>
        </a:p>
      </dgm:t>
    </dgm:pt>
    <dgm:pt modelId="{F1DAEE5B-BE56-4724-AF97-FF5477FBAC6A}" type="pres">
      <dgm:prSet presAssocID="{B1B2D06A-14C4-4526-85A5-27CE3BFCBBB2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EB693D-7DE5-4491-A442-757E097C6049}" type="pres">
      <dgm:prSet presAssocID="{B1B2D06A-14C4-4526-85A5-27CE3BFCBBB2}" presName="rect1ChTx" presStyleLbl="alignAcc1" presStyleIdx="2" presStyleCnt="3" custScaleX="111180" custLinFactNeighborX="-6248" custLinFactNeighborY="-202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F76BA5-964A-4620-A388-DE24B9E9425C}" type="pres">
      <dgm:prSet presAssocID="{0DDD7C1E-2191-4062-9CDF-6AF4C4569C83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28F456-1730-4A87-A4F6-0A29A8248E66}" type="pres">
      <dgm:prSet presAssocID="{0DDD7C1E-2191-4062-9CDF-6AF4C4569C83}" presName="rect2ChTx" presStyleLbl="alignAcc1" presStyleIdx="2" presStyleCnt="3" custScaleX="111180" custLinFactNeighborX="-6248" custLinFactNeighborY="-202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66F07C-4762-4E35-AD18-F41AE6D9032B}" type="pres">
      <dgm:prSet presAssocID="{3EC11C6B-E922-475A-A86C-11469CC01B66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A6F8AF-DEE3-413E-94D3-FEEC351EC004}" type="pres">
      <dgm:prSet presAssocID="{3EC11C6B-E922-475A-A86C-11469CC01B66}" presName="rect3ChTx" presStyleLbl="alignAcc1" presStyleIdx="2" presStyleCnt="3" custScaleX="111180" custLinFactNeighborX="-6248" custLinFactNeighborY="-202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0DE4843-8EC2-4974-B584-CF898E65A75E}" srcId="{9968CD44-03D1-4CD9-BDB7-1ACD9210F31B}" destId="{B1B2D06A-14C4-4526-85A5-27CE3BFCBBB2}" srcOrd="0" destOrd="0" parTransId="{4B2578F1-95C6-4EDB-BDA2-DBEFD3CB8214}" sibTransId="{761BBD67-B5D5-45C6-A0B3-DEC7C44342DA}"/>
    <dgm:cxn modelId="{4D57B61F-DBED-4230-A78E-34554E322905}" srcId="{B1B2D06A-14C4-4526-85A5-27CE3BFCBBB2}" destId="{413A2DF5-295A-44BB-9108-688D1E6A151F}" srcOrd="1" destOrd="0" parTransId="{71E6E4C5-8089-46FF-B070-B07831B3758E}" sibTransId="{8204E03B-DEFA-44A4-8899-EFC46B25189B}"/>
    <dgm:cxn modelId="{F369C59E-8BDE-4EC3-87D9-C9214E335755}" srcId="{3EC11C6B-E922-475A-A86C-11469CC01B66}" destId="{FC527F55-8DEB-431F-9465-0214BB723D5F}" srcOrd="3" destOrd="0" parTransId="{06469EF1-5BD9-4614-9DAB-5D61EDA15604}" sibTransId="{74B4CBE1-4E0E-4B60-A28C-6DD4AD543837}"/>
    <dgm:cxn modelId="{388A2CA1-B287-4AAD-A77C-5E5FA34057DA}" type="presOf" srcId="{74512EA5-C122-478E-998D-5BC1322B4470}" destId="{CDA6F8AF-DEE3-413E-94D3-FEEC351EC004}" srcOrd="0" destOrd="0" presId="urn:microsoft.com/office/officeart/2005/8/layout/target3"/>
    <dgm:cxn modelId="{F33B5276-4A30-4BDC-BB9D-18AE4D4C6D4D}" type="presOf" srcId="{0DDD7C1E-2191-4062-9CDF-6AF4C4569C83}" destId="{63F76BA5-964A-4620-A388-DE24B9E9425C}" srcOrd="1" destOrd="0" presId="urn:microsoft.com/office/officeart/2005/8/layout/target3"/>
    <dgm:cxn modelId="{4F3BB320-9E17-4610-99E2-8687544302AD}" srcId="{9968CD44-03D1-4CD9-BDB7-1ACD9210F31B}" destId="{0DDD7C1E-2191-4062-9CDF-6AF4C4569C83}" srcOrd="1" destOrd="0" parTransId="{6A603406-0F93-48D2-B840-FD60F3D945B9}" sibTransId="{01FB02E2-2095-406E-BED8-77FA0B5C76E7}"/>
    <dgm:cxn modelId="{E31FE1AD-8599-4275-BC6C-69F114607D4C}" type="presOf" srcId="{0DDD7C1E-2191-4062-9CDF-6AF4C4569C83}" destId="{C5D448F9-F39A-43F0-9CA2-164D3D991A50}" srcOrd="0" destOrd="0" presId="urn:microsoft.com/office/officeart/2005/8/layout/target3"/>
    <dgm:cxn modelId="{38C108AF-CF25-4A5A-8856-B6451788840D}" type="presOf" srcId="{B1166EEF-7C55-441E-A890-3D715285D768}" destId="{CDA6F8AF-DEE3-413E-94D3-FEEC351EC004}" srcOrd="0" destOrd="2" presId="urn:microsoft.com/office/officeart/2005/8/layout/target3"/>
    <dgm:cxn modelId="{E6709F57-692E-49B3-B916-8BF6CE5895D9}" srcId="{B1B2D06A-14C4-4526-85A5-27CE3BFCBBB2}" destId="{170F71F2-185E-4F3D-9A9E-1FDE11F77834}" srcOrd="2" destOrd="0" parTransId="{89BE4C1A-9052-4CAD-820D-A79A41CCC420}" sibTransId="{59F5BC0F-B193-4E79-B1C7-DA8C3D135752}"/>
    <dgm:cxn modelId="{80F00FC2-9788-48BD-82A2-E0BFF2C7C2AC}" type="presOf" srcId="{3EC11C6B-E922-475A-A86C-11469CC01B66}" destId="{2366F07C-4762-4E35-AD18-F41AE6D9032B}" srcOrd="1" destOrd="0" presId="urn:microsoft.com/office/officeart/2005/8/layout/target3"/>
    <dgm:cxn modelId="{451B3E98-4C66-4B07-B5B1-EE382C290FA6}" srcId="{9968CD44-03D1-4CD9-BDB7-1ACD9210F31B}" destId="{3EC11C6B-E922-475A-A86C-11469CC01B66}" srcOrd="2" destOrd="0" parTransId="{F181538E-33A2-4168-B928-623C1101C0BD}" sibTransId="{3CB7338C-ACFA-4DA0-BC03-0FDFF90861D9}"/>
    <dgm:cxn modelId="{26EAAA6D-2570-4FCD-8092-AA030669F767}" type="presOf" srcId="{CF77BBF2-5489-4629-A4B0-995CF75B95DA}" destId="{3828F456-1730-4A87-A4F6-0A29A8248E66}" srcOrd="0" destOrd="0" presId="urn:microsoft.com/office/officeart/2005/8/layout/target3"/>
    <dgm:cxn modelId="{34EFAD7B-70BB-4453-B4E2-825672D6CB86}" srcId="{3EC11C6B-E922-475A-A86C-11469CC01B66}" destId="{74512EA5-C122-478E-998D-5BC1322B4470}" srcOrd="0" destOrd="0" parTransId="{04ADE308-109A-4BBF-AB1A-3CCD1C216A49}" sibTransId="{ED99B67F-6B2E-4A3F-9199-189DEC207541}"/>
    <dgm:cxn modelId="{AB03CC11-8D93-4ACA-A184-4473BCC3BC9A}" type="presOf" srcId="{B1B2D06A-14C4-4526-85A5-27CE3BFCBBB2}" destId="{F1DAEE5B-BE56-4724-AF97-FF5477FBAC6A}" srcOrd="1" destOrd="0" presId="urn:microsoft.com/office/officeart/2005/8/layout/target3"/>
    <dgm:cxn modelId="{FA77B941-8891-4003-A4F2-02180F91512E}" srcId="{B1B2D06A-14C4-4526-85A5-27CE3BFCBBB2}" destId="{C97ABDE5-4B12-4CE5-B7FA-C814E72DE489}" srcOrd="0" destOrd="0" parTransId="{FB3C7634-C446-4E70-A544-1FBFCD8FA2AB}" sibTransId="{5E8AAB48-FD6C-4E2F-82C5-6C813749AA45}"/>
    <dgm:cxn modelId="{F7ED5999-AC66-4D7B-B7EB-1653914E065F}" type="presOf" srcId="{3EC11C6B-E922-475A-A86C-11469CC01B66}" destId="{4D785480-472B-4776-983C-05E42D99AEA8}" srcOrd="0" destOrd="0" presId="urn:microsoft.com/office/officeart/2005/8/layout/target3"/>
    <dgm:cxn modelId="{E8CF6A14-1EBD-40EE-B3B5-95EB3180C377}" srcId="{3EC11C6B-E922-475A-A86C-11469CC01B66}" destId="{88A189F1-141C-4BCF-8199-23506857BBF7}" srcOrd="1" destOrd="0" parTransId="{9D06ABAC-FFC4-4A26-9509-77EC0F31C0A8}" sibTransId="{3DABB2AB-AF99-4CAE-9495-541404769869}"/>
    <dgm:cxn modelId="{CF9A6B4E-8E57-4731-8103-FEC36226331B}" type="presOf" srcId="{170F71F2-185E-4F3D-9A9E-1FDE11F77834}" destId="{28EB693D-7DE5-4491-A442-757E097C6049}" srcOrd="0" destOrd="2" presId="urn:microsoft.com/office/officeart/2005/8/layout/target3"/>
    <dgm:cxn modelId="{53F0FFF6-20A9-4522-A4DA-12221F5224E5}" srcId="{3EC11C6B-E922-475A-A86C-11469CC01B66}" destId="{B1166EEF-7C55-441E-A890-3D715285D768}" srcOrd="2" destOrd="0" parTransId="{CDA5B7AF-B3E7-41D4-83D1-0AD6E16C432D}" sibTransId="{41F2FD5D-F32F-44E1-8A24-57BAD28037F5}"/>
    <dgm:cxn modelId="{836396FD-7BE9-4396-9895-DB8EDB25E7AE}" srcId="{0DDD7C1E-2191-4062-9CDF-6AF4C4569C83}" destId="{CF77BBF2-5489-4629-A4B0-995CF75B95DA}" srcOrd="0" destOrd="0" parTransId="{74A41290-B140-42D2-9025-E94B920FF852}" sibTransId="{6CD42FE4-FF7D-488B-8E2C-ACAB4C55DB4F}"/>
    <dgm:cxn modelId="{06B7DF60-12D2-4D21-A7F8-15A8D1849B3A}" type="presOf" srcId="{9968CD44-03D1-4CD9-BDB7-1ACD9210F31B}" destId="{F2C9D3A7-431D-4CE5-A9CA-31CF490D9EA0}" srcOrd="0" destOrd="0" presId="urn:microsoft.com/office/officeart/2005/8/layout/target3"/>
    <dgm:cxn modelId="{23498B7F-3D89-4590-A9FB-23B8C7557B88}" type="presOf" srcId="{B1B2D06A-14C4-4526-85A5-27CE3BFCBBB2}" destId="{F310AF1F-CF1E-405C-929F-339A03FE6F02}" srcOrd="0" destOrd="0" presId="urn:microsoft.com/office/officeart/2005/8/layout/target3"/>
    <dgm:cxn modelId="{003EC80F-27BC-4CF9-B2A7-B14327207890}" type="presOf" srcId="{88A189F1-141C-4BCF-8199-23506857BBF7}" destId="{CDA6F8AF-DEE3-413E-94D3-FEEC351EC004}" srcOrd="0" destOrd="1" presId="urn:microsoft.com/office/officeart/2005/8/layout/target3"/>
    <dgm:cxn modelId="{D20646F1-B9EF-4910-9B94-B1CF1ED0FC5E}" type="presOf" srcId="{FC527F55-8DEB-431F-9465-0214BB723D5F}" destId="{CDA6F8AF-DEE3-413E-94D3-FEEC351EC004}" srcOrd="0" destOrd="3" presId="urn:microsoft.com/office/officeart/2005/8/layout/target3"/>
    <dgm:cxn modelId="{4231D7C8-0005-4245-94DF-FC9D61EE094C}" type="presOf" srcId="{C97ABDE5-4B12-4CE5-B7FA-C814E72DE489}" destId="{28EB693D-7DE5-4491-A442-757E097C6049}" srcOrd="0" destOrd="0" presId="urn:microsoft.com/office/officeart/2005/8/layout/target3"/>
    <dgm:cxn modelId="{FFCBB2F9-1D0F-4702-94F1-94EE5AE4BD4C}" type="presOf" srcId="{413A2DF5-295A-44BB-9108-688D1E6A151F}" destId="{28EB693D-7DE5-4491-A442-757E097C6049}" srcOrd="0" destOrd="1" presId="urn:microsoft.com/office/officeart/2005/8/layout/target3"/>
    <dgm:cxn modelId="{C3C4CBAD-8052-401D-B53F-00E5A8064A96}" type="presParOf" srcId="{F2C9D3A7-431D-4CE5-A9CA-31CF490D9EA0}" destId="{4543AFFB-07E1-4BB9-A9C3-353170BB3A66}" srcOrd="0" destOrd="0" presId="urn:microsoft.com/office/officeart/2005/8/layout/target3"/>
    <dgm:cxn modelId="{160C352C-D9EC-4629-8636-0D93C37A4714}" type="presParOf" srcId="{F2C9D3A7-431D-4CE5-A9CA-31CF490D9EA0}" destId="{78D86250-9D86-4BB4-8F1F-CEC6653D9100}" srcOrd="1" destOrd="0" presId="urn:microsoft.com/office/officeart/2005/8/layout/target3"/>
    <dgm:cxn modelId="{2C532F6A-138B-4CD2-82BD-6DB09687A2DA}" type="presParOf" srcId="{F2C9D3A7-431D-4CE5-A9CA-31CF490D9EA0}" destId="{F310AF1F-CF1E-405C-929F-339A03FE6F02}" srcOrd="2" destOrd="0" presId="urn:microsoft.com/office/officeart/2005/8/layout/target3"/>
    <dgm:cxn modelId="{AD00EEAF-2958-4545-B92B-E8CFDE418B33}" type="presParOf" srcId="{F2C9D3A7-431D-4CE5-A9CA-31CF490D9EA0}" destId="{E762855C-238B-468C-9BFF-B95E9F732034}" srcOrd="3" destOrd="0" presId="urn:microsoft.com/office/officeart/2005/8/layout/target3"/>
    <dgm:cxn modelId="{7C498486-89DA-41FD-9DC1-BB7CAA50E1CE}" type="presParOf" srcId="{F2C9D3A7-431D-4CE5-A9CA-31CF490D9EA0}" destId="{CB58D2CC-0241-4E50-B20C-6E946222BB13}" srcOrd="4" destOrd="0" presId="urn:microsoft.com/office/officeart/2005/8/layout/target3"/>
    <dgm:cxn modelId="{3BE5C94B-E44E-4AE2-A118-2F2B9CB1D279}" type="presParOf" srcId="{F2C9D3A7-431D-4CE5-A9CA-31CF490D9EA0}" destId="{C5D448F9-F39A-43F0-9CA2-164D3D991A50}" srcOrd="5" destOrd="0" presId="urn:microsoft.com/office/officeart/2005/8/layout/target3"/>
    <dgm:cxn modelId="{D2AF3CD6-A4DB-4BEB-BBDD-0B40FFCC9073}" type="presParOf" srcId="{F2C9D3A7-431D-4CE5-A9CA-31CF490D9EA0}" destId="{93EC4584-2AC8-4690-977D-FD9D6363E716}" srcOrd="6" destOrd="0" presId="urn:microsoft.com/office/officeart/2005/8/layout/target3"/>
    <dgm:cxn modelId="{C9E1C19C-CAF9-4536-AC71-3FD3AC70B282}" type="presParOf" srcId="{F2C9D3A7-431D-4CE5-A9CA-31CF490D9EA0}" destId="{7F9B1ADB-0873-4328-81FD-5E95724C90F1}" srcOrd="7" destOrd="0" presId="urn:microsoft.com/office/officeart/2005/8/layout/target3"/>
    <dgm:cxn modelId="{B076B92C-FC6E-4545-9405-482B50A7E738}" type="presParOf" srcId="{F2C9D3A7-431D-4CE5-A9CA-31CF490D9EA0}" destId="{4D785480-472B-4776-983C-05E42D99AEA8}" srcOrd="8" destOrd="0" presId="urn:microsoft.com/office/officeart/2005/8/layout/target3"/>
    <dgm:cxn modelId="{1A4B9DFA-8ED7-46C5-80CA-DC141B7D5F94}" type="presParOf" srcId="{F2C9D3A7-431D-4CE5-A9CA-31CF490D9EA0}" destId="{F1DAEE5B-BE56-4724-AF97-FF5477FBAC6A}" srcOrd="9" destOrd="0" presId="urn:microsoft.com/office/officeart/2005/8/layout/target3"/>
    <dgm:cxn modelId="{6DFE879A-20B2-4917-BECF-2B4553E12499}" type="presParOf" srcId="{F2C9D3A7-431D-4CE5-A9CA-31CF490D9EA0}" destId="{28EB693D-7DE5-4491-A442-757E097C6049}" srcOrd="10" destOrd="0" presId="urn:microsoft.com/office/officeart/2005/8/layout/target3"/>
    <dgm:cxn modelId="{BDBB4643-D742-4297-9839-765291941A7B}" type="presParOf" srcId="{F2C9D3A7-431D-4CE5-A9CA-31CF490D9EA0}" destId="{63F76BA5-964A-4620-A388-DE24B9E9425C}" srcOrd="11" destOrd="0" presId="urn:microsoft.com/office/officeart/2005/8/layout/target3"/>
    <dgm:cxn modelId="{5DE69B0A-2811-4645-99F2-A9A78F5F7D10}" type="presParOf" srcId="{F2C9D3A7-431D-4CE5-A9CA-31CF490D9EA0}" destId="{3828F456-1730-4A87-A4F6-0A29A8248E66}" srcOrd="12" destOrd="0" presId="urn:microsoft.com/office/officeart/2005/8/layout/target3"/>
    <dgm:cxn modelId="{0F6268D4-55BF-4117-98C4-AF1B0ECA8101}" type="presParOf" srcId="{F2C9D3A7-431D-4CE5-A9CA-31CF490D9EA0}" destId="{2366F07C-4762-4E35-AD18-F41AE6D9032B}" srcOrd="13" destOrd="0" presId="urn:microsoft.com/office/officeart/2005/8/layout/target3"/>
    <dgm:cxn modelId="{CCD71507-2565-47FB-8EEC-5B0AF5C1C54F}" type="presParOf" srcId="{F2C9D3A7-431D-4CE5-A9CA-31CF490D9EA0}" destId="{CDA6F8AF-DEE3-413E-94D3-FEEC351EC004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A3C539-AEB1-479C-9C8B-0F042E599CB2}" type="doc">
      <dgm:prSet loTypeId="urn:microsoft.com/office/officeart/2005/8/layout/h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r-FR"/>
        </a:p>
      </dgm:t>
    </dgm:pt>
    <dgm:pt modelId="{C999A2D6-7335-4BC0-9313-FD0A0E54DFEB}">
      <dgm:prSet phldrT="[Texte]" custT="1"/>
      <dgm:spPr/>
      <dgm:t>
        <a:bodyPr/>
        <a:lstStyle/>
        <a:p>
          <a:pPr algn="just"/>
          <a:r>
            <a:rPr lang="fr-FR" sz="2000" b="1" dirty="0"/>
            <a:t>Accompagner les municipalités tunisiennes à améliorer leur contribution à l’atteinte des objectifs énergétiques nationaux en matière de transition énergétique à travers la mise en œuvre de leurs stratégies énergétiques locales à l’échelle de leurs territoires.</a:t>
          </a:r>
          <a:r>
            <a:rPr lang="fr-CH" sz="2000" b="1" dirty="0"/>
            <a:t> </a:t>
          </a:r>
          <a:endParaRPr lang="fr-FR" sz="2000" b="1" dirty="0"/>
        </a:p>
      </dgm:t>
    </dgm:pt>
    <dgm:pt modelId="{7578D048-BD87-4287-AC10-F648F153A3F6}" type="parTrans" cxnId="{53307A52-EF71-40E4-AB9F-BFCB417E5586}">
      <dgm:prSet/>
      <dgm:spPr/>
      <dgm:t>
        <a:bodyPr/>
        <a:lstStyle/>
        <a:p>
          <a:endParaRPr lang="fr-FR"/>
        </a:p>
      </dgm:t>
    </dgm:pt>
    <dgm:pt modelId="{316154F2-4C6E-4635-9088-95827F8812D7}" type="sibTrans" cxnId="{53307A52-EF71-40E4-AB9F-BFCB417E5586}">
      <dgm:prSet/>
      <dgm:spPr/>
      <dgm:t>
        <a:bodyPr/>
        <a:lstStyle/>
        <a:p>
          <a:endParaRPr lang="fr-FR"/>
        </a:p>
      </dgm:t>
    </dgm:pt>
    <dgm:pt modelId="{A17E5679-5BAA-48DE-AF6C-AF678AEEE909}">
      <dgm:prSet phldrT="[Texte]" custT="1"/>
      <dgm:spPr/>
      <dgm:t>
        <a:bodyPr anchor="t" anchorCtr="0"/>
        <a:lstStyle/>
        <a:p>
          <a:pPr algn="ctr"/>
          <a:r>
            <a:rPr lang="fr-FR" sz="1700" b="0" cap="all" baseline="0" dirty="0">
              <a:solidFill>
                <a:srgbClr val="00B050"/>
              </a:solidFill>
              <a:latin typeface="Arial Rounded MT Bold" pitchFamily="34" charset="0"/>
            </a:rPr>
            <a:t>Résultat  1</a:t>
          </a:r>
        </a:p>
        <a:p>
          <a:pPr algn="ctr"/>
          <a:r>
            <a:rPr lang="fr-FR" sz="1600" b="1" dirty="0">
              <a:solidFill>
                <a:srgbClr val="002060"/>
              </a:solidFill>
            </a:rPr>
            <a:t>Les 350 communes de la Tunisie sont capables de mener une comptabilité énergétique de leurs consommations en eau, en électricité et en carburant et ce à travers la réalisation d’audit énergétique du patrimoine pour toutes les communes Tunisiennes.</a:t>
          </a:r>
        </a:p>
      </dgm:t>
    </dgm:pt>
    <dgm:pt modelId="{EBF0E621-BC40-443A-AC6E-4CEF5A18FF7B}" type="parTrans" cxnId="{3B2685C2-921D-4614-9B6C-EBEF2D0006BA}">
      <dgm:prSet/>
      <dgm:spPr/>
      <dgm:t>
        <a:bodyPr/>
        <a:lstStyle/>
        <a:p>
          <a:endParaRPr lang="fr-FR"/>
        </a:p>
      </dgm:t>
    </dgm:pt>
    <dgm:pt modelId="{1713ED08-E32F-4B77-90B0-740AB0DE5C24}" type="sibTrans" cxnId="{3B2685C2-921D-4614-9B6C-EBEF2D0006BA}">
      <dgm:prSet/>
      <dgm:spPr/>
      <dgm:t>
        <a:bodyPr/>
        <a:lstStyle/>
        <a:p>
          <a:endParaRPr lang="fr-FR"/>
        </a:p>
      </dgm:t>
    </dgm:pt>
    <dgm:pt modelId="{28B0950D-DB8E-449E-914A-E13DB23B8D36}">
      <dgm:prSet phldrT="[Texte]" custT="1"/>
      <dgm:spPr/>
      <dgm:t>
        <a:bodyPr anchor="t" anchorCtr="0"/>
        <a:lstStyle/>
        <a:p>
          <a:pPr algn="ctr"/>
          <a:r>
            <a:rPr lang="fr-FR" sz="1700" b="0" cap="all" baseline="0" dirty="0">
              <a:solidFill>
                <a:srgbClr val="00B050"/>
              </a:solidFill>
              <a:latin typeface="Arial Rounded MT Bold" pitchFamily="34" charset="0"/>
            </a:rPr>
            <a:t>Résultat 3</a:t>
          </a:r>
        </a:p>
        <a:p>
          <a:pPr algn="ctr"/>
          <a:r>
            <a:rPr lang="fr-FR" sz="1600" b="1" dirty="0">
              <a:solidFill>
                <a:srgbClr val="002060"/>
              </a:solidFill>
            </a:rPr>
            <a:t>10 </a:t>
          </a:r>
          <a:r>
            <a:rPr lang="fr-CH" sz="1600" b="1" dirty="0">
              <a:solidFill>
                <a:srgbClr val="002060"/>
              </a:solidFill>
            </a:rPr>
            <a:t>communes  pilotes sélectionnées débutent la réalisation de leurs actions prioritaires pour la transition énergétique</a:t>
          </a:r>
          <a:r>
            <a:rPr lang="fr-CH" sz="1600" dirty="0">
              <a:solidFill>
                <a:srgbClr val="002060"/>
              </a:solidFill>
            </a:rPr>
            <a:t>.</a:t>
          </a:r>
          <a:endParaRPr lang="fr-FR" sz="1600" b="1" dirty="0">
            <a:solidFill>
              <a:srgbClr val="002060"/>
            </a:solidFill>
          </a:endParaRPr>
        </a:p>
      </dgm:t>
    </dgm:pt>
    <dgm:pt modelId="{37B509A8-14E0-48AD-B729-69E12E1F2F25}" type="parTrans" cxnId="{206B9326-7027-4E02-9726-A5C8808EC5C1}">
      <dgm:prSet/>
      <dgm:spPr/>
      <dgm:t>
        <a:bodyPr/>
        <a:lstStyle/>
        <a:p>
          <a:endParaRPr lang="fr-FR"/>
        </a:p>
      </dgm:t>
    </dgm:pt>
    <dgm:pt modelId="{4F45EFF7-B32A-47F3-860E-3DF04E359568}" type="sibTrans" cxnId="{206B9326-7027-4E02-9726-A5C8808EC5C1}">
      <dgm:prSet/>
      <dgm:spPr/>
      <dgm:t>
        <a:bodyPr/>
        <a:lstStyle/>
        <a:p>
          <a:endParaRPr lang="fr-FR"/>
        </a:p>
      </dgm:t>
    </dgm:pt>
    <dgm:pt modelId="{F9DFC2DE-40EE-476B-A8E7-27081928B0DD}">
      <dgm:prSet phldrT="[Texte]" custT="1"/>
      <dgm:spPr/>
      <dgm:t>
        <a:bodyPr anchor="t" anchorCtr="0"/>
        <a:lstStyle/>
        <a:p>
          <a:pPr algn="ctr"/>
          <a:r>
            <a:rPr lang="fr-FR" sz="1700" b="0" cap="all" baseline="0" dirty="0">
              <a:solidFill>
                <a:srgbClr val="00B050"/>
              </a:solidFill>
              <a:latin typeface="Arial Rounded MT Bold" pitchFamily="34" charset="0"/>
            </a:rPr>
            <a:t>Résultat 4</a:t>
          </a:r>
        </a:p>
        <a:p>
          <a:pPr algn="ctr"/>
          <a:r>
            <a:rPr lang="fr-FR" sz="1600" b="1" dirty="0">
              <a:solidFill>
                <a:srgbClr val="002060"/>
              </a:solidFill>
            </a:rPr>
            <a:t>Introduction du label ACTE/MEA (déclinaison du label européen eea</a:t>
          </a:r>
          <a:r>
            <a:rPr lang="fr-FR" sz="1600" b="1" dirty="0">
              <a:solidFill>
                <a:srgbClr val="002060"/>
              </a:solidFill>
              <a:latin typeface="Times New Roman"/>
              <a:cs typeface="Times New Roman"/>
            </a:rPr>
            <a:t>©</a:t>
          </a:r>
          <a:r>
            <a:rPr lang="fr-FR" sz="1600" b="1" dirty="0">
              <a:solidFill>
                <a:srgbClr val="002060"/>
              </a:solidFill>
            </a:rPr>
            <a:t>) et sont capables et motivées de mettre en œuvre les actions et de partager leurs expériences avec leurs homologues en Tunisie et dans la région MENA.</a:t>
          </a:r>
          <a:endParaRPr lang="fr-FR" sz="1600" b="0" dirty="0">
            <a:solidFill>
              <a:srgbClr val="002060"/>
            </a:solidFill>
          </a:endParaRPr>
        </a:p>
      </dgm:t>
    </dgm:pt>
    <dgm:pt modelId="{AAC27266-6674-4A2C-9803-2F80CA62D851}" type="parTrans" cxnId="{18608667-CE53-49F8-AA7D-63043D932C1E}">
      <dgm:prSet/>
      <dgm:spPr/>
      <dgm:t>
        <a:bodyPr/>
        <a:lstStyle/>
        <a:p>
          <a:endParaRPr lang="fr-FR"/>
        </a:p>
      </dgm:t>
    </dgm:pt>
    <dgm:pt modelId="{4A49D1E9-50DB-45FC-B988-37298959CD76}" type="sibTrans" cxnId="{18608667-CE53-49F8-AA7D-63043D932C1E}">
      <dgm:prSet/>
      <dgm:spPr/>
      <dgm:t>
        <a:bodyPr/>
        <a:lstStyle/>
        <a:p>
          <a:endParaRPr lang="fr-FR"/>
        </a:p>
      </dgm:t>
    </dgm:pt>
    <dgm:pt modelId="{2B06538C-5F1F-4F95-BBF0-BCC6354E60E2}">
      <dgm:prSet custT="1"/>
      <dgm:spPr/>
      <dgm:t>
        <a:bodyPr anchor="t"/>
        <a:lstStyle/>
        <a:p>
          <a:pPr algn="ctr"/>
          <a:r>
            <a:rPr lang="fr-FR" sz="1700" b="0" cap="all" baseline="0" dirty="0">
              <a:solidFill>
                <a:srgbClr val="00B050"/>
              </a:solidFill>
              <a:latin typeface="Arial Rounded MT Bold" pitchFamily="34" charset="0"/>
            </a:rPr>
            <a:t>Résultat 2</a:t>
          </a:r>
        </a:p>
        <a:p>
          <a:pPr algn="ctr"/>
          <a:r>
            <a:rPr lang="fr-CH" sz="1600" b="1" dirty="0">
              <a:solidFill>
                <a:srgbClr val="002060"/>
              </a:solidFill>
            </a:rPr>
            <a:t>Disposer d’une structure compétente, efficace et motivé au niveau des communes </a:t>
          </a:r>
        </a:p>
        <a:p>
          <a:pPr algn="ctr"/>
          <a:r>
            <a:rPr lang="fr-CH" sz="1600" b="1" dirty="0">
              <a:solidFill>
                <a:srgbClr val="002060"/>
              </a:solidFill>
            </a:rPr>
            <a:t>- Accompagner les communes techniquement et financièrement pour la mise en œuvre de leurs stratégies locales.</a:t>
          </a:r>
          <a:endParaRPr lang="fr-FR" sz="1600" b="1" dirty="0">
            <a:solidFill>
              <a:srgbClr val="002060"/>
            </a:solidFill>
          </a:endParaRPr>
        </a:p>
      </dgm:t>
    </dgm:pt>
    <dgm:pt modelId="{A62D1129-4AAC-4AEE-BDE8-0452E2E56AA8}" type="parTrans" cxnId="{C87D126B-CC2D-4BB6-8A5C-580377D84A63}">
      <dgm:prSet/>
      <dgm:spPr/>
      <dgm:t>
        <a:bodyPr/>
        <a:lstStyle/>
        <a:p>
          <a:endParaRPr lang="fr-FR"/>
        </a:p>
      </dgm:t>
    </dgm:pt>
    <dgm:pt modelId="{61B577E9-DB7E-4E83-BAA0-C80413D8ADCF}" type="sibTrans" cxnId="{C87D126B-CC2D-4BB6-8A5C-580377D84A63}">
      <dgm:prSet/>
      <dgm:spPr/>
      <dgm:t>
        <a:bodyPr/>
        <a:lstStyle/>
        <a:p>
          <a:endParaRPr lang="fr-FR"/>
        </a:p>
      </dgm:t>
    </dgm:pt>
    <dgm:pt modelId="{E28BA1ED-8A71-4A98-9CA5-D1E42215BC83}" type="pres">
      <dgm:prSet presAssocID="{27A3C539-AEB1-479C-9C8B-0F042E599CB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C76BA48-FF51-4AA7-94DC-8B0F533DDE53}" type="pres">
      <dgm:prSet presAssocID="{C999A2D6-7335-4BC0-9313-FD0A0E54DFEB}" presName="roof" presStyleLbl="dkBgShp" presStyleIdx="0" presStyleCnt="2" custLinFactY="-7383" custLinFactNeighborX="-81505" custLinFactNeighborY="-100000"/>
      <dgm:spPr/>
      <dgm:t>
        <a:bodyPr/>
        <a:lstStyle/>
        <a:p>
          <a:endParaRPr lang="fr-FR"/>
        </a:p>
      </dgm:t>
    </dgm:pt>
    <dgm:pt modelId="{42C65FCE-2860-42DF-8E4C-416D8D7BC162}" type="pres">
      <dgm:prSet presAssocID="{C999A2D6-7335-4BC0-9313-FD0A0E54DFEB}" presName="pillars" presStyleCnt="0"/>
      <dgm:spPr/>
    </dgm:pt>
    <dgm:pt modelId="{8CFC3BEB-B557-497C-B16E-F92C61E041E6}" type="pres">
      <dgm:prSet presAssocID="{C999A2D6-7335-4BC0-9313-FD0A0E54DFEB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36D8EC-0A04-443A-B5A3-C4CDF7057EBD}" type="pres">
      <dgm:prSet presAssocID="{2B06538C-5F1F-4F95-BBF0-BCC6354E60E2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4C41AA-D929-4422-AEF6-01AA1784F5C8}" type="pres">
      <dgm:prSet presAssocID="{28B0950D-DB8E-449E-914A-E13DB23B8D36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29575A-5732-44D9-98AF-72A69E7F3D27}" type="pres">
      <dgm:prSet presAssocID="{F9DFC2DE-40EE-476B-A8E7-27081928B0DD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318C9A0-6A90-4A20-B2D4-B18F0A50EE83}" type="pres">
      <dgm:prSet presAssocID="{C999A2D6-7335-4BC0-9313-FD0A0E54DFEB}" presName="base" presStyleLbl="dkBgShp" presStyleIdx="1" presStyleCnt="2"/>
      <dgm:spPr/>
    </dgm:pt>
  </dgm:ptLst>
  <dgm:cxnLst>
    <dgm:cxn modelId="{206B9326-7027-4E02-9726-A5C8808EC5C1}" srcId="{C999A2D6-7335-4BC0-9313-FD0A0E54DFEB}" destId="{28B0950D-DB8E-449E-914A-E13DB23B8D36}" srcOrd="2" destOrd="0" parTransId="{37B509A8-14E0-48AD-B729-69E12E1F2F25}" sibTransId="{4F45EFF7-B32A-47F3-860E-3DF04E359568}"/>
    <dgm:cxn modelId="{C87D126B-CC2D-4BB6-8A5C-580377D84A63}" srcId="{C999A2D6-7335-4BC0-9313-FD0A0E54DFEB}" destId="{2B06538C-5F1F-4F95-BBF0-BCC6354E60E2}" srcOrd="1" destOrd="0" parTransId="{A62D1129-4AAC-4AEE-BDE8-0452E2E56AA8}" sibTransId="{61B577E9-DB7E-4E83-BAA0-C80413D8ADCF}"/>
    <dgm:cxn modelId="{53307A52-EF71-40E4-AB9F-BFCB417E5586}" srcId="{27A3C539-AEB1-479C-9C8B-0F042E599CB2}" destId="{C999A2D6-7335-4BC0-9313-FD0A0E54DFEB}" srcOrd="0" destOrd="0" parTransId="{7578D048-BD87-4287-AC10-F648F153A3F6}" sibTransId="{316154F2-4C6E-4635-9088-95827F8812D7}"/>
    <dgm:cxn modelId="{CA00529D-AFDD-4609-AB63-4B329C1D245F}" type="presOf" srcId="{27A3C539-AEB1-479C-9C8B-0F042E599CB2}" destId="{E28BA1ED-8A71-4A98-9CA5-D1E42215BC83}" srcOrd="0" destOrd="0" presId="urn:microsoft.com/office/officeart/2005/8/layout/hList3"/>
    <dgm:cxn modelId="{33090D7B-42E9-4B2D-B469-F5EF99D77BCC}" type="presOf" srcId="{C999A2D6-7335-4BC0-9313-FD0A0E54DFEB}" destId="{AC76BA48-FF51-4AA7-94DC-8B0F533DDE53}" srcOrd="0" destOrd="0" presId="urn:microsoft.com/office/officeart/2005/8/layout/hList3"/>
    <dgm:cxn modelId="{18608667-CE53-49F8-AA7D-63043D932C1E}" srcId="{C999A2D6-7335-4BC0-9313-FD0A0E54DFEB}" destId="{F9DFC2DE-40EE-476B-A8E7-27081928B0DD}" srcOrd="3" destOrd="0" parTransId="{AAC27266-6674-4A2C-9803-2F80CA62D851}" sibTransId="{4A49D1E9-50DB-45FC-B988-37298959CD76}"/>
    <dgm:cxn modelId="{B46F5882-94A8-440F-8714-2F89A03B698D}" type="presOf" srcId="{2B06538C-5F1F-4F95-BBF0-BCC6354E60E2}" destId="{8336D8EC-0A04-443A-B5A3-C4CDF7057EBD}" srcOrd="0" destOrd="0" presId="urn:microsoft.com/office/officeart/2005/8/layout/hList3"/>
    <dgm:cxn modelId="{E9A4832B-166C-419B-9ABF-0A4B42376EEE}" type="presOf" srcId="{F9DFC2DE-40EE-476B-A8E7-27081928B0DD}" destId="{A429575A-5732-44D9-98AF-72A69E7F3D27}" srcOrd="0" destOrd="0" presId="urn:microsoft.com/office/officeart/2005/8/layout/hList3"/>
    <dgm:cxn modelId="{327052EF-7DED-4756-931C-BC0D5119CC68}" type="presOf" srcId="{28B0950D-DB8E-449E-914A-E13DB23B8D36}" destId="{8C4C41AA-D929-4422-AEF6-01AA1784F5C8}" srcOrd="0" destOrd="0" presId="urn:microsoft.com/office/officeart/2005/8/layout/hList3"/>
    <dgm:cxn modelId="{3B2685C2-921D-4614-9B6C-EBEF2D0006BA}" srcId="{C999A2D6-7335-4BC0-9313-FD0A0E54DFEB}" destId="{A17E5679-5BAA-48DE-AF6C-AF678AEEE909}" srcOrd="0" destOrd="0" parTransId="{EBF0E621-BC40-443A-AC6E-4CEF5A18FF7B}" sibTransId="{1713ED08-E32F-4B77-90B0-740AB0DE5C24}"/>
    <dgm:cxn modelId="{4DCF5C37-4AF1-44B8-8272-47C7F4DD92E8}" type="presOf" srcId="{A17E5679-5BAA-48DE-AF6C-AF678AEEE909}" destId="{8CFC3BEB-B557-497C-B16E-F92C61E041E6}" srcOrd="0" destOrd="0" presId="urn:microsoft.com/office/officeart/2005/8/layout/hList3"/>
    <dgm:cxn modelId="{F5748E68-D818-4E87-89AD-9F992CEE8C53}" type="presParOf" srcId="{E28BA1ED-8A71-4A98-9CA5-D1E42215BC83}" destId="{AC76BA48-FF51-4AA7-94DC-8B0F533DDE53}" srcOrd="0" destOrd="0" presId="urn:microsoft.com/office/officeart/2005/8/layout/hList3"/>
    <dgm:cxn modelId="{58781588-DE53-416E-9F57-59E588E8575F}" type="presParOf" srcId="{E28BA1ED-8A71-4A98-9CA5-D1E42215BC83}" destId="{42C65FCE-2860-42DF-8E4C-416D8D7BC162}" srcOrd="1" destOrd="0" presId="urn:microsoft.com/office/officeart/2005/8/layout/hList3"/>
    <dgm:cxn modelId="{F58D58F0-0667-441D-9DB5-7EAA03499385}" type="presParOf" srcId="{42C65FCE-2860-42DF-8E4C-416D8D7BC162}" destId="{8CFC3BEB-B557-497C-B16E-F92C61E041E6}" srcOrd="0" destOrd="0" presId="urn:microsoft.com/office/officeart/2005/8/layout/hList3"/>
    <dgm:cxn modelId="{6D77BA80-BEE8-4605-8293-F075EBEC4D42}" type="presParOf" srcId="{42C65FCE-2860-42DF-8E4C-416D8D7BC162}" destId="{8336D8EC-0A04-443A-B5A3-C4CDF7057EBD}" srcOrd="1" destOrd="0" presId="urn:microsoft.com/office/officeart/2005/8/layout/hList3"/>
    <dgm:cxn modelId="{062E1F22-D6B6-4A44-821C-C72C6C4CDAD4}" type="presParOf" srcId="{42C65FCE-2860-42DF-8E4C-416D8D7BC162}" destId="{8C4C41AA-D929-4422-AEF6-01AA1784F5C8}" srcOrd="2" destOrd="0" presId="urn:microsoft.com/office/officeart/2005/8/layout/hList3"/>
    <dgm:cxn modelId="{D6899F1C-E077-4E6E-9EC4-69637739EE53}" type="presParOf" srcId="{42C65FCE-2860-42DF-8E4C-416D8D7BC162}" destId="{A429575A-5732-44D9-98AF-72A69E7F3D27}" srcOrd="3" destOrd="0" presId="urn:microsoft.com/office/officeart/2005/8/layout/hList3"/>
    <dgm:cxn modelId="{465EACF3-BD12-4602-B02A-8BEFA0CE3C48}" type="presParOf" srcId="{E28BA1ED-8A71-4A98-9CA5-D1E42215BC83}" destId="{A318C9A0-6A90-4A20-B2D4-B18F0A50EE8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1DB7-0E2B-4040-B271-B5ED258375CD}" type="datetimeFigureOut">
              <a:rPr lang="fr-FR" smtClean="0"/>
              <a:t>20/06/2022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98079-A4B9-43EA-B4F0-88103E4406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600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FECB0-C046-4135-9DF3-24B42EFEC0A8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448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FECB0-C046-4135-9DF3-24B42EFEC0A8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004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FECB0-C046-4135-9DF3-24B42EFEC0A8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403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FECB0-C046-4135-9DF3-24B42EFEC0A8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577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67FA-D1D5-45E2-8176-28235F3A305F}" type="datetimeFigureOut">
              <a:rPr lang="fr-FR" smtClean="0"/>
              <a:t>20/06/2022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645D-91DA-4DFB-8FA0-C98D723406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220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67FA-D1D5-45E2-8176-28235F3A305F}" type="datetimeFigureOut">
              <a:rPr lang="fr-FR" smtClean="0"/>
              <a:t>20/06/2022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645D-91DA-4DFB-8FA0-C98D723406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84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67FA-D1D5-45E2-8176-28235F3A305F}" type="datetimeFigureOut">
              <a:rPr lang="fr-FR" smtClean="0"/>
              <a:t>20/06/2022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645D-91DA-4DFB-8FA0-C98D723406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80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67FA-D1D5-45E2-8176-28235F3A305F}" type="datetimeFigureOut">
              <a:rPr lang="fr-FR" smtClean="0"/>
              <a:t>20/06/2022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645D-91DA-4DFB-8FA0-C98D723406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957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67FA-D1D5-45E2-8176-28235F3A305F}" type="datetimeFigureOut">
              <a:rPr lang="fr-FR" smtClean="0"/>
              <a:t>20/06/2022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645D-91DA-4DFB-8FA0-C98D723406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383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67FA-D1D5-45E2-8176-28235F3A305F}" type="datetimeFigureOut">
              <a:rPr lang="fr-FR" smtClean="0"/>
              <a:t>20/06/2022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645D-91DA-4DFB-8FA0-C98D723406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391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67FA-D1D5-45E2-8176-28235F3A305F}" type="datetimeFigureOut">
              <a:rPr lang="fr-FR" smtClean="0"/>
              <a:t>20/06/2022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645D-91DA-4DFB-8FA0-C98D723406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25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67FA-D1D5-45E2-8176-28235F3A305F}" type="datetimeFigureOut">
              <a:rPr lang="fr-FR" smtClean="0"/>
              <a:t>20/06/2022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645D-91DA-4DFB-8FA0-C98D723406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8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67FA-D1D5-45E2-8176-28235F3A305F}" type="datetimeFigureOut">
              <a:rPr lang="fr-FR" smtClean="0"/>
              <a:t>20/06/2022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645D-91DA-4DFB-8FA0-C98D723406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18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67FA-D1D5-45E2-8176-28235F3A305F}" type="datetimeFigureOut">
              <a:rPr lang="fr-FR" smtClean="0"/>
              <a:t>20/06/2022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645D-91DA-4DFB-8FA0-C98D723406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58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67FA-D1D5-45E2-8176-28235F3A305F}" type="datetimeFigureOut">
              <a:rPr lang="fr-FR" smtClean="0"/>
              <a:t>20/06/2022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645D-91DA-4DFB-8FA0-C98D723406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33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C67FA-D1D5-45E2-8176-28235F3A305F}" type="datetimeFigureOut">
              <a:rPr lang="fr-FR" smtClean="0"/>
              <a:t>20/06/2022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6645D-91DA-4DFB-8FA0-C98D723406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38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emf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11" Type="http://schemas.openxmlformats.org/officeDocument/2006/relationships/image" Target="../media/image1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1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535" y="0"/>
            <a:ext cx="1858010" cy="71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2" descr="Résultat de recherche d'images pour &quot;seco logo suisse&quot;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606" y="0"/>
            <a:ext cx="1467394" cy="71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9" descr="1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86" y="0"/>
            <a:ext cx="1453515" cy="71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63739" y="3892296"/>
            <a:ext cx="10706963" cy="9489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885190" marR="895985" algn="ctr">
              <a:lnSpc>
                <a:spcPct val="150000"/>
              </a:lnSpc>
              <a:spcBef>
                <a:spcPts val="160"/>
              </a:spcBef>
              <a:spcAft>
                <a:spcPts val="0"/>
              </a:spcAft>
              <a:tabLst>
                <a:tab pos="1903095" algn="l"/>
              </a:tabLst>
            </a:pPr>
            <a:r>
              <a:rPr lang="fr-FR" b="1" kern="0" dirty="0">
                <a:solidFill>
                  <a:srgbClr val="001F5F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G</a:t>
            </a:r>
            <a:r>
              <a:rPr lang="fr-FR" b="1" kern="0" dirty="0" smtClean="0">
                <a:solidFill>
                  <a:srgbClr val="001F5F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uide </a:t>
            </a:r>
            <a:r>
              <a:rPr lang="fr-FR" b="1" kern="0" dirty="0">
                <a:solidFill>
                  <a:srgbClr val="001F5F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de</a:t>
            </a:r>
            <a:r>
              <a:rPr lang="fr-FR" b="1" kern="0" spc="-75" dirty="0">
                <a:solidFill>
                  <a:srgbClr val="001F5F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 </a:t>
            </a:r>
            <a:r>
              <a:rPr lang="fr-FR" b="1" kern="0" dirty="0">
                <a:solidFill>
                  <a:srgbClr val="001F5F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l’éco-construction pour </a:t>
            </a:r>
            <a:r>
              <a:rPr lang="fr-FR" b="1" kern="0" dirty="0" smtClean="0">
                <a:solidFill>
                  <a:srgbClr val="001F5F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les collectivités </a:t>
            </a:r>
            <a:r>
              <a:rPr lang="fr-FR" b="1" kern="0" dirty="0">
                <a:solidFill>
                  <a:srgbClr val="001F5F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locales</a:t>
            </a:r>
            <a:r>
              <a:rPr lang="fr-FR" b="1" kern="0" spc="-20" dirty="0">
                <a:solidFill>
                  <a:srgbClr val="001F5F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 </a:t>
            </a:r>
            <a:r>
              <a:rPr lang="fr-FR" b="1" kern="0" dirty="0" smtClean="0">
                <a:solidFill>
                  <a:srgbClr val="001F5F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Tunisiennes </a:t>
            </a:r>
          </a:p>
          <a:p>
            <a:pPr marL="885190" marR="895985" algn="ctr">
              <a:lnSpc>
                <a:spcPct val="150000"/>
              </a:lnSpc>
              <a:spcBef>
                <a:spcPts val="160"/>
              </a:spcBef>
              <a:spcAft>
                <a:spcPts val="0"/>
              </a:spcAft>
              <a:tabLst>
                <a:tab pos="1903095" algn="l"/>
              </a:tabLst>
            </a:pPr>
            <a:r>
              <a:rPr lang="fr-FR" b="1" kern="0" dirty="0" smtClean="0">
                <a:solidFill>
                  <a:srgbClr val="001F5F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 </a:t>
            </a:r>
            <a:r>
              <a:rPr lang="fr-FR" b="1" kern="0" dirty="0" smtClean="0">
                <a:solidFill>
                  <a:srgbClr val="C00000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Annexes</a:t>
            </a:r>
            <a:endParaRPr lang="fr-FR" b="1" kern="0" dirty="0">
              <a:solidFill>
                <a:srgbClr val="C00000"/>
              </a:solidFill>
              <a:latin typeface="Arial Black" panose="020B0A04020102020204" pitchFamily="34" charset="0"/>
              <a:ea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3739" y="1919157"/>
            <a:ext cx="10737668" cy="12408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661035" marR="668655" algn="ctr">
              <a:spcBef>
                <a:spcPts val="185"/>
              </a:spcBef>
              <a:spcAft>
                <a:spcPts val="0"/>
              </a:spcAft>
            </a:pPr>
            <a:r>
              <a:rPr lang="fr-FR" b="1" dirty="0">
                <a:solidFill>
                  <a:srgbClr val="00B050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PROJET</a:t>
            </a:r>
            <a:endParaRPr lang="fr-FR" sz="1200" dirty="0" smtClean="0">
              <a:solidFill>
                <a:srgbClr val="00B050"/>
              </a:solidFill>
              <a:effectLst/>
              <a:latin typeface="Arial Black" panose="020B0A04020102020204" pitchFamily="34" charset="0"/>
              <a:ea typeface="Arial" panose="020B0604020202020204" pitchFamily="34" charset="0"/>
            </a:endParaRPr>
          </a:p>
          <a:p>
            <a:pPr marL="657860" marR="668655" algn="ctr">
              <a:lnSpc>
                <a:spcPct val="105000"/>
              </a:lnSpc>
              <a:spcBef>
                <a:spcPts val="120"/>
              </a:spcBef>
              <a:spcAft>
                <a:spcPts val="0"/>
              </a:spcAft>
            </a:pPr>
            <a:r>
              <a:rPr lang="fr-FR" b="1" dirty="0">
                <a:solidFill>
                  <a:srgbClr val="00B050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«</a:t>
            </a:r>
            <a:r>
              <a:rPr lang="fr-FR" b="1" spc="-145" dirty="0">
                <a:solidFill>
                  <a:srgbClr val="00B050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 </a:t>
            </a:r>
            <a:r>
              <a:rPr lang="fr-FR" b="1" dirty="0">
                <a:solidFill>
                  <a:srgbClr val="00B050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APPUI</a:t>
            </a:r>
            <a:r>
              <a:rPr lang="fr-FR" b="1" spc="-140" dirty="0">
                <a:solidFill>
                  <a:srgbClr val="00B050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 </a:t>
            </a:r>
            <a:r>
              <a:rPr lang="fr-FR" b="1" dirty="0">
                <a:solidFill>
                  <a:srgbClr val="00B050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AU</a:t>
            </a:r>
            <a:r>
              <a:rPr lang="fr-FR" b="1" spc="-145" dirty="0">
                <a:solidFill>
                  <a:srgbClr val="00B050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 </a:t>
            </a:r>
            <a:r>
              <a:rPr lang="fr-FR" b="1" dirty="0">
                <a:solidFill>
                  <a:srgbClr val="00B050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PLAN</a:t>
            </a:r>
            <a:r>
              <a:rPr lang="fr-FR" b="1" spc="-140" dirty="0">
                <a:solidFill>
                  <a:srgbClr val="00B050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 </a:t>
            </a:r>
            <a:r>
              <a:rPr lang="fr-FR" b="1" dirty="0">
                <a:solidFill>
                  <a:srgbClr val="00B050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NATIONAL</a:t>
            </a:r>
            <a:r>
              <a:rPr lang="fr-FR" b="1" spc="-140" dirty="0">
                <a:solidFill>
                  <a:srgbClr val="00B050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 </a:t>
            </a:r>
            <a:r>
              <a:rPr lang="fr-FR" b="1" dirty="0">
                <a:solidFill>
                  <a:srgbClr val="00B050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DE</a:t>
            </a:r>
            <a:r>
              <a:rPr lang="fr-FR" b="1" spc="-150" dirty="0">
                <a:solidFill>
                  <a:srgbClr val="00B050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 </a:t>
            </a:r>
            <a:r>
              <a:rPr lang="fr-FR" b="1" dirty="0">
                <a:solidFill>
                  <a:srgbClr val="00B050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TRANSITION</a:t>
            </a:r>
            <a:r>
              <a:rPr lang="fr-FR" b="1" spc="-140" dirty="0">
                <a:solidFill>
                  <a:srgbClr val="00B050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 </a:t>
            </a:r>
            <a:r>
              <a:rPr lang="fr-FR" b="1" dirty="0">
                <a:solidFill>
                  <a:srgbClr val="00B050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ENERGETIQUE</a:t>
            </a:r>
            <a:r>
              <a:rPr lang="fr-FR" b="1" spc="-135" dirty="0">
                <a:solidFill>
                  <a:srgbClr val="00B050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 </a:t>
            </a:r>
            <a:r>
              <a:rPr lang="fr-FR" b="1" dirty="0">
                <a:solidFill>
                  <a:srgbClr val="00B050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DES COMMUNES EN</a:t>
            </a:r>
            <a:r>
              <a:rPr lang="fr-FR" b="1" spc="-235" dirty="0">
                <a:solidFill>
                  <a:srgbClr val="00B050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 </a:t>
            </a:r>
            <a:r>
              <a:rPr lang="fr-FR" b="1" dirty="0">
                <a:solidFill>
                  <a:srgbClr val="00B050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TUNISIE,</a:t>
            </a:r>
            <a:endParaRPr lang="fr-FR" sz="1200" dirty="0" smtClean="0">
              <a:solidFill>
                <a:srgbClr val="00B050"/>
              </a:solidFill>
              <a:effectLst/>
              <a:latin typeface="Arial Black" panose="020B0A04020102020204" pitchFamily="34" charset="0"/>
              <a:ea typeface="Arial" panose="020B0604020202020204" pitchFamily="34" charset="0"/>
            </a:endParaRPr>
          </a:p>
          <a:p>
            <a:pPr marL="659130" marR="668655" algn="ctr">
              <a:spcBef>
                <a:spcPts val="10"/>
              </a:spcBef>
              <a:spcAft>
                <a:spcPts val="0"/>
              </a:spcAft>
            </a:pPr>
            <a:r>
              <a:rPr lang="fr-FR" b="1" dirty="0">
                <a:solidFill>
                  <a:srgbClr val="00B050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INTRODUCTION DU LABEL ACTE/MEA »</a:t>
            </a:r>
            <a:endParaRPr lang="fr-FR" sz="1200" dirty="0">
              <a:solidFill>
                <a:srgbClr val="00B050"/>
              </a:solidFill>
              <a:effectLst/>
              <a:latin typeface="Arial Black" panose="020B0A040201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65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8768262" y="1812728"/>
          <a:ext cx="3260593" cy="4575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593">
                  <a:extLst>
                    <a:ext uri="{9D8B030D-6E8A-4147-A177-3AD203B41FA5}">
                      <a16:colId xmlns="" xmlns:a16="http://schemas.microsoft.com/office/drawing/2014/main" val="3642280304"/>
                    </a:ext>
                  </a:extLst>
                </a:gridCol>
              </a:tblGrid>
              <a:tr h="5259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latin typeface="Arial Black" panose="020B0A04020102020204" pitchFamily="34" charset="0"/>
                        </a:rPr>
                        <a:t>2- Eco-construction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93319763"/>
                  </a:ext>
                </a:extLst>
              </a:tr>
              <a:tr h="525946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rgbClr val="000099"/>
                          </a:solidFill>
                          <a:latin typeface="Arial Black" panose="020B0A04020102020204" pitchFamily="34" charset="0"/>
                        </a:rPr>
                        <a:t> - Compacité du bâtiment.</a:t>
                      </a:r>
                      <a:endParaRPr lang="fr-FR" sz="1100" dirty="0">
                        <a:solidFill>
                          <a:srgbClr val="000099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11964944"/>
                  </a:ext>
                </a:extLst>
              </a:tr>
              <a:tr h="525946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rgbClr val="000099"/>
                          </a:solidFill>
                          <a:latin typeface="Arial Black" panose="020B0A04020102020204" pitchFamily="34" charset="0"/>
                        </a:rPr>
                        <a:t> - Taux global des baies vitrées.</a:t>
                      </a:r>
                      <a:endParaRPr lang="fr-FR" sz="1100" dirty="0">
                        <a:solidFill>
                          <a:srgbClr val="000099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6808898"/>
                  </a:ext>
                </a:extLst>
              </a:tr>
              <a:tr h="648427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rgbClr val="000099"/>
                          </a:solidFill>
                          <a:latin typeface="Arial Black" panose="020B0A04020102020204" pitchFamily="34" charset="0"/>
                        </a:rPr>
                        <a:t> - Taux relatif des baies vitrées / à l’EST et l’OUEST +/- 45°.</a:t>
                      </a:r>
                      <a:endParaRPr lang="fr-FR" sz="1100" dirty="0">
                        <a:solidFill>
                          <a:srgbClr val="000099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0480152"/>
                  </a:ext>
                </a:extLst>
              </a:tr>
              <a:tr h="525946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rgbClr val="000099"/>
                          </a:solidFill>
                          <a:latin typeface="Arial Black" panose="020B0A04020102020204" pitchFamily="34" charset="0"/>
                        </a:rPr>
                        <a:t> - Utilisation des matériaux locaux.</a:t>
                      </a:r>
                      <a:endParaRPr lang="fr-FR" sz="1100" dirty="0">
                        <a:solidFill>
                          <a:srgbClr val="000099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1775478"/>
                  </a:ext>
                </a:extLst>
              </a:tr>
              <a:tr h="648427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rgbClr val="000099"/>
                          </a:solidFill>
                          <a:latin typeface="Arial Black" panose="020B0A04020102020204" pitchFamily="34" charset="0"/>
                        </a:rPr>
                        <a:t> - Energie spécifique de production des matériaux utilisés.</a:t>
                      </a:r>
                      <a:endParaRPr lang="fr-FR" sz="1100" dirty="0">
                        <a:solidFill>
                          <a:srgbClr val="000099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0046559"/>
                  </a:ext>
                </a:extLst>
              </a:tr>
              <a:tr h="648427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rgbClr val="000099"/>
                          </a:solidFill>
                          <a:latin typeface="Arial Black" panose="020B0A04020102020204" pitchFamily="34" charset="0"/>
                        </a:rPr>
                        <a:t> - Conductivité thermiques des matériaux utilisés.</a:t>
                      </a:r>
                      <a:endParaRPr lang="fr-FR" sz="1100" dirty="0">
                        <a:solidFill>
                          <a:srgbClr val="000099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58472767"/>
                  </a:ext>
                </a:extLst>
              </a:tr>
              <a:tr h="525946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rgbClr val="000099"/>
                          </a:solidFill>
                          <a:latin typeface="Arial Black" panose="020B0A04020102020204" pitchFamily="34" charset="0"/>
                        </a:rPr>
                        <a:t> - Inertie thermique</a:t>
                      </a:r>
                      <a:r>
                        <a:rPr lang="fr-FR" sz="1100" baseline="0" dirty="0" smtClean="0">
                          <a:solidFill>
                            <a:srgbClr val="000099"/>
                          </a:solidFill>
                          <a:latin typeface="Arial Black" panose="020B0A04020102020204" pitchFamily="34" charset="0"/>
                        </a:rPr>
                        <a:t> des matériaux utilisés</a:t>
                      </a:r>
                      <a:endParaRPr lang="fr-FR" sz="1100" dirty="0">
                        <a:solidFill>
                          <a:srgbClr val="000099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75096950"/>
                  </a:ext>
                </a:extLst>
              </a:tr>
            </a:tbl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279965" y="1747755"/>
          <a:ext cx="3563258" cy="1018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3258">
                  <a:extLst>
                    <a:ext uri="{9D8B030D-6E8A-4147-A177-3AD203B41FA5}">
                      <a16:colId xmlns="" xmlns:a16="http://schemas.microsoft.com/office/drawing/2014/main" val="3642280304"/>
                    </a:ext>
                  </a:extLst>
                </a:gridCol>
              </a:tblGrid>
              <a:tr h="2961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latin typeface="Arial Black" panose="020B0A04020102020204" pitchFamily="34" charset="0"/>
                        </a:rPr>
                        <a:t>1- Eco-conception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93319763"/>
                  </a:ext>
                </a:extLst>
              </a:tr>
              <a:tr h="29611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kern="1200" dirty="0" smtClean="0">
                          <a:solidFill>
                            <a:srgbClr val="000099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- Besoins énergétiques de chauffage/refroidissement</a:t>
                      </a:r>
                      <a:endParaRPr lang="fr-FR" sz="1100" kern="1200" dirty="0">
                        <a:solidFill>
                          <a:srgbClr val="000099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11964944"/>
                  </a:ext>
                </a:extLst>
              </a:tr>
              <a:tr h="296116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rgbClr val="000099"/>
                          </a:solidFill>
                          <a:latin typeface="Arial Black" panose="020B0A04020102020204" pitchFamily="34" charset="0"/>
                        </a:rPr>
                        <a:t>Classe énergétique / BECTh en KWh/m2.an</a:t>
                      </a:r>
                      <a:endParaRPr lang="fr-FR" sz="1100" dirty="0">
                        <a:solidFill>
                          <a:srgbClr val="000099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6808898"/>
                  </a:ext>
                </a:extLst>
              </a:tr>
            </a:tbl>
          </a:graphicData>
        </a:graphic>
      </p:graphicFrame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279965" y="5583909"/>
          <a:ext cx="3537131" cy="803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7131">
                  <a:extLst>
                    <a:ext uri="{9D8B030D-6E8A-4147-A177-3AD203B41FA5}">
                      <a16:colId xmlns="" xmlns:a16="http://schemas.microsoft.com/office/drawing/2014/main" val="3642280304"/>
                    </a:ext>
                  </a:extLst>
                </a:gridCol>
              </a:tblGrid>
              <a:tr h="468518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latin typeface="Arial Black" panose="020B0A04020102020204" pitchFamily="34" charset="0"/>
                        </a:rPr>
                        <a:t>3- Accompagnement technique par un professionnel </a:t>
                      </a:r>
                      <a:endParaRPr lang="fr-FR" sz="11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93319763"/>
                  </a:ext>
                </a:extLst>
              </a:tr>
              <a:tr h="335312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fr-FR" sz="1100" dirty="0" smtClean="0">
                          <a:solidFill>
                            <a:srgbClr val="000099"/>
                          </a:solidFill>
                          <a:latin typeface="Arial Black" panose="020B0A04020102020204" pitchFamily="34" charset="0"/>
                        </a:rPr>
                        <a:t>- Assistance et suivi du projet.</a:t>
                      </a:r>
                      <a:endParaRPr lang="fr-FR" sz="1100" dirty="0">
                        <a:solidFill>
                          <a:srgbClr val="000099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11964944"/>
                  </a:ext>
                </a:extLst>
              </a:tr>
            </a:tbl>
          </a:graphicData>
        </a:graphic>
      </p:graphicFrame>
      <p:grpSp>
        <p:nvGrpSpPr>
          <p:cNvPr id="38" name="Groupe 37"/>
          <p:cNvGrpSpPr/>
          <p:nvPr/>
        </p:nvGrpSpPr>
        <p:grpSpPr>
          <a:xfrm>
            <a:off x="30418" y="1642617"/>
            <a:ext cx="8644509" cy="4745122"/>
            <a:chOff x="30418" y="1642617"/>
            <a:chExt cx="8644509" cy="4745122"/>
          </a:xfrm>
        </p:grpSpPr>
        <p:grpSp>
          <p:nvGrpSpPr>
            <p:cNvPr id="35" name="Groupe 34"/>
            <p:cNvGrpSpPr/>
            <p:nvPr/>
          </p:nvGrpSpPr>
          <p:grpSpPr>
            <a:xfrm>
              <a:off x="30418" y="1642617"/>
              <a:ext cx="8644509" cy="4745122"/>
              <a:chOff x="30418" y="1642617"/>
              <a:chExt cx="8644509" cy="4745122"/>
            </a:xfrm>
          </p:grpSpPr>
          <p:pic>
            <p:nvPicPr>
              <p:cNvPr id="19" name="Image 1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418" y="2942580"/>
                <a:ext cx="4123188" cy="2465456"/>
              </a:xfrm>
              <a:prstGeom prst="rect">
                <a:avLst/>
              </a:prstGeom>
              <a:ln>
                <a:noFill/>
              </a:ln>
            </p:spPr>
          </p:pic>
          <p:grpSp>
            <p:nvGrpSpPr>
              <p:cNvPr id="33" name="Groupe 32"/>
              <p:cNvGrpSpPr/>
              <p:nvPr/>
            </p:nvGrpSpPr>
            <p:grpSpPr>
              <a:xfrm>
                <a:off x="4123188" y="1642617"/>
                <a:ext cx="4551739" cy="4745122"/>
                <a:chOff x="4216523" y="1695371"/>
                <a:chExt cx="4551739" cy="4745122"/>
              </a:xfrm>
            </p:grpSpPr>
            <p:grpSp>
              <p:nvGrpSpPr>
                <p:cNvPr id="20" name="Groupe 19"/>
                <p:cNvGrpSpPr/>
                <p:nvPr/>
              </p:nvGrpSpPr>
              <p:grpSpPr>
                <a:xfrm>
                  <a:off x="4216523" y="1695371"/>
                  <a:ext cx="2351314" cy="1656381"/>
                  <a:chOff x="535577" y="1408730"/>
                  <a:chExt cx="7789960" cy="4316906"/>
                </a:xfrm>
              </p:grpSpPr>
              <p:pic>
                <p:nvPicPr>
                  <p:cNvPr id="21" name="Image 20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2549076" y="1408730"/>
                    <a:ext cx="4111715" cy="4316906"/>
                  </a:xfrm>
                  <a:prstGeom prst="rect">
                    <a:avLst/>
                  </a:prstGeom>
                  <a:ln>
                    <a:solidFill>
                      <a:schemeClr val="bg1"/>
                    </a:solidFill>
                  </a:ln>
                </p:spPr>
              </p:pic>
              <p:grpSp>
                <p:nvGrpSpPr>
                  <p:cNvPr id="22" name="Groupe 21"/>
                  <p:cNvGrpSpPr/>
                  <p:nvPr/>
                </p:nvGrpSpPr>
                <p:grpSpPr>
                  <a:xfrm>
                    <a:off x="535577" y="2065979"/>
                    <a:ext cx="1900431" cy="3494762"/>
                    <a:chOff x="535577" y="2065979"/>
                    <a:chExt cx="1900431" cy="3494762"/>
                  </a:xfrm>
                </p:grpSpPr>
                <p:pic>
                  <p:nvPicPr>
                    <p:cNvPr id="26" name="Picture 1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35577" y="2065979"/>
                      <a:ext cx="1878802" cy="297866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7" name="Rectangle 26"/>
                    <p:cNvSpPr/>
                    <p:nvPr/>
                  </p:nvSpPr>
                  <p:spPr>
                    <a:xfrm>
                      <a:off x="561703" y="5197588"/>
                      <a:ext cx="1874305" cy="36315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sz="300" b="1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</a:rPr>
                        <a:t>Ingénieur</a:t>
                      </a:r>
                      <a:endParaRPr lang="fr-FR" sz="300" b="1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</a:endParaRPr>
                    </a:p>
                  </p:txBody>
                </p:sp>
              </p:grpSp>
              <p:grpSp>
                <p:nvGrpSpPr>
                  <p:cNvPr id="23" name="Groupe 22"/>
                  <p:cNvGrpSpPr/>
                  <p:nvPr/>
                </p:nvGrpSpPr>
                <p:grpSpPr>
                  <a:xfrm>
                    <a:off x="6795489" y="2065979"/>
                    <a:ext cx="1530048" cy="3519695"/>
                    <a:chOff x="6795489" y="2065979"/>
                    <a:chExt cx="1530048" cy="3519695"/>
                  </a:xfrm>
                </p:grpSpPr>
                <p:pic>
                  <p:nvPicPr>
                    <p:cNvPr id="24" name="Picture 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6799985" y="2065979"/>
                      <a:ext cx="1525551" cy="300240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5" name="Rectangle 24"/>
                    <p:cNvSpPr/>
                    <p:nvPr/>
                  </p:nvSpPr>
                  <p:spPr>
                    <a:xfrm>
                      <a:off x="6795489" y="5222521"/>
                      <a:ext cx="1530048" cy="36315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sz="300" b="1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</a:rPr>
                        <a:t>Architecte</a:t>
                      </a:r>
                      <a:endParaRPr lang="fr-FR" sz="300" b="1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28" name="object 6"/>
                <p:cNvSpPr/>
                <p:nvPr/>
              </p:nvSpPr>
              <p:spPr>
                <a:xfrm>
                  <a:off x="6732803" y="1695371"/>
                  <a:ext cx="1987189" cy="1593111"/>
                </a:xfrm>
                <a:prstGeom prst="rect">
                  <a:avLst/>
                </a:prstGeom>
                <a:blipFill>
                  <a:blip r:embed="rId6" cstate="print"/>
                  <a:stretch>
                    <a:fillRect/>
                  </a:stretch>
                </a:blipFill>
                <a:ln w="38100">
                  <a:solidFill>
                    <a:schemeClr val="bg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350"/>
                </a:p>
              </p:txBody>
            </p:sp>
            <p:pic>
              <p:nvPicPr>
                <p:cNvPr id="30" name="Picture 10" descr="Réalisations – SOIB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93608" y="5040259"/>
                  <a:ext cx="2220399" cy="1400234"/>
                </a:xfrm>
                <a:prstGeom prst="rect">
                  <a:avLst/>
                </a:prstGeom>
                <a:noFill/>
                <a:ln w="28575">
                  <a:solidFill>
                    <a:schemeClr val="bg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" name="Image 31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510283" y="3477585"/>
                  <a:ext cx="2257979" cy="1365005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  <p:pic>
              <p:nvPicPr>
                <p:cNvPr id="4100" name="Picture 4" descr="Vitrage solaire: Verres anti UV - Vitrage &amp; Fenêtre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24409" y="3389278"/>
                  <a:ext cx="2112972" cy="155018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39468" y="4886709"/>
              <a:ext cx="1962586" cy="150103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9" name="Rectangle 28"/>
          <p:cNvSpPr/>
          <p:nvPr/>
        </p:nvSpPr>
        <p:spPr>
          <a:xfrm>
            <a:off x="1423216" y="852186"/>
            <a:ext cx="8975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u="sng" dirty="0" smtClean="0">
                <a:solidFill>
                  <a:srgbClr val="00B050"/>
                </a:solidFill>
                <a:latin typeface="Arial Rounded MT Bold" pitchFamily="34" charset="0"/>
              </a:rPr>
              <a:t>Le label de performance énergétique ECOBAT : </a:t>
            </a:r>
            <a:r>
              <a:rPr lang="fr-FR" b="1" u="sng" dirty="0" smtClean="0">
                <a:solidFill>
                  <a:srgbClr val="000099"/>
                </a:solidFill>
                <a:latin typeface="Arial Rounded MT Bold" pitchFamily="34" charset="0"/>
              </a:rPr>
              <a:t>Cible 1 : Enveloppe du bâtiment</a:t>
            </a:r>
            <a:endParaRPr lang="fr-FR" b="1" u="sng" dirty="0">
              <a:solidFill>
                <a:srgbClr val="000099"/>
              </a:solidFill>
              <a:latin typeface="Arial Rounded MT Bold" pitchFamily="34" charset="0"/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0" y="0"/>
            <a:ext cx="12192000" cy="712381"/>
            <a:chOff x="0" y="0"/>
            <a:chExt cx="12192000" cy="712381"/>
          </a:xfrm>
        </p:grpSpPr>
        <p:pic>
          <p:nvPicPr>
            <p:cNvPr id="34" name="Image 33"/>
            <p:cNvPicPr/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0"/>
              <a:ext cx="12192000" cy="712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Rectangle 35"/>
            <p:cNvSpPr/>
            <p:nvPr/>
          </p:nvSpPr>
          <p:spPr>
            <a:xfrm>
              <a:off x="193431" y="223776"/>
              <a:ext cx="53908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 Rounded MT Bold" pitchFamily="34" charset="0"/>
                </a:rPr>
                <a:t>Guide éco-construction pour les collectivités locales</a:t>
              </a:r>
              <a:endParaRPr lang="fr-FR" sz="16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462320" y="289718"/>
              <a:ext cx="46987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 Rounded MT Bold" pitchFamily="34" charset="0"/>
                </a:rPr>
                <a:t>I-4. Cadre réglementaire et incitatif de la M.E.</a:t>
              </a:r>
              <a:endParaRPr lang="fr-FR" sz="16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418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39947" y="796483"/>
            <a:ext cx="10634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u="sng" dirty="0" smtClean="0">
                <a:solidFill>
                  <a:srgbClr val="00B050"/>
                </a:solidFill>
                <a:latin typeface="Arial Rounded MT Bold" pitchFamily="34" charset="0"/>
              </a:rPr>
              <a:t>Le label de performance énergétique ECOBAT : </a:t>
            </a:r>
            <a:r>
              <a:rPr lang="fr-FR" b="1" u="sng" dirty="0" smtClean="0">
                <a:solidFill>
                  <a:srgbClr val="000099"/>
                </a:solidFill>
                <a:latin typeface="Arial Rounded MT Bold" pitchFamily="34" charset="0"/>
              </a:rPr>
              <a:t>Cible 2 : Equipements Techniques du Bâtiment</a:t>
            </a:r>
            <a:endParaRPr lang="fr-FR" b="1" u="sng" dirty="0">
              <a:solidFill>
                <a:srgbClr val="000099"/>
              </a:solidFill>
              <a:latin typeface="Arial Rounded MT Bold" pitchFamily="34" charset="0"/>
            </a:endParaRPr>
          </a:p>
        </p:txBody>
      </p:sp>
      <p:graphicFrame>
        <p:nvGraphicFramePr>
          <p:cNvPr id="22" name="Tableau 21"/>
          <p:cNvGraphicFramePr>
            <a:graphicFrameLocks noGrp="1"/>
          </p:cNvGraphicFramePr>
          <p:nvPr>
            <p:extLst/>
          </p:nvPr>
        </p:nvGraphicFramePr>
        <p:xfrm>
          <a:off x="245681" y="1428255"/>
          <a:ext cx="3503359" cy="1338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3359">
                  <a:extLst>
                    <a:ext uri="{9D8B030D-6E8A-4147-A177-3AD203B41FA5}">
                      <a16:colId xmlns="" xmlns:a16="http://schemas.microsoft.com/office/drawing/2014/main" val="3642280304"/>
                    </a:ext>
                  </a:extLst>
                </a:gridCol>
              </a:tblGrid>
              <a:tr h="3265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Arial Black" panose="020B0A04020102020204" pitchFamily="34" charset="0"/>
                        </a:rPr>
                        <a:t>1- Chauffage</a:t>
                      </a:r>
                      <a:r>
                        <a:rPr lang="fr-FR" sz="1200" b="1" baseline="0" dirty="0" smtClean="0">
                          <a:latin typeface="Arial Black" panose="020B0A04020102020204" pitchFamily="34" charset="0"/>
                        </a:rPr>
                        <a:t> des ambiances</a:t>
                      </a:r>
                      <a:r>
                        <a:rPr lang="fr-FR" sz="1200" b="1" dirty="0" smtClean="0">
                          <a:latin typeface="Arial Black" panose="020B0A040201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93319763"/>
                  </a:ext>
                </a:extLst>
              </a:tr>
              <a:tr h="22814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kern="1200" dirty="0" smtClean="0">
                          <a:solidFill>
                            <a:srgbClr val="000099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-Typologie du système de chauffage.</a:t>
                      </a:r>
                      <a:endParaRPr lang="fr-FR" sz="1100" kern="1200" dirty="0">
                        <a:solidFill>
                          <a:srgbClr val="000099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11964944"/>
                  </a:ext>
                </a:extLst>
              </a:tr>
              <a:tr h="375770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rgbClr val="000099"/>
                          </a:solidFill>
                          <a:latin typeface="Arial Black" panose="020B0A04020102020204" pitchFamily="34" charset="0"/>
                        </a:rPr>
                        <a:t> - Performance énergétique</a:t>
                      </a:r>
                      <a:r>
                        <a:rPr lang="fr-FR" sz="1100" baseline="0" dirty="0" smtClean="0">
                          <a:solidFill>
                            <a:srgbClr val="000099"/>
                          </a:solidFill>
                          <a:latin typeface="Arial Black" panose="020B0A04020102020204" pitchFamily="34" charset="0"/>
                        </a:rPr>
                        <a:t> des équipements de l’installation.</a:t>
                      </a:r>
                      <a:endParaRPr lang="fr-FR" sz="1100" dirty="0">
                        <a:solidFill>
                          <a:srgbClr val="000099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6808898"/>
                  </a:ext>
                </a:extLst>
              </a:tr>
              <a:tr h="326562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rgbClr val="000099"/>
                          </a:solidFill>
                          <a:latin typeface="Arial Black" panose="020B0A04020102020204" pitchFamily="34" charset="0"/>
                        </a:rPr>
                        <a:t>- Régulation de l’installation.</a:t>
                      </a:r>
                      <a:endParaRPr lang="fr-FR" sz="1100" dirty="0">
                        <a:solidFill>
                          <a:srgbClr val="000099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63710356"/>
                  </a:ext>
                </a:extLst>
              </a:tr>
            </a:tbl>
          </a:graphicData>
        </a:graphic>
      </p:graphicFrame>
      <p:graphicFrame>
        <p:nvGraphicFramePr>
          <p:cNvPr id="23" name="Tableau 22"/>
          <p:cNvGraphicFramePr>
            <a:graphicFrameLocks noGrp="1"/>
          </p:cNvGraphicFramePr>
          <p:nvPr>
            <p:extLst/>
          </p:nvPr>
        </p:nvGraphicFramePr>
        <p:xfrm>
          <a:off x="193431" y="2942845"/>
          <a:ext cx="3555610" cy="1350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5610">
                  <a:extLst>
                    <a:ext uri="{9D8B030D-6E8A-4147-A177-3AD203B41FA5}">
                      <a16:colId xmlns="" xmlns:a16="http://schemas.microsoft.com/office/drawing/2014/main" val="3642280304"/>
                    </a:ext>
                  </a:extLst>
                </a:gridCol>
              </a:tblGrid>
              <a:tr h="3078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latin typeface="Arial Black" panose="020B0A04020102020204" pitchFamily="34" charset="0"/>
                        </a:rPr>
                        <a:t>2- Refroidissement</a:t>
                      </a:r>
                      <a:r>
                        <a:rPr lang="fr-FR" sz="1100" b="1" baseline="0" dirty="0" smtClean="0">
                          <a:latin typeface="Arial Black" panose="020B0A04020102020204" pitchFamily="34" charset="0"/>
                        </a:rPr>
                        <a:t> des ambiances</a:t>
                      </a:r>
                      <a:r>
                        <a:rPr lang="fr-FR" sz="1100" b="1" dirty="0" smtClean="0">
                          <a:latin typeface="Arial Black" panose="020B0A040201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93319763"/>
                  </a:ext>
                </a:extLst>
              </a:tr>
              <a:tr h="30785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kern="1200" dirty="0" smtClean="0">
                          <a:solidFill>
                            <a:srgbClr val="000099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-Typologie du système de refroidissement.</a:t>
                      </a:r>
                      <a:endParaRPr lang="fr-FR" sz="1100" kern="1200" dirty="0">
                        <a:solidFill>
                          <a:srgbClr val="000099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11964944"/>
                  </a:ext>
                </a:extLst>
              </a:tr>
              <a:tr h="354242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rgbClr val="000099"/>
                          </a:solidFill>
                          <a:latin typeface="Arial Black" panose="020B0A04020102020204" pitchFamily="34" charset="0"/>
                        </a:rPr>
                        <a:t> -Performance énergétique des équipements de l’installation.</a:t>
                      </a:r>
                      <a:endParaRPr lang="fr-FR" sz="1100" dirty="0">
                        <a:solidFill>
                          <a:srgbClr val="000099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6808898"/>
                  </a:ext>
                </a:extLst>
              </a:tr>
              <a:tr h="307853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rgbClr val="000099"/>
                          </a:solidFill>
                          <a:latin typeface="Arial Black" panose="020B0A04020102020204" pitchFamily="34" charset="0"/>
                        </a:rPr>
                        <a:t>-Régulation</a:t>
                      </a:r>
                      <a:r>
                        <a:rPr lang="fr-FR" sz="1100" baseline="0" dirty="0" smtClean="0">
                          <a:solidFill>
                            <a:srgbClr val="000099"/>
                          </a:solidFill>
                          <a:latin typeface="Arial Black" panose="020B0A04020102020204" pitchFamily="34" charset="0"/>
                        </a:rPr>
                        <a:t> de l’installation.</a:t>
                      </a:r>
                      <a:endParaRPr lang="fr-FR" sz="1100" dirty="0">
                        <a:solidFill>
                          <a:srgbClr val="000099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63710356"/>
                  </a:ext>
                </a:extLst>
              </a:tr>
            </a:tbl>
          </a:graphicData>
        </a:graphic>
      </p:graphicFrame>
      <p:graphicFrame>
        <p:nvGraphicFramePr>
          <p:cNvPr id="24" name="Tableau 23"/>
          <p:cNvGraphicFramePr>
            <a:graphicFrameLocks noGrp="1"/>
          </p:cNvGraphicFramePr>
          <p:nvPr>
            <p:extLst/>
          </p:nvPr>
        </p:nvGraphicFramePr>
        <p:xfrm>
          <a:off x="193431" y="4429653"/>
          <a:ext cx="3555609" cy="116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5609">
                  <a:extLst>
                    <a:ext uri="{9D8B030D-6E8A-4147-A177-3AD203B41FA5}">
                      <a16:colId xmlns="" xmlns:a16="http://schemas.microsoft.com/office/drawing/2014/main" val="3642280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latin typeface="Arial Black" panose="020B0A04020102020204" pitchFamily="34" charset="0"/>
                        </a:rPr>
                        <a:t>3- Production</a:t>
                      </a:r>
                      <a:r>
                        <a:rPr lang="fr-FR" sz="1100" b="1" baseline="0" dirty="0" smtClean="0">
                          <a:latin typeface="Arial Black" panose="020B0A04020102020204" pitchFamily="34" charset="0"/>
                        </a:rPr>
                        <a:t> d’ECS</a:t>
                      </a:r>
                      <a:r>
                        <a:rPr lang="fr-FR" sz="1100" b="1" dirty="0" smtClean="0">
                          <a:latin typeface="Arial Black" panose="020B0A040201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93319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kern="1200" dirty="0" smtClean="0">
                          <a:solidFill>
                            <a:srgbClr val="000099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-Taux de couverture solaire des besoins en ECS.</a:t>
                      </a:r>
                      <a:endParaRPr lang="fr-FR" sz="1100" kern="1200" dirty="0">
                        <a:solidFill>
                          <a:srgbClr val="000099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11964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rgbClr val="000099"/>
                          </a:solidFill>
                          <a:latin typeface="Arial Black" panose="020B0A04020102020204" pitchFamily="34" charset="0"/>
                        </a:rPr>
                        <a:t> -Typologie de l’installation solaire.</a:t>
                      </a:r>
                      <a:endParaRPr lang="fr-FR" sz="1100" dirty="0">
                        <a:solidFill>
                          <a:srgbClr val="000099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6808898"/>
                  </a:ext>
                </a:extLst>
              </a:tr>
            </a:tbl>
          </a:graphicData>
        </a:graphic>
      </p:graphicFrame>
      <p:graphicFrame>
        <p:nvGraphicFramePr>
          <p:cNvPr id="25" name="Tableau 24"/>
          <p:cNvGraphicFramePr>
            <a:graphicFrameLocks noGrp="1"/>
          </p:cNvGraphicFramePr>
          <p:nvPr>
            <p:extLst/>
          </p:nvPr>
        </p:nvGraphicFramePr>
        <p:xfrm>
          <a:off x="193430" y="5803040"/>
          <a:ext cx="3555609" cy="821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5609">
                  <a:extLst>
                    <a:ext uri="{9D8B030D-6E8A-4147-A177-3AD203B41FA5}">
                      <a16:colId xmlns="" xmlns:a16="http://schemas.microsoft.com/office/drawing/2014/main" val="3642280304"/>
                    </a:ext>
                  </a:extLst>
                </a:gridCol>
              </a:tblGrid>
              <a:tr h="2738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latin typeface="Arial Black" panose="020B0A04020102020204" pitchFamily="34" charset="0"/>
                        </a:rPr>
                        <a:t>4- Ventilation</a:t>
                      </a:r>
                      <a:r>
                        <a:rPr lang="fr-FR" sz="1100" b="1" baseline="0" dirty="0" smtClean="0">
                          <a:latin typeface="Arial Black" panose="020B0A04020102020204" pitchFamily="34" charset="0"/>
                        </a:rPr>
                        <a:t> des espaces</a:t>
                      </a:r>
                      <a:r>
                        <a:rPr lang="fr-FR" sz="1100" b="1" dirty="0" smtClean="0">
                          <a:latin typeface="Arial Black" panose="020B0A040201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93319763"/>
                  </a:ext>
                </a:extLst>
              </a:tr>
              <a:tr h="27387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kern="1200" dirty="0" smtClean="0">
                          <a:solidFill>
                            <a:srgbClr val="000099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-Taux de renouvellement</a:t>
                      </a:r>
                      <a:r>
                        <a:rPr lang="fr-FR" sz="1100" kern="1200" baseline="0" dirty="0" smtClean="0">
                          <a:solidFill>
                            <a:srgbClr val="000099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d’air.</a:t>
                      </a:r>
                      <a:endParaRPr lang="fr-FR" sz="1100" kern="1200" dirty="0">
                        <a:solidFill>
                          <a:srgbClr val="000099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11964944"/>
                  </a:ext>
                </a:extLst>
              </a:tr>
              <a:tr h="273871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rgbClr val="000099"/>
                          </a:solidFill>
                          <a:latin typeface="Arial Black" panose="020B0A04020102020204" pitchFamily="34" charset="0"/>
                        </a:rPr>
                        <a:t> -Typologie du système de ventilation.</a:t>
                      </a:r>
                      <a:endParaRPr lang="fr-FR" sz="1100" dirty="0">
                        <a:solidFill>
                          <a:srgbClr val="000099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6808898"/>
                  </a:ext>
                </a:extLst>
              </a:tr>
            </a:tbl>
          </a:graphicData>
        </a:graphic>
      </p:graphicFrame>
      <p:graphicFrame>
        <p:nvGraphicFramePr>
          <p:cNvPr id="26" name="Tableau 25"/>
          <p:cNvGraphicFramePr>
            <a:graphicFrameLocks noGrp="1"/>
          </p:cNvGraphicFramePr>
          <p:nvPr>
            <p:extLst/>
          </p:nvPr>
        </p:nvGraphicFramePr>
        <p:xfrm>
          <a:off x="8495020" y="1503250"/>
          <a:ext cx="353383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3838">
                  <a:extLst>
                    <a:ext uri="{9D8B030D-6E8A-4147-A177-3AD203B41FA5}">
                      <a16:colId xmlns="" xmlns:a16="http://schemas.microsoft.com/office/drawing/2014/main" val="3642280304"/>
                    </a:ext>
                  </a:extLst>
                </a:gridCol>
              </a:tblGrid>
              <a:tr h="2528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latin typeface="Arial Black" panose="020B0A04020102020204" pitchFamily="34" charset="0"/>
                        </a:rPr>
                        <a:t>5- Eclairage</a:t>
                      </a:r>
                      <a:r>
                        <a:rPr lang="fr-FR" sz="1100" b="1" baseline="0" dirty="0" smtClean="0">
                          <a:latin typeface="Arial Black" panose="020B0A04020102020204" pitchFamily="34" charset="0"/>
                        </a:rPr>
                        <a:t> des espaces</a:t>
                      </a:r>
                      <a:endParaRPr lang="fr-FR" sz="1100" b="1" dirty="0" smtClean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93319763"/>
                  </a:ext>
                </a:extLst>
              </a:tr>
              <a:tr h="25280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kern="1200" dirty="0" smtClean="0">
                          <a:solidFill>
                            <a:srgbClr val="000099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-Efficacité</a:t>
                      </a:r>
                      <a:r>
                        <a:rPr lang="fr-FR" sz="1100" kern="1200" baseline="0" dirty="0" smtClean="0">
                          <a:solidFill>
                            <a:srgbClr val="000099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lumineuse des lampes.</a:t>
                      </a:r>
                      <a:endParaRPr lang="fr-FR" sz="1100" kern="1200" dirty="0">
                        <a:solidFill>
                          <a:srgbClr val="000099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11964944"/>
                  </a:ext>
                </a:extLst>
              </a:tr>
              <a:tr h="252809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rgbClr val="000099"/>
                          </a:solidFill>
                          <a:latin typeface="Arial Black" panose="020B0A04020102020204" pitchFamily="34" charset="0"/>
                        </a:rPr>
                        <a:t> -Rendement optique des luminaires.</a:t>
                      </a:r>
                      <a:endParaRPr lang="fr-FR" sz="1100" dirty="0">
                        <a:solidFill>
                          <a:srgbClr val="000099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6808898"/>
                  </a:ext>
                </a:extLst>
              </a:tr>
              <a:tr h="252809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rgbClr val="000099"/>
                          </a:solidFill>
                          <a:latin typeface="Arial Black" panose="020B0A04020102020204" pitchFamily="34" charset="0"/>
                        </a:rPr>
                        <a:t>-Types de gestion du système d’éclairage.</a:t>
                      </a:r>
                      <a:endParaRPr lang="fr-FR" sz="1100" dirty="0">
                        <a:solidFill>
                          <a:srgbClr val="000099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63710356"/>
                  </a:ext>
                </a:extLst>
              </a:tr>
            </a:tbl>
          </a:graphicData>
        </a:graphic>
      </p:graphicFrame>
      <p:graphicFrame>
        <p:nvGraphicFramePr>
          <p:cNvPr id="30" name="Tableau 29"/>
          <p:cNvGraphicFramePr>
            <a:graphicFrameLocks noGrp="1"/>
          </p:cNvGraphicFramePr>
          <p:nvPr>
            <p:extLst/>
          </p:nvPr>
        </p:nvGraphicFramePr>
        <p:xfrm>
          <a:off x="8495020" y="2932069"/>
          <a:ext cx="3533838" cy="961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3838">
                  <a:extLst>
                    <a:ext uri="{9D8B030D-6E8A-4147-A177-3AD203B41FA5}">
                      <a16:colId xmlns="" xmlns:a16="http://schemas.microsoft.com/office/drawing/2014/main" val="3642280304"/>
                    </a:ext>
                  </a:extLst>
                </a:gridCol>
              </a:tblGrid>
              <a:tr h="267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latin typeface="Arial Black" panose="020B0A04020102020204" pitchFamily="34" charset="0"/>
                        </a:rPr>
                        <a:t>6- Gestion</a:t>
                      </a:r>
                      <a:r>
                        <a:rPr lang="fr-FR" sz="1100" b="1" baseline="0" dirty="0" smtClean="0">
                          <a:latin typeface="Arial Black" panose="020B0A04020102020204" pitchFamily="34" charset="0"/>
                        </a:rPr>
                        <a:t> et comptage de l’énergie</a:t>
                      </a:r>
                      <a:r>
                        <a:rPr lang="fr-FR" sz="1100" b="1" dirty="0" smtClean="0">
                          <a:latin typeface="Arial Black" panose="020B0A040201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93319763"/>
                  </a:ext>
                </a:extLst>
              </a:tr>
              <a:tr h="26715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kern="1200" dirty="0" smtClean="0">
                          <a:solidFill>
                            <a:srgbClr val="000099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-Type de gestion des installations techniques du bâtiment.</a:t>
                      </a:r>
                      <a:endParaRPr lang="fr-FR" sz="1100" kern="1200" dirty="0">
                        <a:solidFill>
                          <a:srgbClr val="000099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11964944"/>
                  </a:ext>
                </a:extLst>
              </a:tr>
              <a:tr h="267152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rgbClr val="000099"/>
                          </a:solidFill>
                          <a:latin typeface="Arial Black" panose="020B0A04020102020204" pitchFamily="34" charset="0"/>
                        </a:rPr>
                        <a:t> -Equipements de comptage / mesures.</a:t>
                      </a:r>
                      <a:endParaRPr lang="fr-FR" sz="1100" dirty="0">
                        <a:solidFill>
                          <a:srgbClr val="000099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6808898"/>
                  </a:ext>
                </a:extLst>
              </a:tr>
            </a:tbl>
          </a:graphicData>
        </a:graphic>
      </p:graphicFrame>
      <p:graphicFrame>
        <p:nvGraphicFramePr>
          <p:cNvPr id="33" name="Tableau 32"/>
          <p:cNvGraphicFramePr>
            <a:graphicFrameLocks noGrp="1"/>
          </p:cNvGraphicFramePr>
          <p:nvPr>
            <p:extLst/>
          </p:nvPr>
        </p:nvGraphicFramePr>
        <p:xfrm>
          <a:off x="8461345" y="4188561"/>
          <a:ext cx="360118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1187">
                  <a:extLst>
                    <a:ext uri="{9D8B030D-6E8A-4147-A177-3AD203B41FA5}">
                      <a16:colId xmlns="" xmlns:a16="http://schemas.microsoft.com/office/drawing/2014/main" val="3642280304"/>
                    </a:ext>
                  </a:extLst>
                </a:gridCol>
              </a:tblGrid>
              <a:tr h="3207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latin typeface="Arial Black" panose="020B0A04020102020204" pitchFamily="34" charset="0"/>
                        </a:rPr>
                        <a:t>7- Intégration des ER et/ou procédés innovants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93319763"/>
                  </a:ext>
                </a:extLst>
              </a:tr>
              <a:tr h="20304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kern="1200" dirty="0" smtClean="0">
                          <a:solidFill>
                            <a:srgbClr val="000099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-Taux</a:t>
                      </a:r>
                      <a:r>
                        <a:rPr lang="fr-FR" sz="1100" kern="1200" baseline="0" dirty="0" smtClean="0">
                          <a:solidFill>
                            <a:srgbClr val="000099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de couverture des besoins par des ER</a:t>
                      </a:r>
                      <a:endParaRPr lang="fr-FR" sz="1100" kern="1200" dirty="0">
                        <a:solidFill>
                          <a:srgbClr val="000099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11964944"/>
                  </a:ext>
                </a:extLst>
              </a:tr>
              <a:tr h="320738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rgbClr val="000099"/>
                          </a:solidFill>
                          <a:latin typeface="Arial Black" panose="020B0A04020102020204" pitchFamily="34" charset="0"/>
                        </a:rPr>
                        <a:t> -Taux de couverture des besoins par des techniques innovantes.</a:t>
                      </a:r>
                      <a:endParaRPr lang="fr-FR" sz="1100" dirty="0">
                        <a:solidFill>
                          <a:srgbClr val="000099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6808898"/>
                  </a:ext>
                </a:extLst>
              </a:tr>
            </a:tbl>
          </a:graphicData>
        </a:graphic>
      </p:graphicFrame>
      <p:graphicFrame>
        <p:nvGraphicFramePr>
          <p:cNvPr id="34" name="Tableau 33"/>
          <p:cNvGraphicFramePr>
            <a:graphicFrameLocks noGrp="1"/>
          </p:cNvGraphicFramePr>
          <p:nvPr>
            <p:extLst/>
          </p:nvPr>
        </p:nvGraphicFramePr>
        <p:xfrm>
          <a:off x="8461345" y="5570625"/>
          <a:ext cx="3533838" cy="966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3838">
                  <a:extLst>
                    <a:ext uri="{9D8B030D-6E8A-4147-A177-3AD203B41FA5}">
                      <a16:colId xmlns="" xmlns:a16="http://schemas.microsoft.com/office/drawing/2014/main" val="3642280304"/>
                    </a:ext>
                  </a:extLst>
                </a:gridCol>
              </a:tblGrid>
              <a:tr h="2701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latin typeface="Arial Black" panose="020B0A04020102020204" pitchFamily="34" charset="0"/>
                        </a:rPr>
                        <a:t>8- Economie d’eau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93319763"/>
                  </a:ext>
                </a:extLst>
              </a:tr>
              <a:tr h="27013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kern="1200" dirty="0" smtClean="0">
                          <a:solidFill>
                            <a:srgbClr val="000099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-Taux d’équipement en appareils économes en eau. </a:t>
                      </a:r>
                      <a:endParaRPr lang="fr-FR" sz="1100" kern="1200" dirty="0">
                        <a:solidFill>
                          <a:srgbClr val="000099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11964944"/>
                  </a:ext>
                </a:extLst>
              </a:tr>
              <a:tr h="270139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rgbClr val="000099"/>
                          </a:solidFill>
                          <a:latin typeface="Arial Black" panose="020B0A04020102020204" pitchFamily="34" charset="0"/>
                        </a:rPr>
                        <a:t> -Types des systèmes utilisés.</a:t>
                      </a:r>
                      <a:endParaRPr lang="fr-FR" sz="1100" dirty="0">
                        <a:solidFill>
                          <a:srgbClr val="000099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6808898"/>
                  </a:ext>
                </a:extLst>
              </a:tr>
            </a:tbl>
          </a:graphicData>
        </a:graphic>
      </p:graphicFrame>
      <p:grpSp>
        <p:nvGrpSpPr>
          <p:cNvPr id="2" name="Groupe 1"/>
          <p:cNvGrpSpPr/>
          <p:nvPr/>
        </p:nvGrpSpPr>
        <p:grpSpPr>
          <a:xfrm>
            <a:off x="3884430" y="1520390"/>
            <a:ext cx="4463423" cy="5104263"/>
            <a:chOff x="3884430" y="1664083"/>
            <a:chExt cx="4463423" cy="5104263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84430" y="1664083"/>
              <a:ext cx="2189800" cy="1644495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  <p:pic>
          <p:nvPicPr>
            <p:cNvPr id="28" name="Picture 4" descr="Pourquoi choisir une climatisation solaire ? | Espace Aubad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4430" y="5099944"/>
              <a:ext cx="2189800" cy="166840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Comment reconnaître une ampoule LED ? – Différences lampes LED,  fluocompactes, halogène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4430" y="3522114"/>
              <a:ext cx="2189800" cy="1414794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Comptage électrique intelligent, gestionnaire d&amp;#39;énergie, éclairage de  confort, …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1396" y="1682361"/>
              <a:ext cx="2126457" cy="162621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6" descr="Comment réduire la facture d&amp;#39;eau de la salle de bains | Espace Aubad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476" y="5107579"/>
              <a:ext cx="2188377" cy="1660767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Compteur d&amp;#39;énergie thermique - Biomasse Normandi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6155" y="3480729"/>
              <a:ext cx="2186584" cy="146247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e 26"/>
          <p:cNvGrpSpPr/>
          <p:nvPr/>
        </p:nvGrpSpPr>
        <p:grpSpPr>
          <a:xfrm>
            <a:off x="0" y="0"/>
            <a:ext cx="12192000" cy="712381"/>
            <a:chOff x="0" y="0"/>
            <a:chExt cx="12192000" cy="712381"/>
          </a:xfrm>
        </p:grpSpPr>
        <p:pic>
          <p:nvPicPr>
            <p:cNvPr id="32" name="Image 31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0"/>
              <a:ext cx="12192000" cy="712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Rectangle 36"/>
            <p:cNvSpPr/>
            <p:nvPr/>
          </p:nvSpPr>
          <p:spPr>
            <a:xfrm>
              <a:off x="193431" y="223776"/>
              <a:ext cx="53908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 Rounded MT Bold" pitchFamily="34" charset="0"/>
                </a:rPr>
                <a:t>Guide éco-construction pour les collectivités locales</a:t>
              </a:r>
              <a:endParaRPr lang="fr-FR" sz="16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462320" y="289718"/>
              <a:ext cx="46987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 Rounded MT Bold" pitchFamily="34" charset="0"/>
                </a:rPr>
                <a:t>I-4. Cadre réglementaire et incitatif de la M.E.</a:t>
              </a:r>
              <a:endParaRPr lang="fr-FR" sz="16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753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87461" y="796483"/>
            <a:ext cx="9139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u="sng" dirty="0" smtClean="0">
                <a:solidFill>
                  <a:srgbClr val="00B050"/>
                </a:solidFill>
                <a:latin typeface="Arial Rounded MT Bold" pitchFamily="34" charset="0"/>
              </a:rPr>
              <a:t>Le label de performance énergétique ECOBAT : </a:t>
            </a:r>
            <a:r>
              <a:rPr lang="fr-FR" b="1" u="sng" dirty="0" smtClean="0">
                <a:solidFill>
                  <a:srgbClr val="000099"/>
                </a:solidFill>
                <a:latin typeface="Arial Rounded MT Bold" pitchFamily="34" charset="0"/>
              </a:rPr>
              <a:t>Cible 3 : Gestion des ressources</a:t>
            </a:r>
            <a:endParaRPr lang="fr-FR" b="1" u="sng" dirty="0">
              <a:solidFill>
                <a:srgbClr val="000099"/>
              </a:solidFill>
              <a:latin typeface="Arial Rounded MT Bold" pitchFamily="34" charset="0"/>
            </a:endParaRPr>
          </a:p>
        </p:txBody>
      </p:sp>
      <p:graphicFrame>
        <p:nvGraphicFramePr>
          <p:cNvPr id="23" name="Tableau 22"/>
          <p:cNvGraphicFramePr>
            <a:graphicFrameLocks noGrp="1"/>
          </p:cNvGraphicFramePr>
          <p:nvPr/>
        </p:nvGraphicFramePr>
        <p:xfrm>
          <a:off x="193431" y="1780954"/>
          <a:ext cx="3503359" cy="1418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3359">
                  <a:extLst>
                    <a:ext uri="{9D8B030D-6E8A-4147-A177-3AD203B41FA5}">
                      <a16:colId xmlns="" xmlns:a16="http://schemas.microsoft.com/office/drawing/2014/main" val="3642280304"/>
                    </a:ext>
                  </a:extLst>
                </a:gridCol>
              </a:tblGrid>
              <a:tr h="3265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Arial Black" panose="020B0A04020102020204" pitchFamily="34" charset="0"/>
                        </a:rPr>
                        <a:t>1- Comptabilité</a:t>
                      </a:r>
                      <a:r>
                        <a:rPr lang="fr-FR" sz="1200" b="1" baseline="0" dirty="0" smtClean="0">
                          <a:latin typeface="Arial Black" panose="020B0A04020102020204" pitchFamily="34" charset="0"/>
                        </a:rPr>
                        <a:t> et cadastre d’énergie et d’eau</a:t>
                      </a:r>
                      <a:r>
                        <a:rPr lang="fr-FR" sz="1200" b="1" dirty="0" smtClean="0">
                          <a:latin typeface="Arial Black" panose="020B0A040201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93319763"/>
                  </a:ext>
                </a:extLst>
              </a:tr>
              <a:tr h="22814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kern="1200" dirty="0" smtClean="0">
                          <a:solidFill>
                            <a:srgbClr val="000099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-Plan de comptabilité énergie/eau.</a:t>
                      </a:r>
                      <a:endParaRPr lang="fr-FR" sz="1100" kern="1200" dirty="0">
                        <a:solidFill>
                          <a:srgbClr val="000099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11964944"/>
                  </a:ext>
                </a:extLst>
              </a:tr>
              <a:tr h="375770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rgbClr val="000099"/>
                          </a:solidFill>
                          <a:latin typeface="Arial Black" panose="020B0A04020102020204" pitchFamily="34" charset="0"/>
                        </a:rPr>
                        <a:t> - Indicateurs de suivi énergie/eau</a:t>
                      </a:r>
                      <a:r>
                        <a:rPr lang="fr-FR" sz="1100" baseline="0" dirty="0" smtClean="0">
                          <a:solidFill>
                            <a:srgbClr val="000099"/>
                          </a:solidFill>
                          <a:latin typeface="Arial Black" panose="020B0A04020102020204" pitchFamily="34" charset="0"/>
                        </a:rPr>
                        <a:t>.</a:t>
                      </a:r>
                      <a:endParaRPr lang="fr-FR" sz="1100" dirty="0">
                        <a:solidFill>
                          <a:srgbClr val="000099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6808898"/>
                  </a:ext>
                </a:extLst>
              </a:tr>
              <a:tr h="326562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rgbClr val="000099"/>
                          </a:solidFill>
                          <a:latin typeface="Arial Black" panose="020B0A04020102020204" pitchFamily="34" charset="0"/>
                        </a:rPr>
                        <a:t>- Tableau</a:t>
                      </a:r>
                      <a:r>
                        <a:rPr lang="fr-FR" sz="1100" baseline="0" dirty="0" smtClean="0">
                          <a:solidFill>
                            <a:srgbClr val="000099"/>
                          </a:solidFill>
                          <a:latin typeface="Arial Black" panose="020B0A04020102020204" pitchFamily="34" charset="0"/>
                        </a:rPr>
                        <a:t> de bord énergie/eau</a:t>
                      </a:r>
                      <a:r>
                        <a:rPr lang="fr-FR" sz="1100" dirty="0" smtClean="0">
                          <a:solidFill>
                            <a:srgbClr val="000099"/>
                          </a:solidFill>
                          <a:latin typeface="Arial Black" panose="020B0A04020102020204" pitchFamily="34" charset="0"/>
                        </a:rPr>
                        <a:t>.</a:t>
                      </a:r>
                      <a:endParaRPr lang="fr-FR" sz="1100" dirty="0">
                        <a:solidFill>
                          <a:srgbClr val="000099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63710356"/>
                  </a:ext>
                </a:extLst>
              </a:tr>
            </a:tbl>
          </a:graphicData>
        </a:graphic>
      </p:graphicFrame>
      <p:graphicFrame>
        <p:nvGraphicFramePr>
          <p:cNvPr id="24" name="Tableau 23"/>
          <p:cNvGraphicFramePr>
            <a:graphicFrameLocks noGrp="1"/>
          </p:cNvGraphicFramePr>
          <p:nvPr/>
        </p:nvGraphicFramePr>
        <p:xfrm>
          <a:off x="193431" y="3369076"/>
          <a:ext cx="3503359" cy="965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3359">
                  <a:extLst>
                    <a:ext uri="{9D8B030D-6E8A-4147-A177-3AD203B41FA5}">
                      <a16:colId xmlns="" xmlns:a16="http://schemas.microsoft.com/office/drawing/2014/main" val="3642280304"/>
                    </a:ext>
                  </a:extLst>
                </a:gridCol>
              </a:tblGrid>
              <a:tr h="3309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Arial Black" panose="020B0A04020102020204" pitchFamily="34" charset="0"/>
                        </a:rPr>
                        <a:t>2- Gestion des eaux et des déchets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93319763"/>
                  </a:ext>
                </a:extLst>
              </a:tr>
              <a:tr h="22814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kern="1200" dirty="0" smtClean="0">
                          <a:solidFill>
                            <a:srgbClr val="000099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-Traitement et gestion des eaux.</a:t>
                      </a:r>
                      <a:endParaRPr lang="fr-FR" sz="1100" kern="1200" dirty="0">
                        <a:solidFill>
                          <a:srgbClr val="000099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11964944"/>
                  </a:ext>
                </a:extLst>
              </a:tr>
              <a:tr h="375770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rgbClr val="000099"/>
                          </a:solidFill>
                          <a:latin typeface="Arial Black" panose="020B0A04020102020204" pitchFamily="34" charset="0"/>
                        </a:rPr>
                        <a:t> - Tri et gestion des déchets</a:t>
                      </a:r>
                      <a:r>
                        <a:rPr lang="fr-FR" sz="1100" baseline="0" dirty="0" smtClean="0">
                          <a:solidFill>
                            <a:srgbClr val="000099"/>
                          </a:solidFill>
                          <a:latin typeface="Arial Black" panose="020B0A04020102020204" pitchFamily="34" charset="0"/>
                        </a:rPr>
                        <a:t>.</a:t>
                      </a:r>
                      <a:endParaRPr lang="fr-FR" sz="1100" dirty="0">
                        <a:solidFill>
                          <a:srgbClr val="000099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6808898"/>
                  </a:ext>
                </a:extLst>
              </a:tr>
            </a:tbl>
          </a:graphicData>
        </a:graphic>
      </p:graphicFrame>
      <p:graphicFrame>
        <p:nvGraphicFramePr>
          <p:cNvPr id="25" name="Tableau 24"/>
          <p:cNvGraphicFramePr>
            <a:graphicFrameLocks noGrp="1"/>
          </p:cNvGraphicFramePr>
          <p:nvPr/>
        </p:nvGraphicFramePr>
        <p:xfrm>
          <a:off x="8474754" y="1780954"/>
          <a:ext cx="3503359" cy="961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3359">
                  <a:extLst>
                    <a:ext uri="{9D8B030D-6E8A-4147-A177-3AD203B41FA5}">
                      <a16:colId xmlns="" xmlns:a16="http://schemas.microsoft.com/office/drawing/2014/main" val="3642280304"/>
                    </a:ext>
                  </a:extLst>
                </a:gridCol>
              </a:tblGrid>
              <a:tr h="3265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Arial Black" panose="020B0A04020102020204" pitchFamily="34" charset="0"/>
                        </a:rPr>
                        <a:t>3- Sensibilisation énergie, eau déchets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93319763"/>
                  </a:ext>
                </a:extLst>
              </a:tr>
              <a:tr h="22814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kern="1200" dirty="0" smtClean="0">
                          <a:solidFill>
                            <a:srgbClr val="000099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-Stratégie de sensibilisation.</a:t>
                      </a:r>
                      <a:endParaRPr lang="fr-FR" sz="1100" kern="1200" dirty="0">
                        <a:solidFill>
                          <a:srgbClr val="000099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11964944"/>
                  </a:ext>
                </a:extLst>
              </a:tr>
              <a:tr h="375770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rgbClr val="000099"/>
                          </a:solidFill>
                          <a:latin typeface="Arial Black" panose="020B0A04020102020204" pitchFamily="34" charset="0"/>
                        </a:rPr>
                        <a:t> - Moyens</a:t>
                      </a:r>
                      <a:r>
                        <a:rPr lang="fr-FR" sz="1100" baseline="0" dirty="0" smtClean="0">
                          <a:solidFill>
                            <a:srgbClr val="000099"/>
                          </a:solidFill>
                          <a:latin typeface="Arial Black" panose="020B0A04020102020204" pitchFamily="34" charset="0"/>
                        </a:rPr>
                        <a:t>.</a:t>
                      </a:r>
                      <a:endParaRPr lang="fr-FR" sz="1100" dirty="0">
                        <a:solidFill>
                          <a:srgbClr val="000099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6808898"/>
                  </a:ext>
                </a:extLst>
              </a:tr>
            </a:tbl>
          </a:graphicData>
        </a:graphic>
      </p:graphicFrame>
      <p:graphicFrame>
        <p:nvGraphicFramePr>
          <p:cNvPr id="26" name="Tableau 25"/>
          <p:cNvGraphicFramePr>
            <a:graphicFrameLocks noGrp="1"/>
          </p:cNvGraphicFramePr>
          <p:nvPr/>
        </p:nvGraphicFramePr>
        <p:xfrm>
          <a:off x="8474753" y="3369076"/>
          <a:ext cx="3503359" cy="105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3359">
                  <a:extLst>
                    <a:ext uri="{9D8B030D-6E8A-4147-A177-3AD203B41FA5}">
                      <a16:colId xmlns="" xmlns:a16="http://schemas.microsoft.com/office/drawing/2014/main" val="3642280304"/>
                    </a:ext>
                  </a:extLst>
                </a:gridCol>
              </a:tblGrid>
              <a:tr h="3265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Arial Black" panose="020B0A04020102020204" pitchFamily="34" charset="0"/>
                        </a:rPr>
                        <a:t>4- Gestion par locataires</a:t>
                      </a:r>
                      <a:r>
                        <a:rPr lang="fr-FR" sz="1200" b="1" baseline="0" dirty="0" smtClean="0">
                          <a:latin typeface="Arial Black" panose="020B0A04020102020204" pitchFamily="34" charset="0"/>
                        </a:rPr>
                        <a:t> ou tierce partie du bâtiment</a:t>
                      </a:r>
                      <a:endParaRPr lang="fr-FR" sz="1200" b="1" dirty="0" smtClean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93319763"/>
                  </a:ext>
                </a:extLst>
              </a:tr>
              <a:tr h="22814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kern="1200" dirty="0" smtClean="0">
                          <a:solidFill>
                            <a:srgbClr val="000099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-Conditions contractuelles à respecter pour l’exploitation du bâtiment, liées à l’énergie, l’eau et les déchets.</a:t>
                      </a:r>
                      <a:endParaRPr lang="fr-FR" sz="1100" kern="1200" dirty="0">
                        <a:solidFill>
                          <a:srgbClr val="000099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11964944"/>
                  </a:ext>
                </a:extLst>
              </a:tr>
            </a:tbl>
          </a:graphicData>
        </a:graphic>
      </p:graphicFrame>
      <p:pic>
        <p:nvPicPr>
          <p:cNvPr id="28" name="Picture 2" descr="Le Recyclage Des Déchets. Gestion Du Recyclage Des Ordures, Classification  De Tri Des Ordures. Infographie Du Tri Des Ordures. Dépliant De Recyclage.  Recycler Les Ordures Et Les Déchets Non Recyclables Illustration |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80" y="4635033"/>
            <a:ext cx="5190049" cy="2087251"/>
          </a:xfrm>
          <a:prstGeom prst="rect">
            <a:avLst/>
          </a:prstGeom>
          <a:noFill/>
          <a:ln w="28575">
            <a:solidFill>
              <a:srgbClr val="00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Envirotrole: Récupération, traitement et valorisation des eaux grises et de  l'eau pluvi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60" y="4635034"/>
            <a:ext cx="5326321" cy="2087251"/>
          </a:xfrm>
          <a:prstGeom prst="rect">
            <a:avLst/>
          </a:prstGeom>
          <a:noFill/>
          <a:ln w="28575">
            <a:solidFill>
              <a:srgbClr val="00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Solution innovante et clé en main de comptage d&amp;#39;énerg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297" y="1780954"/>
            <a:ext cx="4180113" cy="2704010"/>
          </a:xfrm>
          <a:prstGeom prst="rect">
            <a:avLst/>
          </a:prstGeom>
          <a:noFill/>
          <a:ln w="28575">
            <a:solidFill>
              <a:srgbClr val="00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e 13"/>
          <p:cNvGrpSpPr/>
          <p:nvPr/>
        </p:nvGrpSpPr>
        <p:grpSpPr>
          <a:xfrm>
            <a:off x="0" y="0"/>
            <a:ext cx="12192000" cy="712381"/>
            <a:chOff x="0" y="0"/>
            <a:chExt cx="12192000" cy="712381"/>
          </a:xfrm>
        </p:grpSpPr>
        <p:pic>
          <p:nvPicPr>
            <p:cNvPr id="15" name="Image 14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2192000" cy="712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193431" y="223776"/>
              <a:ext cx="53908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 Rounded MT Bold" pitchFamily="34" charset="0"/>
                </a:rPr>
                <a:t>Guide éco-construction pour les collectivités locales</a:t>
              </a:r>
              <a:endParaRPr lang="fr-FR" sz="16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462320" y="289718"/>
              <a:ext cx="46987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 Rounded MT Bold" pitchFamily="34" charset="0"/>
                </a:rPr>
                <a:t>I-4. Cadre réglementaire et incitatif de la M.E.</a:t>
              </a:r>
              <a:endParaRPr lang="fr-FR" sz="16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043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06051" y="796483"/>
            <a:ext cx="10102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u="sng" dirty="0" smtClean="0">
                <a:solidFill>
                  <a:srgbClr val="00B050"/>
                </a:solidFill>
                <a:latin typeface="Arial Rounded MT Bold" pitchFamily="34" charset="0"/>
              </a:rPr>
              <a:t>Le label de performance énergétique ECOBAT : </a:t>
            </a:r>
            <a:r>
              <a:rPr lang="fr-FR" b="1" u="sng" dirty="0" smtClean="0">
                <a:solidFill>
                  <a:srgbClr val="000099"/>
                </a:solidFill>
                <a:latin typeface="Arial Rounded MT Bold" pitchFamily="34" charset="0"/>
              </a:rPr>
              <a:t>Procédure pour l’octroi du label ECOBAT</a:t>
            </a:r>
            <a:endParaRPr lang="fr-FR" b="1" u="sng" dirty="0">
              <a:solidFill>
                <a:srgbClr val="000099"/>
              </a:solidFill>
              <a:latin typeface="Arial Rounded MT Bold" pitchFamily="34" charset="0"/>
            </a:endParaRPr>
          </a:p>
        </p:txBody>
      </p:sp>
      <p:pic>
        <p:nvPicPr>
          <p:cNvPr id="16" name="Image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223" y="1463040"/>
            <a:ext cx="8647611" cy="5172891"/>
          </a:xfrm>
          <a:prstGeom prst="rect">
            <a:avLst/>
          </a:prstGeom>
          <a:noFill/>
        </p:spPr>
      </p:pic>
      <p:grpSp>
        <p:nvGrpSpPr>
          <p:cNvPr id="9" name="Groupe 8"/>
          <p:cNvGrpSpPr/>
          <p:nvPr/>
        </p:nvGrpSpPr>
        <p:grpSpPr>
          <a:xfrm>
            <a:off x="0" y="0"/>
            <a:ext cx="12192000" cy="712381"/>
            <a:chOff x="0" y="0"/>
            <a:chExt cx="12192000" cy="712381"/>
          </a:xfrm>
        </p:grpSpPr>
        <p:pic>
          <p:nvPicPr>
            <p:cNvPr id="12" name="Image 11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2192000" cy="712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193431" y="223776"/>
              <a:ext cx="53908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 Rounded MT Bold" pitchFamily="34" charset="0"/>
                </a:rPr>
                <a:t>Guide éco-construction pour les collectivités locales</a:t>
              </a:r>
              <a:endParaRPr lang="fr-FR" sz="16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462320" y="289718"/>
              <a:ext cx="46987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 Rounded MT Bold" pitchFamily="34" charset="0"/>
                </a:rPr>
                <a:t>I-4. Cadre réglementaire et incitatif de la M.E.</a:t>
              </a:r>
              <a:endParaRPr lang="fr-FR" sz="16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711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55681" y="852048"/>
            <a:ext cx="8803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u="sng" dirty="0" smtClean="0">
                <a:solidFill>
                  <a:srgbClr val="00B050"/>
                </a:solidFill>
                <a:latin typeface="Arial Rounded MT Bold" pitchFamily="34" charset="0"/>
              </a:rPr>
              <a:t>Promotion de l’isolation thermique des terrasses des bâtiments PROMO-ISOL</a:t>
            </a:r>
            <a:endParaRPr lang="fr-FR" b="1" u="sng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16" y="1476103"/>
            <a:ext cx="10920549" cy="5146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</p:pic>
      <p:grpSp>
        <p:nvGrpSpPr>
          <p:cNvPr id="10" name="Groupe 9"/>
          <p:cNvGrpSpPr/>
          <p:nvPr/>
        </p:nvGrpSpPr>
        <p:grpSpPr>
          <a:xfrm>
            <a:off x="0" y="0"/>
            <a:ext cx="12192000" cy="712381"/>
            <a:chOff x="0" y="0"/>
            <a:chExt cx="12192000" cy="712381"/>
          </a:xfrm>
        </p:grpSpPr>
        <p:pic>
          <p:nvPicPr>
            <p:cNvPr id="12" name="Image 11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2192000" cy="712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193431" y="223776"/>
              <a:ext cx="53908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 Rounded MT Bold" pitchFamily="34" charset="0"/>
                </a:rPr>
                <a:t>Guide éco-construction pour les collectivités locales</a:t>
              </a:r>
              <a:endParaRPr lang="fr-FR" sz="16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462320" y="289718"/>
              <a:ext cx="46987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 Rounded MT Bold" pitchFamily="34" charset="0"/>
                </a:rPr>
                <a:t>I-4. Cadre réglementaire et incitatif de la M.E.</a:t>
              </a:r>
              <a:endParaRPr lang="fr-FR" sz="16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219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750826" y="1002099"/>
            <a:ext cx="4377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u="sng" dirty="0">
                <a:solidFill>
                  <a:srgbClr val="00B050"/>
                </a:solidFill>
                <a:latin typeface="Arial Rounded MT Bold" pitchFamily="34" charset="0"/>
              </a:rPr>
              <a:t>Fonds de </a:t>
            </a:r>
            <a:r>
              <a:rPr lang="fr-FR" b="1" u="sng" dirty="0" smtClean="0">
                <a:solidFill>
                  <a:srgbClr val="00B050"/>
                </a:solidFill>
                <a:latin typeface="Arial Rounded MT Bold" pitchFamily="34" charset="0"/>
              </a:rPr>
              <a:t>Transition </a:t>
            </a:r>
            <a:r>
              <a:rPr lang="fr-FR" b="1" u="sng" dirty="0">
                <a:solidFill>
                  <a:srgbClr val="00B050"/>
                </a:solidFill>
                <a:latin typeface="Arial Rounded MT Bold" pitchFamily="34" charset="0"/>
              </a:rPr>
              <a:t>E</a:t>
            </a:r>
            <a:r>
              <a:rPr lang="fr-FR" b="1" u="sng" dirty="0" smtClean="0">
                <a:solidFill>
                  <a:srgbClr val="00B050"/>
                </a:solidFill>
                <a:latin typeface="Arial Rounded MT Bold" pitchFamily="34" charset="0"/>
              </a:rPr>
              <a:t>nergétique </a:t>
            </a:r>
            <a:r>
              <a:rPr lang="fr-FR" b="1" u="sng" dirty="0">
                <a:solidFill>
                  <a:srgbClr val="00B050"/>
                </a:solidFill>
                <a:latin typeface="Arial Rounded MT Bold" pitchFamily="34" charset="0"/>
              </a:rPr>
              <a:t>F.T.E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877" y="2002172"/>
            <a:ext cx="5746328" cy="42549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31" y="2002172"/>
            <a:ext cx="5746328" cy="42549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grpSp>
        <p:nvGrpSpPr>
          <p:cNvPr id="15" name="Groupe 14"/>
          <p:cNvGrpSpPr/>
          <p:nvPr/>
        </p:nvGrpSpPr>
        <p:grpSpPr>
          <a:xfrm>
            <a:off x="0" y="0"/>
            <a:ext cx="12192000" cy="712381"/>
            <a:chOff x="0" y="0"/>
            <a:chExt cx="12192000" cy="712381"/>
          </a:xfrm>
        </p:grpSpPr>
        <p:pic>
          <p:nvPicPr>
            <p:cNvPr id="16" name="Image 15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2192000" cy="712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193431" y="223776"/>
              <a:ext cx="53908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 Rounded MT Bold" pitchFamily="34" charset="0"/>
                </a:rPr>
                <a:t>Guide éco-construction pour les collectivités locales</a:t>
              </a:r>
              <a:endParaRPr lang="fr-FR" sz="16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462320" y="289718"/>
              <a:ext cx="46987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 Rounded MT Bold" pitchFamily="34" charset="0"/>
                </a:rPr>
                <a:t>I-4. Cadre réglementaire et incitatif de la M.E.</a:t>
              </a:r>
              <a:endParaRPr lang="fr-FR" sz="16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108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727625" y="1002099"/>
            <a:ext cx="4377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u="sng" dirty="0">
                <a:solidFill>
                  <a:srgbClr val="00B050"/>
                </a:solidFill>
                <a:latin typeface="Arial Rounded MT Bold" pitchFamily="34" charset="0"/>
              </a:rPr>
              <a:t>Fonds de </a:t>
            </a:r>
            <a:r>
              <a:rPr lang="fr-FR" b="1" u="sng" dirty="0" smtClean="0">
                <a:solidFill>
                  <a:srgbClr val="00B050"/>
                </a:solidFill>
                <a:latin typeface="Arial Rounded MT Bold" pitchFamily="34" charset="0"/>
              </a:rPr>
              <a:t>Transition </a:t>
            </a:r>
            <a:r>
              <a:rPr lang="fr-FR" b="1" u="sng" dirty="0">
                <a:solidFill>
                  <a:srgbClr val="00B050"/>
                </a:solidFill>
                <a:latin typeface="Arial Rounded MT Bold" pitchFamily="34" charset="0"/>
              </a:rPr>
              <a:t>E</a:t>
            </a:r>
            <a:r>
              <a:rPr lang="fr-FR" b="1" u="sng" dirty="0" smtClean="0">
                <a:solidFill>
                  <a:srgbClr val="00B050"/>
                </a:solidFill>
                <a:latin typeface="Arial Rounded MT Bold" pitchFamily="34" charset="0"/>
              </a:rPr>
              <a:t>nergétique </a:t>
            </a:r>
            <a:r>
              <a:rPr lang="fr-FR" b="1" u="sng" dirty="0">
                <a:solidFill>
                  <a:srgbClr val="00B050"/>
                </a:solidFill>
                <a:latin typeface="Arial Rounded MT Bold" pitchFamily="34" charset="0"/>
              </a:rPr>
              <a:t>F.T.E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29" y="1949921"/>
            <a:ext cx="5746328" cy="42549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49921"/>
            <a:ext cx="5746328" cy="42549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grpSp>
        <p:nvGrpSpPr>
          <p:cNvPr id="16" name="Groupe 15"/>
          <p:cNvGrpSpPr/>
          <p:nvPr/>
        </p:nvGrpSpPr>
        <p:grpSpPr>
          <a:xfrm>
            <a:off x="0" y="0"/>
            <a:ext cx="12192000" cy="712381"/>
            <a:chOff x="0" y="0"/>
            <a:chExt cx="12192000" cy="712381"/>
          </a:xfrm>
        </p:grpSpPr>
        <p:pic>
          <p:nvPicPr>
            <p:cNvPr id="17" name="Image 16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2192000" cy="712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193431" y="223776"/>
              <a:ext cx="53908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 Rounded MT Bold" pitchFamily="34" charset="0"/>
                </a:rPr>
                <a:t>Guide éco-construction pour les collectivités locales</a:t>
              </a:r>
              <a:endParaRPr lang="fr-FR" sz="16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462320" y="289718"/>
              <a:ext cx="46987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 Rounded MT Bold" pitchFamily="34" charset="0"/>
                </a:rPr>
                <a:t>I-4. Cadre réglementaire et incitatif de la M.E.</a:t>
              </a:r>
              <a:endParaRPr lang="fr-FR" sz="16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932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53305" y="779832"/>
            <a:ext cx="4377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u="sng" dirty="0">
                <a:solidFill>
                  <a:srgbClr val="00B050"/>
                </a:solidFill>
                <a:latin typeface="Arial Rounded MT Bold" pitchFamily="34" charset="0"/>
              </a:rPr>
              <a:t>Fonds de </a:t>
            </a:r>
            <a:r>
              <a:rPr lang="fr-FR" b="1" u="sng" dirty="0" smtClean="0">
                <a:solidFill>
                  <a:srgbClr val="00B050"/>
                </a:solidFill>
                <a:latin typeface="Arial Rounded MT Bold" pitchFamily="34" charset="0"/>
              </a:rPr>
              <a:t>Transition </a:t>
            </a:r>
            <a:r>
              <a:rPr lang="fr-FR" b="1" u="sng" dirty="0">
                <a:solidFill>
                  <a:srgbClr val="00B050"/>
                </a:solidFill>
                <a:latin typeface="Arial Rounded MT Bold" pitchFamily="34" charset="0"/>
              </a:rPr>
              <a:t>E</a:t>
            </a:r>
            <a:r>
              <a:rPr lang="fr-FR" b="1" u="sng" dirty="0" smtClean="0">
                <a:solidFill>
                  <a:srgbClr val="00B050"/>
                </a:solidFill>
                <a:latin typeface="Arial Rounded MT Bold" pitchFamily="34" charset="0"/>
              </a:rPr>
              <a:t>nergétique </a:t>
            </a:r>
            <a:r>
              <a:rPr lang="fr-FR" b="1" u="sng" dirty="0">
                <a:solidFill>
                  <a:srgbClr val="00B050"/>
                </a:solidFill>
                <a:latin typeface="Arial Rounded MT Bold" pitchFamily="34" charset="0"/>
              </a:rPr>
              <a:t>F.T.E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29" y="1949921"/>
            <a:ext cx="5718494" cy="4163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49921"/>
            <a:ext cx="5718494" cy="4163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grpSp>
        <p:nvGrpSpPr>
          <p:cNvPr id="14" name="Groupe 13"/>
          <p:cNvGrpSpPr/>
          <p:nvPr/>
        </p:nvGrpSpPr>
        <p:grpSpPr>
          <a:xfrm>
            <a:off x="0" y="0"/>
            <a:ext cx="12192000" cy="712381"/>
            <a:chOff x="0" y="0"/>
            <a:chExt cx="12192000" cy="712381"/>
          </a:xfrm>
        </p:grpSpPr>
        <p:pic>
          <p:nvPicPr>
            <p:cNvPr id="15" name="Image 14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2192000" cy="712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193431" y="223776"/>
              <a:ext cx="53908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 Rounded MT Bold" pitchFamily="34" charset="0"/>
                </a:rPr>
                <a:t>Guide éco-construction pour les collectivités locales</a:t>
              </a:r>
              <a:endParaRPr lang="fr-FR" sz="16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462320" y="289718"/>
              <a:ext cx="46987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 Rounded MT Bold" pitchFamily="34" charset="0"/>
                </a:rPr>
                <a:t>I-4. Cadre réglementaire et incitatif de la M.E.</a:t>
              </a:r>
              <a:endParaRPr lang="fr-FR" sz="16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263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53305" y="779832"/>
            <a:ext cx="4377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u="sng" dirty="0">
                <a:solidFill>
                  <a:srgbClr val="00B050"/>
                </a:solidFill>
                <a:latin typeface="Arial Rounded MT Bold" pitchFamily="34" charset="0"/>
              </a:rPr>
              <a:t>Fonds de </a:t>
            </a:r>
            <a:r>
              <a:rPr lang="fr-FR" b="1" u="sng" dirty="0" smtClean="0">
                <a:solidFill>
                  <a:srgbClr val="00B050"/>
                </a:solidFill>
                <a:latin typeface="Arial Rounded MT Bold" pitchFamily="34" charset="0"/>
              </a:rPr>
              <a:t>Transition </a:t>
            </a:r>
            <a:r>
              <a:rPr lang="fr-FR" b="1" u="sng" dirty="0">
                <a:solidFill>
                  <a:srgbClr val="00B050"/>
                </a:solidFill>
                <a:latin typeface="Arial Rounded MT Bold" pitchFamily="34" charset="0"/>
              </a:rPr>
              <a:t>E</a:t>
            </a:r>
            <a:r>
              <a:rPr lang="fr-FR" b="1" u="sng" dirty="0" smtClean="0">
                <a:solidFill>
                  <a:srgbClr val="00B050"/>
                </a:solidFill>
                <a:latin typeface="Arial Rounded MT Bold" pitchFamily="34" charset="0"/>
              </a:rPr>
              <a:t>nergétique </a:t>
            </a:r>
            <a:r>
              <a:rPr lang="fr-FR" b="1" u="sng" dirty="0">
                <a:solidFill>
                  <a:srgbClr val="00B050"/>
                </a:solidFill>
                <a:latin typeface="Arial Rounded MT Bold" pitchFamily="34" charset="0"/>
              </a:rPr>
              <a:t>F.T.E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75" y="1592981"/>
            <a:ext cx="9370428" cy="4896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grpSp>
        <p:nvGrpSpPr>
          <p:cNvPr id="10" name="Groupe 9"/>
          <p:cNvGrpSpPr/>
          <p:nvPr/>
        </p:nvGrpSpPr>
        <p:grpSpPr>
          <a:xfrm>
            <a:off x="0" y="0"/>
            <a:ext cx="12192000" cy="712381"/>
            <a:chOff x="0" y="0"/>
            <a:chExt cx="12192000" cy="712381"/>
          </a:xfrm>
        </p:grpSpPr>
        <p:pic>
          <p:nvPicPr>
            <p:cNvPr id="12" name="Image 11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2192000" cy="712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193431" y="223776"/>
              <a:ext cx="53908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 Rounded MT Bold" pitchFamily="34" charset="0"/>
                </a:rPr>
                <a:t>Guide éco-construction pour les collectivités locales</a:t>
              </a:r>
              <a:endParaRPr lang="fr-FR" sz="16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462320" y="289718"/>
              <a:ext cx="46987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 Rounded MT Bold" pitchFamily="34" charset="0"/>
                </a:rPr>
                <a:t>I-4. Cadre réglementaire et incitatif de la M.E.</a:t>
              </a:r>
              <a:endParaRPr lang="fr-FR" sz="16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036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3431" y="2530453"/>
            <a:ext cx="11302752" cy="188256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marL="885190" marR="895985" algn="ctr">
              <a:spcBef>
                <a:spcPts val="160"/>
              </a:spcBef>
              <a:tabLst>
                <a:tab pos="1903095" algn="l"/>
              </a:tabLst>
            </a:pPr>
            <a:r>
              <a:rPr lang="fr-FR" b="1" kern="0" dirty="0">
                <a:solidFill>
                  <a:srgbClr val="000099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Guide de l’éco-construction pour les collectivités locales </a:t>
            </a:r>
            <a:r>
              <a:rPr lang="fr-FR" b="1" kern="0" dirty="0" smtClean="0">
                <a:solidFill>
                  <a:srgbClr val="000099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Tunisiennes</a:t>
            </a:r>
          </a:p>
          <a:p>
            <a:pPr marL="885190" marR="895985" algn="ctr">
              <a:spcBef>
                <a:spcPts val="160"/>
              </a:spcBef>
              <a:tabLst>
                <a:tab pos="1903095" algn="l"/>
              </a:tabLst>
            </a:pPr>
            <a:endParaRPr lang="fr-FR" b="1" kern="0" dirty="0">
              <a:solidFill>
                <a:srgbClr val="00B050"/>
              </a:solidFill>
              <a:latin typeface="Arial Black" panose="020B0A04020102020204" pitchFamily="34" charset="0"/>
              <a:ea typeface="Arial" panose="020B0604020202020204" pitchFamily="34" charset="0"/>
            </a:endParaRPr>
          </a:p>
          <a:p>
            <a:pPr marL="885190" marR="895985" algn="ctr">
              <a:spcBef>
                <a:spcPts val="160"/>
              </a:spcBef>
              <a:tabLst>
                <a:tab pos="1903095" algn="l"/>
              </a:tabLst>
            </a:pPr>
            <a:r>
              <a:rPr lang="fr-FR" b="1" kern="0" dirty="0">
                <a:solidFill>
                  <a:srgbClr val="C00000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Annexe </a:t>
            </a:r>
            <a:r>
              <a:rPr lang="fr-FR" b="1" kern="0" dirty="0" smtClean="0">
                <a:solidFill>
                  <a:srgbClr val="C00000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n°2 </a:t>
            </a:r>
            <a:endParaRPr lang="fr-FR" b="1" kern="0" dirty="0">
              <a:solidFill>
                <a:srgbClr val="C00000"/>
              </a:solidFill>
              <a:latin typeface="Arial Black" panose="020B0A04020102020204" pitchFamily="34" charset="0"/>
              <a:ea typeface="Arial" panose="020B0604020202020204" pitchFamily="34" charset="0"/>
            </a:endParaRPr>
          </a:p>
          <a:p>
            <a:pPr marL="885190" marR="895985" algn="ctr">
              <a:spcBef>
                <a:spcPts val="160"/>
              </a:spcBef>
              <a:tabLst>
                <a:tab pos="1903095" algn="l"/>
              </a:tabLst>
            </a:pPr>
            <a:endParaRPr lang="fr-FR" b="1" kern="0" dirty="0">
              <a:solidFill>
                <a:srgbClr val="00B050"/>
              </a:solidFill>
              <a:latin typeface="Arial Black" panose="020B0A04020102020204" pitchFamily="34" charset="0"/>
              <a:ea typeface="Arial" panose="020B0604020202020204" pitchFamily="34" charset="0"/>
            </a:endParaRPr>
          </a:p>
          <a:p>
            <a:pPr marL="885190" marR="895985" algn="ctr">
              <a:spcBef>
                <a:spcPts val="160"/>
              </a:spcBef>
              <a:tabLst>
                <a:tab pos="1903095" algn="l"/>
              </a:tabLst>
            </a:pPr>
            <a:r>
              <a:rPr lang="fr-FR" b="1" kern="0" dirty="0" smtClean="0">
                <a:solidFill>
                  <a:srgbClr val="00B050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Partie I-3- </a:t>
            </a:r>
            <a:r>
              <a:rPr lang="fr-FR" dirty="0" smtClean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Programme ACTE</a:t>
            </a:r>
          </a:p>
          <a:p>
            <a:pPr marL="885190" marR="895985" algn="ctr">
              <a:spcBef>
                <a:spcPts val="160"/>
              </a:spcBef>
              <a:tabLst>
                <a:tab pos="1903095" algn="l"/>
              </a:tabLst>
            </a:pPr>
            <a:endParaRPr lang="fr-FR" b="1" kern="0" dirty="0">
              <a:solidFill>
                <a:srgbClr val="00B050"/>
              </a:solidFill>
              <a:latin typeface="Arial Black" panose="020B0A04020102020204" pitchFamily="34" charset="0"/>
              <a:ea typeface="Arial" panose="020B0604020202020204" pitchFamily="34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0" y="0"/>
            <a:ext cx="12192000" cy="712382"/>
            <a:chOff x="0" y="0"/>
            <a:chExt cx="12192000" cy="712382"/>
          </a:xfrm>
        </p:grpSpPr>
        <p:pic>
          <p:nvPicPr>
            <p:cNvPr id="12" name="Image 11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2192000" cy="712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3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2535" y="0"/>
              <a:ext cx="1858010" cy="712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2" descr="Résultat de recherche d'images pour &quot;seco logo suisse&quot;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4606" y="0"/>
              <a:ext cx="1467394" cy="712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9" descr="11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586" y="0"/>
              <a:ext cx="1453515" cy="712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974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1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535" y="0"/>
            <a:ext cx="1858010" cy="71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2" descr="Résultat de recherche d'images pour &quot;seco logo suisse&quot;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606" y="0"/>
            <a:ext cx="1467394" cy="71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9" descr="1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86" y="0"/>
            <a:ext cx="1453515" cy="71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4624" y="2853653"/>
            <a:ext cx="11302752" cy="215956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885190" marR="895985" algn="ctr">
              <a:spcBef>
                <a:spcPts val="160"/>
              </a:spcBef>
              <a:tabLst>
                <a:tab pos="1903095" algn="l"/>
              </a:tabLst>
            </a:pPr>
            <a:r>
              <a:rPr lang="fr-FR" b="1" kern="0" dirty="0">
                <a:solidFill>
                  <a:srgbClr val="000099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Guide de l’éco-construction pour les collectivités locales </a:t>
            </a:r>
            <a:r>
              <a:rPr lang="fr-FR" b="1" kern="0" dirty="0" smtClean="0">
                <a:solidFill>
                  <a:srgbClr val="000099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Tunisiennes</a:t>
            </a:r>
          </a:p>
          <a:p>
            <a:pPr marL="885190" marR="895985" algn="ctr">
              <a:spcBef>
                <a:spcPts val="160"/>
              </a:spcBef>
              <a:tabLst>
                <a:tab pos="1903095" algn="l"/>
              </a:tabLst>
            </a:pPr>
            <a:endParaRPr lang="fr-FR" b="1" kern="0" dirty="0">
              <a:solidFill>
                <a:srgbClr val="000099"/>
              </a:solidFill>
              <a:latin typeface="Arial Black" panose="020B0A04020102020204" pitchFamily="34" charset="0"/>
              <a:ea typeface="Arial" panose="020B0604020202020204" pitchFamily="34" charset="0"/>
            </a:endParaRPr>
          </a:p>
          <a:p>
            <a:pPr marL="885190" marR="895985" algn="ctr">
              <a:spcBef>
                <a:spcPts val="160"/>
              </a:spcBef>
              <a:tabLst>
                <a:tab pos="1903095" algn="l"/>
              </a:tabLst>
            </a:pPr>
            <a:r>
              <a:rPr lang="fr-FR" b="1" kern="0" dirty="0">
                <a:solidFill>
                  <a:srgbClr val="C00000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Annexe </a:t>
            </a:r>
            <a:r>
              <a:rPr lang="fr-FR" b="1" kern="0" dirty="0" smtClean="0">
                <a:solidFill>
                  <a:srgbClr val="C00000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n°1</a:t>
            </a:r>
            <a:endParaRPr lang="fr-FR" b="1" kern="0" dirty="0">
              <a:solidFill>
                <a:srgbClr val="C00000"/>
              </a:solidFill>
              <a:latin typeface="Arial Black" panose="020B0A04020102020204" pitchFamily="34" charset="0"/>
              <a:ea typeface="Arial" panose="020B0604020202020204" pitchFamily="34" charset="0"/>
            </a:endParaRPr>
          </a:p>
          <a:p>
            <a:pPr marL="885190" marR="895985" algn="ctr">
              <a:spcBef>
                <a:spcPts val="160"/>
              </a:spcBef>
              <a:tabLst>
                <a:tab pos="1903095" algn="l"/>
              </a:tabLst>
            </a:pPr>
            <a:endParaRPr lang="fr-FR" b="1" kern="0" dirty="0">
              <a:solidFill>
                <a:srgbClr val="00B050"/>
              </a:solidFill>
              <a:latin typeface="Arial Black" panose="020B0A04020102020204" pitchFamily="34" charset="0"/>
              <a:ea typeface="Arial" panose="020B0604020202020204" pitchFamily="34" charset="0"/>
            </a:endParaRPr>
          </a:p>
          <a:p>
            <a:pPr marL="885190" marR="895985" algn="ctr">
              <a:spcBef>
                <a:spcPts val="160"/>
              </a:spcBef>
              <a:tabLst>
                <a:tab pos="1903095" algn="l"/>
              </a:tabLst>
            </a:pPr>
            <a:r>
              <a:rPr lang="fr-FR" b="1" kern="0" dirty="0">
                <a:solidFill>
                  <a:srgbClr val="00B050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Partie </a:t>
            </a:r>
            <a:r>
              <a:rPr lang="fr-FR" b="1" kern="0" dirty="0" smtClean="0">
                <a:solidFill>
                  <a:srgbClr val="00B050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I-</a:t>
            </a:r>
            <a:r>
              <a:rPr lang="fr-FR" dirty="0" smtClean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4- </a:t>
            </a:r>
            <a:r>
              <a:rPr lang="fr-FR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Cadre </a:t>
            </a:r>
            <a:r>
              <a:rPr lang="fr-FR" dirty="0" smtClean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réglementaire </a:t>
            </a:r>
            <a:r>
              <a:rPr lang="fr-FR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et incitatif pour la maitrise de l'énergie </a:t>
            </a:r>
            <a:endParaRPr lang="fr-FR" dirty="0" smtClean="0">
              <a:solidFill>
                <a:srgbClr val="00B050"/>
              </a:solidFill>
              <a:latin typeface="Arial Black" panose="020B0A040201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marL="885190" marR="895985" algn="ctr">
              <a:spcBef>
                <a:spcPts val="160"/>
              </a:spcBef>
              <a:tabLst>
                <a:tab pos="1903095" algn="l"/>
              </a:tabLst>
            </a:pPr>
            <a:r>
              <a:rPr lang="fr-FR" dirty="0" smtClean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(Règlementation </a:t>
            </a:r>
            <a:r>
              <a:rPr lang="fr-FR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thermique, </a:t>
            </a:r>
            <a:r>
              <a:rPr lang="fr-FR" dirty="0" smtClean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audits énergétiques, Label ECOBAT et incitations </a:t>
            </a:r>
            <a:r>
              <a:rPr lang="fr-FR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FTE) </a:t>
            </a:r>
            <a:endParaRPr lang="fr-FR" b="1" kern="0" dirty="0">
              <a:solidFill>
                <a:srgbClr val="00B050"/>
              </a:solidFill>
              <a:latin typeface="Arial Black" panose="020B0A040201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82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0" y="1165806"/>
            <a:ext cx="11996781" cy="5692194"/>
            <a:chOff x="0" y="1165806"/>
            <a:chExt cx="11996781" cy="5692194"/>
          </a:xfrm>
        </p:grpSpPr>
        <p:grpSp>
          <p:nvGrpSpPr>
            <p:cNvPr id="3" name="Groupe 103"/>
            <p:cNvGrpSpPr/>
            <p:nvPr/>
          </p:nvGrpSpPr>
          <p:grpSpPr>
            <a:xfrm>
              <a:off x="0" y="1165806"/>
              <a:ext cx="11996781" cy="5692194"/>
              <a:chOff x="-76876" y="1165806"/>
              <a:chExt cx="9148876" cy="5692194"/>
            </a:xfrm>
          </p:grpSpPr>
          <p:pic>
            <p:nvPicPr>
              <p:cNvPr id="17410" name="Picture 2" descr="Image associÃ©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76876" y="1492403"/>
                <a:ext cx="3081437" cy="5365597"/>
              </a:xfrm>
              <a:prstGeom prst="rect">
                <a:avLst/>
              </a:prstGeom>
              <a:noFill/>
            </p:spPr>
          </p:pic>
          <p:sp>
            <p:nvSpPr>
              <p:cNvPr id="101" name="Rectangle 100"/>
              <p:cNvSpPr/>
              <p:nvPr/>
            </p:nvSpPr>
            <p:spPr>
              <a:xfrm>
                <a:off x="4572000" y="1165806"/>
                <a:ext cx="4500000" cy="7647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fr-FR" sz="2400" b="1" dirty="0">
                    <a:solidFill>
                      <a:schemeClr val="accent2"/>
                    </a:solidFill>
                  </a:rPr>
                  <a:t>3 objectifs ont été fixés à l’horizon de 2030</a:t>
                </a:r>
                <a:endParaRPr lang="fr-FR" sz="2400" dirty="0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5" name="Groupe 105"/>
            <p:cNvGrpSpPr/>
            <p:nvPr/>
          </p:nvGrpSpPr>
          <p:grpSpPr>
            <a:xfrm>
              <a:off x="3579972" y="2384990"/>
              <a:ext cx="7648263" cy="648000"/>
              <a:chOff x="2987824" y="1700808"/>
              <a:chExt cx="5832648" cy="648000"/>
            </a:xfrm>
          </p:grpSpPr>
          <p:sp>
            <p:nvSpPr>
              <p:cNvPr id="58" name="TextBox 6"/>
              <p:cNvSpPr txBox="1"/>
              <p:nvPr/>
            </p:nvSpPr>
            <p:spPr>
              <a:xfrm>
                <a:off x="3635896" y="1844824"/>
                <a:ext cx="5184576" cy="369314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algn="ctr"/>
                <a:r>
                  <a:rPr lang="da-DK" b="1" dirty="0">
                    <a:solidFill>
                      <a:schemeClr val="accent5"/>
                    </a:solidFill>
                    <a:ea typeface="Kozuka Gothic Pro EL" panose="020B0200000000000000" pitchFamily="34" charset="-128"/>
                    <a:cs typeface="Lato Regular"/>
                  </a:rPr>
                  <a:t>  30%  Renouvelables dans le mix energétique</a:t>
                </a:r>
                <a:endParaRPr lang="id-ID" b="1" dirty="0">
                  <a:solidFill>
                    <a:schemeClr val="accent5"/>
                  </a:solidFill>
                  <a:ea typeface="Kozuka Gothic Pro EL" panose="020B0200000000000000" pitchFamily="34" charset="-128"/>
                  <a:cs typeface="Lato Regular"/>
                </a:endParaRPr>
              </a:p>
            </p:txBody>
          </p:sp>
          <p:grpSp>
            <p:nvGrpSpPr>
              <p:cNvPr id="6" name="Groupe 104"/>
              <p:cNvGrpSpPr/>
              <p:nvPr/>
            </p:nvGrpSpPr>
            <p:grpSpPr>
              <a:xfrm>
                <a:off x="2987824" y="1700808"/>
                <a:ext cx="1080120" cy="648000"/>
                <a:chOff x="2987824" y="1700808"/>
                <a:chExt cx="1080120" cy="648000"/>
              </a:xfrm>
            </p:grpSpPr>
            <p:sp>
              <p:nvSpPr>
                <p:cNvPr id="63" name="Octagon 11"/>
                <p:cNvSpPr>
                  <a:spLocks noChangeAspect="1"/>
                </p:cNvSpPr>
                <p:nvPr/>
              </p:nvSpPr>
              <p:spPr>
                <a:xfrm>
                  <a:off x="2987824" y="1700808"/>
                  <a:ext cx="648000" cy="648000"/>
                </a:xfrm>
                <a:prstGeom prst="octagon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</a:t>
                  </a:r>
                </a:p>
              </p:txBody>
            </p:sp>
            <p:sp>
              <p:nvSpPr>
                <p:cNvPr id="65" name="Flèche vers le haut 64"/>
                <p:cNvSpPr/>
                <p:nvPr/>
              </p:nvSpPr>
              <p:spPr>
                <a:xfrm>
                  <a:off x="3779912" y="1844824"/>
                  <a:ext cx="288032" cy="288032"/>
                </a:xfrm>
                <a:prstGeom prst="upArrow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7" name="Groupe 106"/>
            <p:cNvGrpSpPr/>
            <p:nvPr/>
          </p:nvGrpSpPr>
          <p:grpSpPr>
            <a:xfrm>
              <a:off x="3579972" y="3586159"/>
              <a:ext cx="6515187" cy="648000"/>
              <a:chOff x="2987824" y="2852936"/>
              <a:chExt cx="4968552" cy="648000"/>
            </a:xfrm>
          </p:grpSpPr>
          <p:sp>
            <p:nvSpPr>
              <p:cNvPr id="56" name="TextBox 4"/>
              <p:cNvSpPr txBox="1"/>
              <p:nvPr/>
            </p:nvSpPr>
            <p:spPr>
              <a:xfrm>
                <a:off x="3491880" y="2852936"/>
                <a:ext cx="4464496" cy="369314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algn="ctr"/>
                <a:r>
                  <a:rPr lang="da-DK" b="1" dirty="0">
                    <a:solidFill>
                      <a:schemeClr val="accent3"/>
                    </a:solidFill>
                    <a:ea typeface="Kozuka Gothic Pro EL" panose="020B0200000000000000" pitchFamily="34" charset="-128"/>
                    <a:cs typeface="Lato Regular"/>
                  </a:rPr>
                  <a:t> 30% </a:t>
                </a:r>
                <a:r>
                  <a:rPr lang="fr-FR" b="1" dirty="0">
                    <a:solidFill>
                      <a:schemeClr val="accent3"/>
                    </a:solidFill>
                  </a:rPr>
                  <a:t>demande d’énergie primaire</a:t>
                </a:r>
                <a:endParaRPr lang="id-ID" b="1" dirty="0">
                  <a:solidFill>
                    <a:schemeClr val="accent3"/>
                  </a:solidFill>
                  <a:ea typeface="Kozuka Gothic Pro EL" panose="020B0200000000000000" pitchFamily="34" charset="-128"/>
                  <a:cs typeface="Lato Regular"/>
                </a:endParaRPr>
              </a:p>
            </p:txBody>
          </p:sp>
          <p:sp>
            <p:nvSpPr>
              <p:cNvPr id="62" name="Octagon 10"/>
              <p:cNvSpPr>
                <a:spLocks noChangeAspect="1"/>
              </p:cNvSpPr>
              <p:nvPr/>
            </p:nvSpPr>
            <p:spPr>
              <a:xfrm>
                <a:off x="2987824" y="2852936"/>
                <a:ext cx="648000" cy="648000"/>
              </a:xfrm>
              <a:prstGeom prst="octag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102" name="Flèche vers le bas 101"/>
              <p:cNvSpPr/>
              <p:nvPr/>
            </p:nvSpPr>
            <p:spPr>
              <a:xfrm>
                <a:off x="3779912" y="2852936"/>
                <a:ext cx="288032" cy="288032"/>
              </a:xfrm>
              <a:prstGeom prst="downArrow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8" name="Groupe 107"/>
            <p:cNvGrpSpPr/>
            <p:nvPr/>
          </p:nvGrpSpPr>
          <p:grpSpPr>
            <a:xfrm>
              <a:off x="3579972" y="4862225"/>
              <a:ext cx="7637982" cy="718321"/>
              <a:chOff x="2843808" y="4293096"/>
              <a:chExt cx="4896544" cy="718321"/>
            </a:xfrm>
          </p:grpSpPr>
          <p:sp>
            <p:nvSpPr>
              <p:cNvPr id="60" name="TextBox 8"/>
              <p:cNvSpPr txBox="1"/>
              <p:nvPr/>
            </p:nvSpPr>
            <p:spPr>
              <a:xfrm>
                <a:off x="3491880" y="4365104"/>
                <a:ext cx="4248472" cy="646313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r>
                  <a:rPr lang="da-DK" b="1" dirty="0">
                    <a:solidFill>
                      <a:schemeClr val="accent1"/>
                    </a:solidFill>
                    <a:ea typeface="Kozuka Gothic Pro EL" panose="020B0200000000000000" pitchFamily="34" charset="-128"/>
                    <a:cs typeface="Lato Regular"/>
                  </a:rPr>
                  <a:t>                     </a:t>
                </a:r>
                <a:r>
                  <a:rPr lang="da-DK" b="1" dirty="0">
                    <a:solidFill>
                      <a:srgbClr val="00B050"/>
                    </a:solidFill>
                    <a:ea typeface="Kozuka Gothic Pro EL" panose="020B0200000000000000" pitchFamily="34" charset="-128"/>
                    <a:cs typeface="Lato Regular"/>
                  </a:rPr>
                  <a:t>41%   </a:t>
                </a:r>
                <a:r>
                  <a:rPr lang="fr-FR" b="1" dirty="0">
                    <a:solidFill>
                      <a:srgbClr val="00B050"/>
                    </a:solidFill>
                  </a:rPr>
                  <a:t>l’intensité carbone par rapport au scénario 	  	               tendanciel de 2010.   </a:t>
                </a:r>
                <a:endParaRPr lang="id-ID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64" name="Octagon 12"/>
              <p:cNvSpPr>
                <a:spLocks noChangeAspect="1"/>
              </p:cNvSpPr>
              <p:nvPr/>
            </p:nvSpPr>
            <p:spPr>
              <a:xfrm>
                <a:off x="2843808" y="4293096"/>
                <a:ext cx="648000" cy="648000"/>
              </a:xfrm>
              <a:prstGeom prst="octagon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103" name="Flèche vers le bas 102"/>
              <p:cNvSpPr/>
              <p:nvPr/>
            </p:nvSpPr>
            <p:spPr>
              <a:xfrm>
                <a:off x="3779912" y="4437112"/>
                <a:ext cx="288032" cy="288032"/>
              </a:xfrm>
              <a:prstGeom prst="downArrow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15489" y="1165806"/>
              <a:ext cx="5900781" cy="7647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fr-FR" sz="2400" b="1" dirty="0">
                  <a:solidFill>
                    <a:schemeClr val="accent1"/>
                  </a:solidFill>
                </a:rPr>
                <a:t>La mise en place d’une politique de transition énergétique: </a:t>
              </a:r>
            </a:p>
          </p:txBody>
        </p:sp>
        <p:grpSp>
          <p:nvGrpSpPr>
            <p:cNvPr id="9" name="Groupe 22"/>
            <p:cNvGrpSpPr/>
            <p:nvPr/>
          </p:nvGrpSpPr>
          <p:grpSpPr>
            <a:xfrm>
              <a:off x="8492780" y="5487330"/>
              <a:ext cx="2077306" cy="1008112"/>
              <a:chOff x="179512" y="3933056"/>
              <a:chExt cx="2592288" cy="1872208"/>
            </a:xfrm>
          </p:grpSpPr>
          <p:pic>
            <p:nvPicPr>
              <p:cNvPr id="24" name="Picture 2" descr="Résultat de recherche d'images pour &quot;diminuer les emission carbone&quot;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75656" y="4509120"/>
                <a:ext cx="1296144" cy="1296144"/>
              </a:xfrm>
              <a:prstGeom prst="rect">
                <a:avLst/>
              </a:prstGeom>
              <a:noFill/>
            </p:spPr>
          </p:pic>
          <p:pic>
            <p:nvPicPr>
              <p:cNvPr id="25" name="Picture 4" descr="Résultat de recherche d'images pour &quot;cop 21&quot;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9512" y="3933056"/>
                <a:ext cx="1008112" cy="187220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32" name="Groupe 31"/>
          <p:cNvGrpSpPr/>
          <p:nvPr/>
        </p:nvGrpSpPr>
        <p:grpSpPr>
          <a:xfrm>
            <a:off x="0" y="0"/>
            <a:ext cx="12192000" cy="712381"/>
            <a:chOff x="0" y="0"/>
            <a:chExt cx="12192000" cy="712381"/>
          </a:xfrm>
        </p:grpSpPr>
        <p:pic>
          <p:nvPicPr>
            <p:cNvPr id="33" name="Image 32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12192000" cy="712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Rectangle 33"/>
            <p:cNvSpPr/>
            <p:nvPr/>
          </p:nvSpPr>
          <p:spPr>
            <a:xfrm>
              <a:off x="193431" y="223776"/>
              <a:ext cx="53908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 Rounded MT Bold" pitchFamily="34" charset="0"/>
                </a:rPr>
                <a:t>Guide éco-construction pour les collectivités locales</a:t>
              </a:r>
              <a:endParaRPr lang="fr-FR" sz="16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026014" y="237466"/>
              <a:ext cx="349300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 Rounded MT Bold" pitchFamily="34" charset="0"/>
                </a:rPr>
                <a:t>I-3. Le </a:t>
              </a:r>
              <a:r>
                <a:rPr lang="fr-FR" sz="1600" b="1" dirty="0">
                  <a:solidFill>
                    <a:schemeClr val="bg1"/>
                  </a:solidFill>
                  <a:latin typeface="Arial Rounded MT Bold" pitchFamily="34" charset="0"/>
                </a:rPr>
                <a:t>programme National ACTE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530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431" y="1228040"/>
            <a:ext cx="11895975" cy="47894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2400" b="1" dirty="0">
                <a:solidFill>
                  <a:srgbClr val="00B050"/>
                </a:solidFill>
              </a:rPr>
              <a:t>Quel rôle pour les collectivités locales?</a:t>
            </a:r>
            <a:endParaRPr lang="fr-FR" sz="2400" dirty="0">
              <a:solidFill>
                <a:srgbClr val="00B050"/>
              </a:solidFill>
            </a:endParaRPr>
          </a:p>
        </p:txBody>
      </p:sp>
      <p:graphicFrame>
        <p:nvGraphicFramePr>
          <p:cNvPr id="5" name="Diagramme 4"/>
          <p:cNvGraphicFramePr/>
          <p:nvPr>
            <p:extLst/>
          </p:nvPr>
        </p:nvGraphicFramePr>
        <p:xfrm>
          <a:off x="666678" y="1998617"/>
          <a:ext cx="10858644" cy="4676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3484086" y="751491"/>
            <a:ext cx="513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00B050"/>
                </a:solidFill>
                <a:latin typeface="Arial Rounded MT Bold" pitchFamily="34" charset="0"/>
              </a:rPr>
              <a:t>Etat des lieux des communes Tunisiennes</a:t>
            </a:r>
            <a:endParaRPr lang="fr-FR" u="sng" dirty="0">
              <a:solidFill>
                <a:srgbClr val="00B050"/>
              </a:solidFill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0" y="0"/>
            <a:ext cx="12192000" cy="712381"/>
            <a:chOff x="0" y="0"/>
            <a:chExt cx="12192000" cy="712381"/>
          </a:xfrm>
        </p:grpSpPr>
        <p:pic>
          <p:nvPicPr>
            <p:cNvPr id="13" name="Image 12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0"/>
              <a:ext cx="12192000" cy="712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193431" y="223776"/>
              <a:ext cx="53908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 Rounded MT Bold" pitchFamily="34" charset="0"/>
                </a:rPr>
                <a:t>Guide éco-construction pour les collectivités locales</a:t>
              </a:r>
              <a:endParaRPr lang="fr-FR" sz="16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026014" y="237466"/>
              <a:ext cx="349300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 Rounded MT Bold" pitchFamily="34" charset="0"/>
                </a:rPr>
                <a:t>I-3. Le </a:t>
              </a:r>
              <a:r>
                <a:rPr lang="fr-FR" sz="1600" b="1" dirty="0">
                  <a:solidFill>
                    <a:schemeClr val="bg1"/>
                  </a:solidFill>
                  <a:latin typeface="Arial Rounded MT Bold" pitchFamily="34" charset="0"/>
                </a:rPr>
                <a:t>programme National ACTE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531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43AFFB-07E1-4BB9-A9C3-353170BB3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4543AFFB-07E1-4BB9-A9C3-353170BB3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10AF1F-CF1E-405C-929F-339A03FE6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F310AF1F-CF1E-405C-929F-339A03FE6F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EB693D-7DE5-4491-A442-757E097C6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28EB693D-7DE5-4491-A442-757E097C60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58D2CC-0241-4E50-B20C-6E946222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CB58D2CC-0241-4E50-B20C-6E946222B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D448F9-F39A-43F0-9CA2-164D3D991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C5D448F9-F39A-43F0-9CA2-164D3D991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28F456-1730-4A87-A4F6-0A29A8248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3828F456-1730-4A87-A4F6-0A29A8248E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9B1ADB-0873-4328-81FD-5E95724C9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7F9B1ADB-0873-4328-81FD-5E95724C90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785480-472B-4776-983C-05E42D99A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4D785480-472B-4776-983C-05E42D99AE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A6F8AF-DEE3-413E-94D3-FEEC351EC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CDA6F8AF-DEE3-413E-94D3-FEEC351EC0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e 11"/>
          <p:cNvGraphicFramePr/>
          <p:nvPr>
            <p:extLst/>
          </p:nvPr>
        </p:nvGraphicFramePr>
        <p:xfrm>
          <a:off x="361464" y="1636304"/>
          <a:ext cx="11566801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angle 13"/>
          <p:cNvSpPr/>
          <p:nvPr/>
        </p:nvSpPr>
        <p:spPr>
          <a:xfrm>
            <a:off x="148015" y="814129"/>
            <a:ext cx="11895975" cy="76478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00B050"/>
                </a:solidFill>
              </a:rPr>
              <a:t>Les objectifs du projet </a:t>
            </a:r>
            <a:r>
              <a:rPr lang="fr-CH" sz="2000" b="1" dirty="0">
                <a:solidFill>
                  <a:srgbClr val="00B050"/>
                </a:solidFill>
              </a:rPr>
              <a:t>«Appui au plan national de transition énergétique des communes en Tunisie, introduction du label ACTE/MEA»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0" y="0"/>
            <a:ext cx="12192000" cy="712381"/>
            <a:chOff x="0" y="0"/>
            <a:chExt cx="12192000" cy="712381"/>
          </a:xfrm>
        </p:grpSpPr>
        <p:pic>
          <p:nvPicPr>
            <p:cNvPr id="9" name="Image 8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0"/>
              <a:ext cx="12192000" cy="712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193431" y="223776"/>
              <a:ext cx="53908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 Rounded MT Bold" pitchFamily="34" charset="0"/>
                </a:rPr>
                <a:t>Guide éco-construction pour les collectivités locales</a:t>
              </a:r>
              <a:endParaRPr lang="fr-FR" sz="16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026014" y="237466"/>
              <a:ext cx="349300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 Rounded MT Bold" pitchFamily="34" charset="0"/>
                </a:rPr>
                <a:t>I-3. Le </a:t>
              </a:r>
              <a:r>
                <a:rPr lang="fr-FR" sz="1600" b="1" dirty="0">
                  <a:solidFill>
                    <a:schemeClr val="bg1"/>
                  </a:solidFill>
                  <a:latin typeface="Arial Rounded MT Bold" pitchFamily="34" charset="0"/>
                </a:rPr>
                <a:t>programme National ACTE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727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C76BA48-FF51-4AA7-94DC-8B0F533DD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dgm id="{AC76BA48-FF51-4AA7-94DC-8B0F533DDE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C76BA48-FF51-4AA7-94DC-8B0F533DD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>
                                            <p:graphicEl>
                                              <a:dgm id="{AC76BA48-FF51-4AA7-94DC-8B0F533DDE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CFC3BEB-B557-497C-B16E-F92C61E04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12">
                                            <p:graphicEl>
                                              <a:dgm id="{8CFC3BEB-B557-497C-B16E-F92C61E04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336D8EC-0A04-443A-B5A3-C4CDF7057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2">
                                            <p:graphicEl>
                                              <a:dgm id="{8336D8EC-0A04-443A-B5A3-C4CDF7057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C4C41AA-D929-4422-AEF6-01AA1784F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>
                                            <p:graphicEl>
                                              <a:dgm id="{8C4C41AA-D929-4422-AEF6-01AA1784F5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429575A-5732-44D9-98AF-72A69E7F3D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>
                                            <p:graphicEl>
                                              <a:dgm id="{A429575A-5732-44D9-98AF-72A69E7F3D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  <p:bldGraphic spid="12" grpId="1" uiExpand="1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00806" y="813165"/>
            <a:ext cx="11990388" cy="6044835"/>
            <a:chOff x="100806" y="813165"/>
            <a:chExt cx="11990388" cy="604483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0806" y="928694"/>
              <a:ext cx="11990388" cy="5929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4" name="Groupe 13"/>
            <p:cNvGrpSpPr/>
            <p:nvPr/>
          </p:nvGrpSpPr>
          <p:grpSpPr>
            <a:xfrm>
              <a:off x="5881687" y="1928802"/>
              <a:ext cx="1706237" cy="1703538"/>
              <a:chOff x="6467311" y="2285992"/>
              <a:chExt cx="1706237" cy="1703538"/>
            </a:xfrm>
          </p:grpSpPr>
          <p:sp>
            <p:nvSpPr>
              <p:cNvPr id="9" name="ZoneTexte 8">
                <a:extLst>
                  <a:ext uri="{FF2B5EF4-FFF2-40B4-BE49-F238E27FC236}">
                    <a16:creationId xmlns="" xmlns:a16="http://schemas.microsoft.com/office/drawing/2014/main" id="{6BF0887F-C11F-2D4C-A49D-187D4EDCEC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95260" y="2285992"/>
                <a:ext cx="1654049" cy="261610"/>
              </a:xfrm>
              <a:prstGeom prst="rect">
                <a:avLst/>
              </a:prstGeom>
              <a:solidFill>
                <a:srgbClr val="648D3B"/>
              </a:solidFill>
              <a:ln w="9525">
                <a:solidFill>
                  <a:srgbClr val="648D3B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fr-FR" sz="1100" dirty="0">
                    <a:solidFill>
                      <a:schemeClr val="bg1"/>
                    </a:solidFill>
                  </a:rPr>
                  <a:t>Diagnostic</a:t>
                </a:r>
              </a:p>
            </p:txBody>
          </p:sp>
          <p:pic>
            <p:nvPicPr>
              <p:cNvPr id="10" name="Image 9">
                <a:extLst>
                  <a:ext uri="{FF2B5EF4-FFF2-40B4-BE49-F238E27FC236}">
                    <a16:creationId xmlns="" xmlns:a16="http://schemas.microsoft.com/office/drawing/2014/main" id="{18AD57BB-1BB7-EE49-8FD3-7D99A54F29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7311" y="2565362"/>
                <a:ext cx="1706237" cy="1424168"/>
              </a:xfrm>
              <a:prstGeom prst="rect">
                <a:avLst/>
              </a:prstGeom>
              <a:noFill/>
              <a:ln w="9525">
                <a:solidFill>
                  <a:srgbClr val="648D3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Groupe 12"/>
            <p:cNvGrpSpPr/>
            <p:nvPr/>
          </p:nvGrpSpPr>
          <p:grpSpPr>
            <a:xfrm>
              <a:off x="6167438" y="4500570"/>
              <a:ext cx="1707984" cy="1778080"/>
              <a:chOff x="6278465" y="2708922"/>
              <a:chExt cx="1707984" cy="1778080"/>
            </a:xfrm>
          </p:grpSpPr>
          <p:pic>
            <p:nvPicPr>
              <p:cNvPr id="11" name="Image 4">
                <a:extLst>
                  <a:ext uri="{FF2B5EF4-FFF2-40B4-BE49-F238E27FC236}">
                    <a16:creationId xmlns="" xmlns:a16="http://schemas.microsoft.com/office/drawing/2014/main" id="{E668AEB4-A406-2048-9864-B8FC8C29EB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8466" y="3140968"/>
                <a:ext cx="1707983" cy="1346034"/>
              </a:xfrm>
              <a:prstGeom prst="rect">
                <a:avLst/>
              </a:prstGeom>
              <a:noFill/>
              <a:ln w="9525">
                <a:solidFill>
                  <a:srgbClr val="648D3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ZoneTexte 2">
                <a:extLst>
                  <a:ext uri="{FF2B5EF4-FFF2-40B4-BE49-F238E27FC236}">
                    <a16:creationId xmlns="" xmlns:a16="http://schemas.microsoft.com/office/drawing/2014/main" id="{90BADF01-CA5B-5D45-BEED-E54279ADEC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8465" y="2708922"/>
                <a:ext cx="1689421" cy="461665"/>
              </a:xfrm>
              <a:prstGeom prst="rect">
                <a:avLst/>
              </a:prstGeom>
              <a:solidFill>
                <a:srgbClr val="648D3B"/>
              </a:solidFill>
              <a:ln w="9525">
                <a:solidFill>
                  <a:srgbClr val="648D3B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fr-FR" sz="1200" dirty="0">
                    <a:solidFill>
                      <a:schemeClr val="bg1"/>
                    </a:solidFill>
                  </a:rPr>
                  <a:t>Evaluation </a:t>
                </a:r>
                <a:r>
                  <a:rPr lang="en-GB" altLang="fr-FR" sz="1200" dirty="0" err="1">
                    <a:solidFill>
                      <a:schemeClr val="bg1"/>
                    </a:solidFill>
                  </a:rPr>
                  <a:t>externe</a:t>
                </a:r>
                <a:r>
                  <a:rPr lang="en-GB" altLang="fr-FR" sz="1200" dirty="0">
                    <a:solidFill>
                      <a:schemeClr val="bg1"/>
                    </a:solidFill>
                  </a:rPr>
                  <a:t> &amp; certification</a:t>
                </a:r>
              </a:p>
            </p:txBody>
          </p:sp>
        </p:grpSp>
        <p:sp>
          <p:nvSpPr>
            <p:cNvPr id="15" name="Flèche courbée vers la droite 14">
              <a:extLst>
                <a:ext uri="{FF2B5EF4-FFF2-40B4-BE49-F238E27FC236}">
                  <a16:creationId xmlns="" xmlns:a16="http://schemas.microsoft.com/office/drawing/2014/main" id="{C01EA5DF-246E-FA4D-8C98-20933F08BDE7}"/>
                </a:ext>
              </a:extLst>
            </p:cNvPr>
            <p:cNvSpPr/>
            <p:nvPr/>
          </p:nvSpPr>
          <p:spPr bwMode="auto">
            <a:xfrm rot="21289627">
              <a:off x="5562765" y="2798532"/>
              <a:ext cx="387404" cy="2451073"/>
            </a:xfrm>
            <a:prstGeom prst="curvedRightArrow">
              <a:avLst>
                <a:gd name="adj1" fmla="val 25000"/>
                <a:gd name="adj2" fmla="val 50000"/>
                <a:gd name="adj3" fmla="val 0"/>
              </a:avLst>
            </a:prstGeom>
            <a:solidFill>
              <a:schemeClr val="accent6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94938" y="813165"/>
              <a:ext cx="15938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fr-FR" b="1" u="sng" dirty="0">
                  <a:solidFill>
                    <a:srgbClr val="00B050"/>
                  </a:solidFill>
                  <a:latin typeface="Arial Rounded MT Bold" pitchFamily="34" charset="0"/>
                </a:rPr>
                <a:t>Le label EEA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8832" y="1290653"/>
              <a:ext cx="550009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fr-FR" b="1" dirty="0">
                  <a:solidFill>
                    <a:srgbClr val="215A99"/>
                  </a:solidFill>
                </a:rPr>
                <a:t>Une nouvelle vision de gouvernance intégrée de la politique de transition énergétique au niveau </a:t>
              </a:r>
              <a:r>
                <a:rPr lang="fr-FR" b="1" dirty="0" smtClean="0">
                  <a:solidFill>
                    <a:srgbClr val="215A99"/>
                  </a:solidFill>
                </a:rPr>
                <a:t>local :</a:t>
              </a:r>
              <a:endParaRPr lang="fr-FR" b="1" dirty="0">
                <a:solidFill>
                  <a:srgbClr val="215A99"/>
                </a:solidFill>
              </a:endParaRPr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743193" y="2077367"/>
              <a:ext cx="41312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Gestion énergétique exemplaire du patrimoine</a:t>
              </a:r>
            </a:p>
          </p:txBody>
        </p:sp>
        <p:grpSp>
          <p:nvGrpSpPr>
            <p:cNvPr id="23" name="Groupe 19"/>
            <p:cNvGrpSpPr/>
            <p:nvPr/>
          </p:nvGrpSpPr>
          <p:grpSpPr>
            <a:xfrm>
              <a:off x="138832" y="2660408"/>
              <a:ext cx="2015377" cy="1232939"/>
              <a:chOff x="5760000" y="1643050"/>
              <a:chExt cx="2530000" cy="1656000"/>
            </a:xfrm>
          </p:grpSpPr>
          <p:grpSp>
            <p:nvGrpSpPr>
              <p:cNvPr id="24" name="Groupe 40"/>
              <p:cNvGrpSpPr/>
              <p:nvPr/>
            </p:nvGrpSpPr>
            <p:grpSpPr>
              <a:xfrm>
                <a:off x="5760000" y="1643050"/>
                <a:ext cx="2530000" cy="1656000"/>
                <a:chOff x="5760000" y="1643050"/>
                <a:chExt cx="2530000" cy="1656000"/>
              </a:xfrm>
            </p:grpSpPr>
            <p:pic>
              <p:nvPicPr>
                <p:cNvPr id="26" name="Image 25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60000" y="1643050"/>
                  <a:ext cx="2530000" cy="1656000"/>
                </a:xfrm>
                <a:prstGeom prst="rect">
                  <a:avLst/>
                </a:prstGeom>
                <a:ln>
                  <a:solidFill>
                    <a:schemeClr val="accent3"/>
                  </a:solidFill>
                </a:ln>
              </p:spPr>
            </p:pic>
            <p:pic>
              <p:nvPicPr>
                <p:cNvPr id="27" name="Image 26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60000" y="1658400"/>
                  <a:ext cx="540000" cy="360000"/>
                </a:xfrm>
                <a:prstGeom prst="rect">
                  <a:avLst/>
                </a:prstGeom>
              </p:spPr>
            </p:pic>
          </p:grpSp>
          <p:pic>
            <p:nvPicPr>
              <p:cNvPr id="25" name="image25.jpg" descr="Résultat de recherche d'images pour &quot;seco logo suisse&quot;"/>
              <p:cNvPicPr/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>
              <a:xfrm>
                <a:off x="7500958" y="1670167"/>
                <a:ext cx="776293" cy="472949"/>
              </a:xfrm>
              <a:prstGeom prst="rect">
                <a:avLst/>
              </a:prstGeom>
              <a:ln/>
            </p:spPr>
          </p:pic>
        </p:grpSp>
      </p:grpSp>
      <p:grpSp>
        <p:nvGrpSpPr>
          <p:cNvPr id="28" name="Groupe 27"/>
          <p:cNvGrpSpPr/>
          <p:nvPr/>
        </p:nvGrpSpPr>
        <p:grpSpPr>
          <a:xfrm>
            <a:off x="0" y="0"/>
            <a:ext cx="12192000" cy="712381"/>
            <a:chOff x="0" y="0"/>
            <a:chExt cx="12192000" cy="712381"/>
          </a:xfrm>
        </p:grpSpPr>
        <p:pic>
          <p:nvPicPr>
            <p:cNvPr id="29" name="Image 28"/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0"/>
              <a:ext cx="12192000" cy="712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ctangle 29"/>
            <p:cNvSpPr/>
            <p:nvPr/>
          </p:nvSpPr>
          <p:spPr>
            <a:xfrm>
              <a:off x="193431" y="223776"/>
              <a:ext cx="53908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 Rounded MT Bold" pitchFamily="34" charset="0"/>
                </a:rPr>
                <a:t>Guide éco-construction pour les collectivités locales</a:t>
              </a:r>
              <a:endParaRPr lang="fr-FR" sz="16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026014" y="237466"/>
              <a:ext cx="349300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 Rounded MT Bold" pitchFamily="34" charset="0"/>
                </a:rPr>
                <a:t>I-3. Le </a:t>
              </a:r>
              <a:r>
                <a:rPr lang="fr-FR" sz="1600" b="1" dirty="0">
                  <a:solidFill>
                    <a:schemeClr val="bg1"/>
                  </a:solidFill>
                  <a:latin typeface="Arial Rounded MT Bold" pitchFamily="34" charset="0"/>
                </a:rPr>
                <a:t>programme National ACTE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416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161659" y="889411"/>
            <a:ext cx="3697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u="sng" dirty="0">
                <a:solidFill>
                  <a:srgbClr val="00B050"/>
                </a:solidFill>
                <a:latin typeface="Arial Rounded MT Bold" pitchFamily="34" charset="0"/>
              </a:rPr>
              <a:t>Activités phares du programme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452794" y="1500174"/>
            <a:ext cx="821537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/>
              <a:t>Conception d’un mécanisme de financement des projets énergétiques communaux</a:t>
            </a:r>
          </a:p>
        </p:txBody>
      </p:sp>
      <p:sp>
        <p:nvSpPr>
          <p:cNvPr id="2050" name="AutoShape 2" descr="Des solutions énergie adaptées à chaque entreprise | Apave"/>
          <p:cNvSpPr>
            <a:spLocks noChangeAspect="1" noChangeArrowheads="1"/>
          </p:cNvSpPr>
          <p:nvPr/>
        </p:nvSpPr>
        <p:spPr bwMode="auto">
          <a:xfrm>
            <a:off x="256381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2" name="AutoShape 4" descr="Un an après, que retenir des audits énergétiques obligatoires ?"/>
          <p:cNvSpPr>
            <a:spLocks noChangeAspect="1" noChangeArrowheads="1"/>
          </p:cNvSpPr>
          <p:nvPr/>
        </p:nvSpPr>
        <p:spPr bwMode="auto">
          <a:xfrm>
            <a:off x="256381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181" y="936157"/>
            <a:ext cx="2572542" cy="165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D798581-FFE4-4C52-A0B5-3C588949A926}"/>
              </a:ext>
            </a:extLst>
          </p:cNvPr>
          <p:cNvSpPr/>
          <p:nvPr/>
        </p:nvSpPr>
        <p:spPr>
          <a:xfrm>
            <a:off x="405606" y="2893001"/>
            <a:ext cx="116432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Approche d’origination des projets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/>
              <a:t>Projets identifiés dans le cadre de PIC énergétique national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/>
              <a:t>Programme national éligible à toute les communes</a:t>
            </a:r>
          </a:p>
          <a:p>
            <a:pPr marL="457200" indent="-457200">
              <a:buFont typeface="+mj-lt"/>
              <a:buAutoNum type="arabicPeriod"/>
            </a:pPr>
            <a:r>
              <a:rPr lang="fr-FR" b="1" dirty="0"/>
              <a:t>Conditions </a:t>
            </a:r>
            <a:endParaRPr lang="fr-FR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/>
              <a:t>Négociations avec les bailleurs de fonds pour des lignes de crédits concessionnels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/>
              <a:t>Forte appui au programme par une assistance technique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Calibri" panose="020F0502020204030204" pitchFamily="34" charset="0"/>
                <a:cs typeface="Times New Roman" panose="02020603050405020304" pitchFamily="18" charset="0"/>
              </a:rPr>
              <a:t>Schéma de financement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70C0"/>
                </a:solidFill>
              </a:rPr>
              <a:t>Schéma de financement standard affiché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/>
              <a:t>Ressources: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fr-FR" dirty="0"/>
              <a:t>Ligne de crédit concessionnelle à l’Etat, rétrocédée aux communes via la CPSCL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fr-FR" dirty="0"/>
              <a:t>Dons de bailleurs de fonds pour l’assistance technique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fr-FR" dirty="0"/>
              <a:t>Budget de l’Etat  (MALE plan quinquennal 2021-2025) + </a:t>
            </a:r>
            <a:r>
              <a:rPr lang="fr-FR" b="1" dirty="0"/>
              <a:t>FTE</a:t>
            </a:r>
            <a:endParaRPr lang="fr-FR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4096" y="5803135"/>
            <a:ext cx="4009094" cy="89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e 16"/>
          <p:cNvGrpSpPr/>
          <p:nvPr/>
        </p:nvGrpSpPr>
        <p:grpSpPr>
          <a:xfrm>
            <a:off x="0" y="0"/>
            <a:ext cx="12192000" cy="712381"/>
            <a:chOff x="0" y="0"/>
            <a:chExt cx="12192000" cy="712381"/>
          </a:xfrm>
        </p:grpSpPr>
        <p:pic>
          <p:nvPicPr>
            <p:cNvPr id="18" name="Image 17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2192000" cy="712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>
              <a:off x="193431" y="223776"/>
              <a:ext cx="53908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 Rounded MT Bold" pitchFamily="34" charset="0"/>
                </a:rPr>
                <a:t>Guide éco-construction pour les collectivités locales</a:t>
              </a:r>
              <a:endParaRPr lang="fr-FR" sz="16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026014" y="237466"/>
              <a:ext cx="349300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 Rounded MT Bold" pitchFamily="34" charset="0"/>
                </a:rPr>
                <a:t>I-3. Le </a:t>
              </a:r>
              <a:r>
                <a:rPr lang="fr-FR" sz="1600" b="1" dirty="0">
                  <a:solidFill>
                    <a:schemeClr val="bg1"/>
                  </a:solidFill>
                  <a:latin typeface="Arial Rounded MT Bold" pitchFamily="34" charset="0"/>
                </a:rPr>
                <a:t>programme National ACTE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100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1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535" y="0"/>
            <a:ext cx="1858010" cy="71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2" descr="Résultat de recherche d'images pour &quot;seco logo suisse&quot;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606" y="0"/>
            <a:ext cx="1467394" cy="71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9" descr="1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86" y="0"/>
            <a:ext cx="1453515" cy="71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44624" y="2527082"/>
            <a:ext cx="11302752" cy="183127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885190" marR="895985" algn="ctr">
              <a:spcBef>
                <a:spcPts val="160"/>
              </a:spcBef>
              <a:tabLst>
                <a:tab pos="1903095" algn="l"/>
              </a:tabLst>
            </a:pPr>
            <a:r>
              <a:rPr lang="fr-FR" b="1" kern="0" dirty="0">
                <a:solidFill>
                  <a:srgbClr val="000099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Guide de l’éco-construction pour les collectivités locales </a:t>
            </a:r>
            <a:r>
              <a:rPr lang="fr-FR" b="1" kern="0" dirty="0" smtClean="0">
                <a:solidFill>
                  <a:srgbClr val="000099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Tunisiennes</a:t>
            </a:r>
          </a:p>
          <a:p>
            <a:pPr marL="885190" marR="895985" algn="ctr">
              <a:spcBef>
                <a:spcPts val="160"/>
              </a:spcBef>
              <a:tabLst>
                <a:tab pos="1903095" algn="l"/>
              </a:tabLst>
            </a:pPr>
            <a:endParaRPr lang="fr-FR" b="1" kern="0" dirty="0">
              <a:solidFill>
                <a:srgbClr val="000099"/>
              </a:solidFill>
              <a:latin typeface="Arial Black" panose="020B0A04020102020204" pitchFamily="34" charset="0"/>
              <a:ea typeface="Arial" panose="020B0604020202020204" pitchFamily="34" charset="0"/>
            </a:endParaRPr>
          </a:p>
          <a:p>
            <a:pPr marL="885190" marR="895985" algn="ctr">
              <a:spcBef>
                <a:spcPts val="160"/>
              </a:spcBef>
              <a:tabLst>
                <a:tab pos="1903095" algn="l"/>
              </a:tabLst>
            </a:pPr>
            <a:r>
              <a:rPr lang="fr-FR" b="1" kern="0" dirty="0">
                <a:solidFill>
                  <a:srgbClr val="C00000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Annexe </a:t>
            </a:r>
            <a:r>
              <a:rPr lang="fr-FR" b="1" kern="0" dirty="0" smtClean="0">
                <a:solidFill>
                  <a:srgbClr val="C00000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n°3</a:t>
            </a:r>
            <a:endParaRPr lang="fr-FR" b="1" kern="0" dirty="0">
              <a:solidFill>
                <a:srgbClr val="C00000"/>
              </a:solidFill>
              <a:latin typeface="Arial Black" panose="020B0A04020102020204" pitchFamily="34" charset="0"/>
              <a:ea typeface="Arial" panose="020B0604020202020204" pitchFamily="34" charset="0"/>
            </a:endParaRPr>
          </a:p>
          <a:p>
            <a:pPr marL="885190" marR="895985" algn="ctr">
              <a:spcBef>
                <a:spcPts val="160"/>
              </a:spcBef>
              <a:tabLst>
                <a:tab pos="1903095" algn="l"/>
              </a:tabLst>
            </a:pPr>
            <a:endParaRPr lang="fr-FR" b="1" kern="0" dirty="0">
              <a:solidFill>
                <a:srgbClr val="00B050"/>
              </a:solidFill>
              <a:latin typeface="Arial Black" panose="020B0A040201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dirty="0" smtClean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Partie : III-2- </a:t>
            </a:r>
            <a:r>
              <a:rPr lang="fr-FR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Centre technique et recherches Matériaux et retours d'expérience :</a:t>
            </a:r>
          </a:p>
        </p:txBody>
      </p:sp>
    </p:spTree>
    <p:extLst>
      <p:ext uri="{BB962C8B-B14F-4D97-AF65-F5344CB8AC3E}">
        <p14:creationId xmlns:p14="http://schemas.microsoft.com/office/powerpoint/2010/main" val="2061486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88880" y="913867"/>
            <a:ext cx="5471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u="sng" dirty="0" smtClean="0">
                <a:solidFill>
                  <a:srgbClr val="00B050"/>
                </a:solidFill>
                <a:latin typeface="Arial Rounded MT Bold" pitchFamily="34" charset="0"/>
              </a:rPr>
              <a:t>Recherche de matériaux et retour d’expérience</a:t>
            </a:r>
            <a:endParaRPr lang="fr-FR" b="1" u="sng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pic>
        <p:nvPicPr>
          <p:cNvPr id="14" name="Image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03" y="1484685"/>
            <a:ext cx="9731828" cy="5046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grpSp>
        <p:nvGrpSpPr>
          <p:cNvPr id="9" name="Groupe 8"/>
          <p:cNvGrpSpPr/>
          <p:nvPr/>
        </p:nvGrpSpPr>
        <p:grpSpPr>
          <a:xfrm>
            <a:off x="0" y="0"/>
            <a:ext cx="12236732" cy="726955"/>
            <a:chOff x="0" y="0"/>
            <a:chExt cx="12236732" cy="726955"/>
          </a:xfrm>
        </p:grpSpPr>
        <p:pic>
          <p:nvPicPr>
            <p:cNvPr id="12" name="Image 11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2192000" cy="712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193431" y="223776"/>
              <a:ext cx="53908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 Rounded MT Bold" pitchFamily="34" charset="0"/>
                </a:rPr>
                <a:t>Guide éco-construction pour les collectivités locales</a:t>
              </a:r>
              <a:endParaRPr lang="fr-FR" sz="16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63146" y="449956"/>
              <a:ext cx="607358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200" dirty="0" smtClean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Century Gothic" panose="020B0502020202020204" pitchFamily="34" charset="0"/>
                </a:rPr>
                <a:t>III-2. Centre technique </a:t>
              </a:r>
              <a:r>
                <a:rPr lang="fr-FR" sz="1200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Century Gothic" panose="020B0502020202020204" pitchFamily="34" charset="0"/>
                </a:rPr>
                <a:t>-</a:t>
              </a:r>
              <a:r>
                <a:rPr lang="fr-FR" sz="1200" dirty="0" smtClean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Century Gothic" panose="020B0502020202020204" pitchFamily="34" charset="0"/>
                </a:rPr>
                <a:t> </a:t>
              </a:r>
              <a:r>
                <a:rPr lang="fr-FR" sz="1200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Century Gothic" panose="020B0502020202020204" pitchFamily="34" charset="0"/>
                </a:rPr>
                <a:t>recherches Matériaux </a:t>
              </a:r>
              <a:r>
                <a:rPr lang="fr-FR" sz="1200" dirty="0" smtClean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Century Gothic" panose="020B0502020202020204" pitchFamily="34" charset="0"/>
                </a:rPr>
                <a:t>- retours d'expérience</a:t>
              </a:r>
              <a:endParaRPr lang="fr-FR" sz="12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864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888880" y="913867"/>
            <a:ext cx="5471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u="sng" dirty="0" smtClean="0">
                <a:solidFill>
                  <a:srgbClr val="00B050"/>
                </a:solidFill>
                <a:latin typeface="Arial Rounded MT Bold" pitchFamily="34" charset="0"/>
              </a:rPr>
              <a:t>Recherche de matériaux et retour d’expérience</a:t>
            </a:r>
            <a:endParaRPr lang="fr-FR" b="1" u="sng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74" y="1484685"/>
            <a:ext cx="9353005" cy="50336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grpSp>
        <p:nvGrpSpPr>
          <p:cNvPr id="9" name="Groupe 8"/>
          <p:cNvGrpSpPr/>
          <p:nvPr/>
        </p:nvGrpSpPr>
        <p:grpSpPr>
          <a:xfrm>
            <a:off x="0" y="0"/>
            <a:ext cx="12236732" cy="726955"/>
            <a:chOff x="0" y="0"/>
            <a:chExt cx="12236732" cy="726955"/>
          </a:xfrm>
        </p:grpSpPr>
        <p:pic>
          <p:nvPicPr>
            <p:cNvPr id="10" name="Image 9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2192000" cy="712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193431" y="223776"/>
              <a:ext cx="53908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 Rounded MT Bold" pitchFamily="34" charset="0"/>
                </a:rPr>
                <a:t>Guide éco-construction pour les collectivités locales</a:t>
              </a:r>
              <a:endParaRPr lang="fr-FR" sz="16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63146" y="449956"/>
              <a:ext cx="607358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200" dirty="0" smtClean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Century Gothic" panose="020B0502020202020204" pitchFamily="34" charset="0"/>
                </a:rPr>
                <a:t>III-2. Centre technique </a:t>
              </a:r>
              <a:r>
                <a:rPr lang="fr-FR" sz="1200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Century Gothic" panose="020B0502020202020204" pitchFamily="34" charset="0"/>
                </a:rPr>
                <a:t>-</a:t>
              </a:r>
              <a:r>
                <a:rPr lang="fr-FR" sz="1200" dirty="0" smtClean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Century Gothic" panose="020B0502020202020204" pitchFamily="34" charset="0"/>
                </a:rPr>
                <a:t> </a:t>
              </a:r>
              <a:r>
                <a:rPr lang="fr-FR" sz="1200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Century Gothic" panose="020B0502020202020204" pitchFamily="34" charset="0"/>
                </a:rPr>
                <a:t>recherches Matériaux </a:t>
              </a:r>
              <a:r>
                <a:rPr lang="fr-FR" sz="1200" dirty="0" smtClean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Century Gothic" panose="020B0502020202020204" pitchFamily="34" charset="0"/>
                </a:rPr>
                <a:t>- retours d'expérience</a:t>
              </a:r>
              <a:endParaRPr lang="fr-FR" sz="12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8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17" y="1593669"/>
            <a:ext cx="9104812" cy="4937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4" name="Rectangle 13"/>
          <p:cNvSpPr/>
          <p:nvPr/>
        </p:nvSpPr>
        <p:spPr>
          <a:xfrm>
            <a:off x="2888880" y="913867"/>
            <a:ext cx="5471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u="sng" dirty="0" smtClean="0">
                <a:solidFill>
                  <a:srgbClr val="00B050"/>
                </a:solidFill>
                <a:latin typeface="Arial Rounded MT Bold" pitchFamily="34" charset="0"/>
              </a:rPr>
              <a:t>Recherche de matériaux et retour d’expérience</a:t>
            </a:r>
            <a:endParaRPr lang="fr-FR" b="1" u="sng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0" y="0"/>
            <a:ext cx="12236732" cy="726955"/>
            <a:chOff x="0" y="0"/>
            <a:chExt cx="12236732" cy="726955"/>
          </a:xfrm>
        </p:grpSpPr>
        <p:pic>
          <p:nvPicPr>
            <p:cNvPr id="10" name="Image 9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2192000" cy="712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193431" y="223776"/>
              <a:ext cx="53908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 Rounded MT Bold" pitchFamily="34" charset="0"/>
                </a:rPr>
                <a:t>Guide éco-construction pour les collectivités locales</a:t>
              </a:r>
              <a:endParaRPr lang="fr-FR" sz="16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63146" y="449956"/>
              <a:ext cx="607358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200" dirty="0" smtClean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Century Gothic" panose="020B0502020202020204" pitchFamily="34" charset="0"/>
                </a:rPr>
                <a:t>III-2. Centre technique </a:t>
              </a:r>
              <a:r>
                <a:rPr lang="fr-FR" sz="1200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Century Gothic" panose="020B0502020202020204" pitchFamily="34" charset="0"/>
                </a:rPr>
                <a:t>-</a:t>
              </a:r>
              <a:r>
                <a:rPr lang="fr-FR" sz="1200" dirty="0" smtClean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Century Gothic" panose="020B0502020202020204" pitchFamily="34" charset="0"/>
                </a:rPr>
                <a:t> </a:t>
              </a:r>
              <a:r>
                <a:rPr lang="fr-FR" sz="1200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Century Gothic" panose="020B0502020202020204" pitchFamily="34" charset="0"/>
                </a:rPr>
                <a:t>recherches Matériaux </a:t>
              </a:r>
              <a:r>
                <a:rPr lang="fr-FR" sz="1200" dirty="0" smtClean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Century Gothic" panose="020B0502020202020204" pitchFamily="34" charset="0"/>
                </a:rPr>
                <a:t>- retours d'expérience</a:t>
              </a:r>
              <a:endParaRPr lang="fr-FR" sz="12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893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418012" y="913867"/>
            <a:ext cx="11469187" cy="5838550"/>
            <a:chOff x="418012" y="913867"/>
            <a:chExt cx="11469187" cy="5838550"/>
          </a:xfrm>
        </p:grpSpPr>
        <p:sp>
          <p:nvSpPr>
            <p:cNvPr id="14" name="Rectangle 13"/>
            <p:cNvSpPr/>
            <p:nvPr/>
          </p:nvSpPr>
          <p:spPr>
            <a:xfrm>
              <a:off x="2888880" y="913867"/>
              <a:ext cx="54716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b="1" u="sng" dirty="0" smtClean="0">
                  <a:solidFill>
                    <a:srgbClr val="00B050"/>
                  </a:solidFill>
                  <a:latin typeface="Arial Rounded MT Bold" pitchFamily="34" charset="0"/>
                </a:rPr>
                <a:t>Recherche de matériaux et retour d’expérience</a:t>
              </a:r>
              <a:endParaRPr lang="fr-FR" b="1" u="sng" dirty="0">
                <a:solidFill>
                  <a:srgbClr val="00B050"/>
                </a:solidFill>
                <a:latin typeface="Arial Rounded MT Bold" pitchFamily="34" charset="0"/>
              </a:endParaRPr>
            </a:p>
          </p:txBody>
        </p:sp>
        <p:pic>
          <p:nvPicPr>
            <p:cNvPr id="10" name="Image 9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37" t="5359" r="25512" b="14612"/>
            <a:stretch/>
          </p:blipFill>
          <p:spPr bwMode="auto">
            <a:xfrm>
              <a:off x="418012" y="1616800"/>
              <a:ext cx="3364820" cy="2106114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 14" descr="L’image contient peut-être : plante et plein air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51876" y="1606202"/>
              <a:ext cx="3357156" cy="210611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6" name="Image 15" descr="Maisons-Hotes.com | Réservation de maisons d&amp;#39;hôtes et de vacances en Tunisi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012" y="4307749"/>
              <a:ext cx="3364820" cy="210611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3" name="ZoneTexte 2"/>
            <p:cNvSpPr txBox="1"/>
            <p:nvPr/>
          </p:nvSpPr>
          <p:spPr>
            <a:xfrm>
              <a:off x="418013" y="3736931"/>
              <a:ext cx="33648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/>
                <a:t>Déchets de marbre </a:t>
              </a:r>
              <a:r>
                <a:rPr lang="fr-FR" sz="1600" b="1" dirty="0" smtClean="0"/>
                <a:t>dans les carrières </a:t>
              </a:r>
              <a:endParaRPr lang="fr-FR" sz="1600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4451876" y="3736931"/>
              <a:ext cx="33648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/>
                <a:t>Confection de pavés de marbre </a:t>
              </a:r>
              <a:endParaRPr lang="fr-FR" sz="1600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8360507" y="3736931"/>
              <a:ext cx="35266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/>
                <a:t>Construction murs en pierres naturelles</a:t>
              </a:r>
              <a:endParaRPr lang="fr-FR" sz="1600" dirty="0"/>
            </a:p>
          </p:txBody>
        </p:sp>
        <p:pic>
          <p:nvPicPr>
            <p:cNvPr id="21" name="Image 20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8360506" y="1606202"/>
              <a:ext cx="3526693" cy="210611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2" name="ZoneTexte 21"/>
            <p:cNvSpPr txBox="1"/>
            <p:nvPr/>
          </p:nvSpPr>
          <p:spPr>
            <a:xfrm>
              <a:off x="8360506" y="6278719"/>
              <a:ext cx="35266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/>
                <a:t>Confection de mosaïques</a:t>
              </a:r>
              <a:endParaRPr lang="fr-FR" sz="1600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4290004" y="6413863"/>
              <a:ext cx="35266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/>
                <a:t>Murs en gabions et concassage</a:t>
              </a:r>
              <a:endParaRPr lang="fr-FR" sz="1600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418012" y="6413863"/>
              <a:ext cx="35661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/>
                <a:t>Logements en pierres naturelles</a:t>
              </a:r>
              <a:endParaRPr lang="fr-FR" sz="1600" dirty="0"/>
            </a:p>
          </p:txBody>
        </p:sp>
        <p:pic>
          <p:nvPicPr>
            <p:cNvPr id="25" name="Image 24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4451876" y="4191617"/>
              <a:ext cx="3364820" cy="210611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098" name="Picture 2" descr="Papier peint mosaïque Art Déco - o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0506" y="4172605"/>
              <a:ext cx="3526693" cy="2106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e 25"/>
          <p:cNvGrpSpPr/>
          <p:nvPr/>
        </p:nvGrpSpPr>
        <p:grpSpPr>
          <a:xfrm>
            <a:off x="0" y="0"/>
            <a:ext cx="12236732" cy="726955"/>
            <a:chOff x="0" y="0"/>
            <a:chExt cx="12236732" cy="726955"/>
          </a:xfrm>
        </p:grpSpPr>
        <p:pic>
          <p:nvPicPr>
            <p:cNvPr id="27" name="Image 26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0"/>
              <a:ext cx="12192000" cy="712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ectangle 27"/>
            <p:cNvSpPr/>
            <p:nvPr/>
          </p:nvSpPr>
          <p:spPr>
            <a:xfrm>
              <a:off x="193431" y="223776"/>
              <a:ext cx="53908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 Rounded MT Bold" pitchFamily="34" charset="0"/>
                </a:rPr>
                <a:t>Guide éco-construction pour les collectivités locales</a:t>
              </a:r>
              <a:endParaRPr lang="fr-FR" sz="16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163146" y="449956"/>
              <a:ext cx="607358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200" dirty="0" smtClean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Century Gothic" panose="020B0502020202020204" pitchFamily="34" charset="0"/>
                </a:rPr>
                <a:t>III-2. Centre technique </a:t>
              </a:r>
              <a:r>
                <a:rPr lang="fr-FR" sz="1200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Century Gothic" panose="020B0502020202020204" pitchFamily="34" charset="0"/>
                </a:rPr>
                <a:t>-</a:t>
              </a:r>
              <a:r>
                <a:rPr lang="fr-FR" sz="1200" dirty="0" smtClean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Century Gothic" panose="020B0502020202020204" pitchFamily="34" charset="0"/>
                </a:rPr>
                <a:t> </a:t>
              </a:r>
              <a:r>
                <a:rPr lang="fr-FR" sz="1200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Century Gothic" panose="020B0502020202020204" pitchFamily="34" charset="0"/>
                </a:rPr>
                <a:t>recherches Matériaux </a:t>
              </a:r>
              <a:r>
                <a:rPr lang="fr-FR" sz="1200" dirty="0" smtClean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Century Gothic" panose="020B0502020202020204" pitchFamily="34" charset="0"/>
                </a:rPr>
                <a:t>- retours d'expérience</a:t>
              </a:r>
              <a:endParaRPr lang="fr-FR" sz="12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26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 20"/>
          <p:cNvGrpSpPr/>
          <p:nvPr/>
        </p:nvGrpSpPr>
        <p:grpSpPr>
          <a:xfrm>
            <a:off x="136028" y="917990"/>
            <a:ext cx="11919943" cy="5555650"/>
            <a:chOff x="76229" y="1088825"/>
            <a:chExt cx="11919943" cy="5555650"/>
          </a:xfrm>
        </p:grpSpPr>
        <p:sp>
          <p:nvSpPr>
            <p:cNvPr id="13" name="Rectangle 12"/>
            <p:cNvSpPr/>
            <p:nvPr/>
          </p:nvSpPr>
          <p:spPr>
            <a:xfrm>
              <a:off x="4428309" y="1676823"/>
              <a:ext cx="4898572" cy="97818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76229" y="1088825"/>
              <a:ext cx="11919943" cy="5555650"/>
              <a:chOff x="76229" y="1088825"/>
              <a:chExt cx="11919943" cy="5555650"/>
            </a:xfrm>
          </p:grpSpPr>
          <p:grpSp>
            <p:nvGrpSpPr>
              <p:cNvPr id="5" name="Groupe 4"/>
              <p:cNvGrpSpPr/>
              <p:nvPr/>
            </p:nvGrpSpPr>
            <p:grpSpPr>
              <a:xfrm>
                <a:off x="76229" y="1088825"/>
                <a:ext cx="9250651" cy="5555650"/>
                <a:chOff x="76229" y="814505"/>
                <a:chExt cx="9342091" cy="5555650"/>
              </a:xfrm>
            </p:grpSpPr>
            <p:grpSp>
              <p:nvGrpSpPr>
                <p:cNvPr id="4" name="Groupe 3"/>
                <p:cNvGrpSpPr/>
                <p:nvPr/>
              </p:nvGrpSpPr>
              <p:grpSpPr>
                <a:xfrm>
                  <a:off x="76229" y="814505"/>
                  <a:ext cx="9342091" cy="5555650"/>
                  <a:chOff x="76229" y="814505"/>
                  <a:chExt cx="9342091" cy="5555650"/>
                </a:xfrm>
              </p:grpSpPr>
              <p:sp>
                <p:nvSpPr>
                  <p:cNvPr id="9" name="Rectangle 8"/>
                  <p:cNvSpPr/>
                  <p:nvPr/>
                </p:nvSpPr>
                <p:spPr>
                  <a:xfrm>
                    <a:off x="3226764" y="814505"/>
                    <a:ext cx="573669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fr-FR" b="1" u="sng" dirty="0" smtClean="0">
                        <a:solidFill>
                          <a:srgbClr val="00B050"/>
                        </a:solidFill>
                        <a:latin typeface="Arial Rounded MT Bold" pitchFamily="34" charset="0"/>
                      </a:rPr>
                      <a:t>La réglementation thermique des bâtiments neufs</a:t>
                    </a:r>
                    <a:endParaRPr lang="fr-FR" b="1" u="sng" dirty="0">
                      <a:solidFill>
                        <a:srgbClr val="00B050"/>
                      </a:solidFill>
                      <a:latin typeface="Arial Rounded MT Bold" pitchFamily="34" charset="0"/>
                    </a:endParaRPr>
                  </a:p>
                </p:txBody>
              </p:sp>
              <p:grpSp>
                <p:nvGrpSpPr>
                  <p:cNvPr id="14" name="Group 1394"/>
                  <p:cNvGrpSpPr>
                    <a:grpSpLocks/>
                  </p:cNvGrpSpPr>
                  <p:nvPr/>
                </p:nvGrpSpPr>
                <p:grpSpPr bwMode="auto">
                  <a:xfrm>
                    <a:off x="76229" y="3243044"/>
                    <a:ext cx="4454434" cy="3127111"/>
                    <a:chOff x="292" y="1723"/>
                    <a:chExt cx="5376" cy="2688"/>
                  </a:xfrm>
                </p:grpSpPr>
                <p:graphicFrame>
                  <p:nvGraphicFramePr>
                    <p:cNvPr id="15" name="Object 2"/>
                    <p:cNvGraphicFramePr>
                      <a:graphicFrameLocks noChangeAspect="1"/>
                    </p:cNvGraphicFramePr>
                    <p:nvPr>
                      <p:extLst/>
                    </p:nvPr>
                  </p:nvGraphicFramePr>
                  <p:xfrm>
                    <a:off x="292" y="1723"/>
                    <a:ext cx="5376" cy="2688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16388" name="Image bitmap" r:id="rId3" imgW="6392167" imgH="3142857" progId="Paint.Picture">
                            <p:embed/>
                          </p:oleObj>
                        </mc:Choice>
                        <mc:Fallback>
                          <p:oleObj name="Image bitmap" r:id="rId3" imgW="6392167" imgH="3142857" progId="Paint.Picture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4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292" y="1723"/>
                                  <a:ext cx="5376" cy="2688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sp>
                  <p:nvSpPr>
                    <p:cNvPr id="16" name="Text Box 139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4" y="1824"/>
                      <a:ext cx="1344" cy="370"/>
                    </a:xfrm>
                    <a:prstGeom prst="rect">
                      <a:avLst/>
                    </a:prstGeom>
                    <a:solidFill>
                      <a:srgbClr val="0000FF"/>
                    </a:solidFill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/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fr-FR" altLang="fr-FR" sz="11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Bâtiments publics</a:t>
                      </a:r>
                    </a:p>
                  </p:txBody>
                </p:sp>
              </p:grpSp>
              <p:pic>
                <p:nvPicPr>
                  <p:cNvPr id="17" name="Image 16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530663" y="2419648"/>
                    <a:ext cx="4887657" cy="391900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</p:pic>
              <p:sp>
                <p:nvSpPr>
                  <p:cNvPr id="3" name="Rectangle à coins arrondis 2"/>
                  <p:cNvSpPr/>
                  <p:nvPr/>
                </p:nvSpPr>
                <p:spPr>
                  <a:xfrm>
                    <a:off x="1528354" y="4075611"/>
                    <a:ext cx="2899955" cy="261258"/>
                  </a:xfrm>
                  <a:prstGeom prst="round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2" name="Rectangle à coins arrondis 1"/>
                <p:cNvSpPr/>
                <p:nvPr/>
              </p:nvSpPr>
              <p:spPr>
                <a:xfrm>
                  <a:off x="5276318" y="1640575"/>
                  <a:ext cx="3396342" cy="408518"/>
                </a:xfrm>
                <a:prstGeom prst="round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600" dirty="0" smtClean="0">
                      <a:latin typeface="Arial Black" panose="020B0A04020102020204" pitchFamily="34" charset="0"/>
                    </a:rPr>
                    <a:t>APPROCHE - PRESCRIPTIVE</a:t>
                  </a:r>
                  <a:endParaRPr lang="fr-FR" sz="1600" dirty="0">
                    <a:latin typeface="Arial Black" panose="020B0A04020102020204" pitchFamily="34" charset="0"/>
                  </a:endParaRPr>
                </a:p>
              </p:txBody>
            </p:sp>
          </p:grpSp>
          <p:sp>
            <p:nvSpPr>
              <p:cNvPr id="10" name="Rectangle 9"/>
              <p:cNvSpPr/>
              <p:nvPr/>
            </p:nvSpPr>
            <p:spPr>
              <a:xfrm>
                <a:off x="76229" y="1693549"/>
                <a:ext cx="4352080" cy="86709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fr-FR" sz="1600" b="1" dirty="0" smtClean="0">
                    <a:solidFill>
                      <a:schemeClr val="tx1"/>
                    </a:solidFill>
                  </a:rPr>
                  <a:t>Elle s’applique pour les </a:t>
                </a:r>
                <a:r>
                  <a:rPr lang="fr-FR" sz="1600" b="1" dirty="0" smtClean="0">
                    <a:solidFill>
                      <a:srgbClr val="C00000"/>
                    </a:solidFill>
                  </a:rPr>
                  <a:t>bâtiments à usage de bureaux</a:t>
                </a:r>
                <a:r>
                  <a:rPr lang="fr-FR" sz="1600" b="1" dirty="0" smtClean="0">
                    <a:solidFill>
                      <a:schemeClr val="tx1"/>
                    </a:solidFill>
                  </a:rPr>
                  <a:t> dont la surface couverte est </a:t>
                </a:r>
                <a:r>
                  <a:rPr lang="fr-FR" sz="1600" b="1" dirty="0" smtClean="0">
                    <a:solidFill>
                      <a:srgbClr val="C00000"/>
                    </a:solidFill>
                  </a:rPr>
                  <a:t>inférieure</a:t>
                </a:r>
                <a:r>
                  <a:rPr lang="fr-FR" sz="1600" b="1" dirty="0" smtClean="0">
                    <a:solidFill>
                      <a:schemeClr val="tx1"/>
                    </a:solidFill>
                  </a:rPr>
                  <a:t> à 1 500 m2</a:t>
                </a:r>
                <a:r>
                  <a:rPr lang="fr-FR" sz="1600" b="1" dirty="0">
                    <a:solidFill>
                      <a:schemeClr val="tx1"/>
                    </a:solidFill>
                  </a:rPr>
                  <a:t> </a:t>
                </a:r>
                <a:r>
                  <a:rPr lang="fr-FR" sz="1600" b="1" dirty="0" smtClean="0">
                    <a:solidFill>
                      <a:srgbClr val="C00000"/>
                    </a:solidFill>
                  </a:rPr>
                  <a:t>et un taux des baies de vitrées :</a:t>
                </a:r>
                <a:endParaRPr lang="fr-FR" sz="16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6229" y="2617401"/>
                <a:ext cx="4352080" cy="887129"/>
              </a:xfrm>
              <a:prstGeom prst="rect">
                <a:avLst/>
              </a:prstGeom>
              <a:solidFill>
                <a:srgbClr val="CC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fr-FR" sz="1600" b="1" dirty="0" smtClean="0">
                    <a:solidFill>
                      <a:schemeClr val="tx1"/>
                    </a:solidFill>
                  </a:rPr>
                  <a:t>Elle s’applique pour les </a:t>
                </a:r>
                <a:r>
                  <a:rPr lang="fr-FR" sz="1600" b="1" dirty="0" smtClean="0">
                    <a:solidFill>
                      <a:srgbClr val="C00000"/>
                    </a:solidFill>
                  </a:rPr>
                  <a:t>bâtiments à usage résidentiel collectif </a:t>
                </a:r>
                <a:r>
                  <a:rPr lang="fr-FR" sz="1600" b="1" dirty="0" smtClean="0">
                    <a:solidFill>
                      <a:schemeClr val="tx1"/>
                    </a:solidFill>
                  </a:rPr>
                  <a:t>composés d’un RDC et 3 étages.</a:t>
                </a:r>
                <a:endParaRPr lang="fr-FR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9385634" y="1676822"/>
                <a:ext cx="2610538" cy="2615125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fr-FR" sz="1600" b="1" dirty="0" smtClean="0">
                    <a:solidFill>
                      <a:schemeClr val="tx1"/>
                    </a:solidFill>
                  </a:rPr>
                  <a:t>Elle s’applique pour les </a:t>
                </a:r>
                <a:r>
                  <a:rPr lang="fr-FR" sz="1600" b="1" dirty="0" smtClean="0">
                    <a:solidFill>
                      <a:srgbClr val="C00000"/>
                    </a:solidFill>
                  </a:rPr>
                  <a:t>bâtiments à usage de bureaux</a:t>
                </a:r>
                <a:r>
                  <a:rPr lang="fr-FR" sz="1600" b="1" dirty="0" smtClean="0">
                    <a:solidFill>
                      <a:schemeClr val="tx1"/>
                    </a:solidFill>
                  </a:rPr>
                  <a:t> si le taux des baies vitrées est </a:t>
                </a:r>
                <a:r>
                  <a:rPr lang="fr-FR" sz="1600" b="1" dirty="0" smtClean="0">
                    <a:solidFill>
                      <a:srgbClr val="C00000"/>
                    </a:solidFill>
                  </a:rPr>
                  <a:t>inférieur</a:t>
                </a:r>
                <a:r>
                  <a:rPr lang="fr-FR" sz="1600" b="1" dirty="0" smtClean="0">
                    <a:solidFill>
                      <a:schemeClr val="tx1"/>
                    </a:solidFill>
                  </a:rPr>
                  <a:t> à :</a:t>
                </a:r>
              </a:p>
              <a:p>
                <a:pPr marL="285750" indent="-285750" algn="just">
                  <a:buFontTx/>
                  <a:buChar char="-"/>
                </a:pPr>
                <a:r>
                  <a:rPr lang="fr-FR" sz="1600" b="1" dirty="0" smtClean="0">
                    <a:solidFill>
                      <a:srgbClr val="C00000"/>
                    </a:solidFill>
                  </a:rPr>
                  <a:t>35%</a:t>
                </a:r>
                <a:r>
                  <a:rPr lang="fr-FR" sz="1600" b="1" dirty="0" smtClean="0">
                    <a:solidFill>
                      <a:schemeClr val="tx1"/>
                    </a:solidFill>
                  </a:rPr>
                  <a:t> et sa distribution sur les façades EST/OUEST </a:t>
                </a:r>
                <a:r>
                  <a:rPr lang="fr-FR" sz="160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&lt; </a:t>
                </a:r>
                <a:r>
                  <a:rPr lang="fr-FR" sz="16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25%</a:t>
                </a:r>
                <a:r>
                  <a:rPr lang="fr-FR" sz="160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fr-FR" sz="16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Public</a:t>
                </a:r>
                <a:r>
                  <a:rPr lang="fr-FR" sz="160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r>
                  <a:rPr lang="fr-FR" sz="16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+/- 45°.</a:t>
                </a:r>
              </a:p>
              <a:p>
                <a:pPr marL="285750" indent="-285750" algn="just">
                  <a:buFontTx/>
                  <a:buChar char="-"/>
                </a:pPr>
                <a:r>
                  <a:rPr lang="fr-FR" sz="1600" b="1" dirty="0" smtClean="0">
                    <a:solidFill>
                      <a:srgbClr val="C00000"/>
                    </a:solidFill>
                  </a:rPr>
                  <a:t>45</a:t>
                </a:r>
                <a:r>
                  <a:rPr lang="fr-FR" sz="1600" b="1" dirty="0">
                    <a:solidFill>
                      <a:srgbClr val="C00000"/>
                    </a:solidFill>
                  </a:rPr>
                  <a:t>%</a:t>
                </a:r>
                <a:r>
                  <a:rPr lang="fr-FR" sz="1600" b="1" dirty="0">
                    <a:solidFill>
                      <a:schemeClr val="tx1"/>
                    </a:solidFill>
                  </a:rPr>
                  <a:t> et sa distribution sur les façades EST/OUEST </a:t>
                </a:r>
                <a:r>
                  <a:rPr lang="fr-FR" sz="16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&lt; </a:t>
                </a:r>
                <a:r>
                  <a:rPr lang="fr-FR" sz="16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35</a:t>
                </a:r>
                <a:r>
                  <a:rPr lang="fr-FR" sz="16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lang="fr-FR" sz="16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fr-FR" sz="16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Privé</a:t>
                </a:r>
                <a:r>
                  <a:rPr lang="fr-FR" sz="160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r>
                  <a:rPr lang="fr-FR" sz="16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+/- 45°.</a:t>
                </a:r>
                <a:endParaRPr lang="fr-FR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9385634" y="4349931"/>
                <a:ext cx="2610538" cy="2263042"/>
              </a:xfrm>
              <a:prstGeom prst="rect">
                <a:avLst/>
              </a:prstGeom>
              <a:solidFill>
                <a:srgbClr val="CC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fr-FR" sz="1600" b="1" dirty="0" smtClean="0">
                    <a:solidFill>
                      <a:schemeClr val="tx1"/>
                    </a:solidFill>
                  </a:rPr>
                  <a:t>Elle s’applique pour les </a:t>
                </a:r>
                <a:r>
                  <a:rPr lang="fr-FR" sz="1600" b="1" dirty="0" smtClean="0">
                    <a:solidFill>
                      <a:srgbClr val="C00000"/>
                    </a:solidFill>
                  </a:rPr>
                  <a:t>bâtiments à usage résidentiel collectif</a:t>
                </a:r>
                <a:r>
                  <a:rPr lang="fr-FR" sz="1600" b="1" dirty="0" smtClean="0">
                    <a:solidFill>
                      <a:schemeClr val="tx1"/>
                    </a:solidFill>
                  </a:rPr>
                  <a:t> si le taux des baies vitrées est </a:t>
                </a:r>
                <a:r>
                  <a:rPr lang="fr-FR" sz="1600" b="1" dirty="0" smtClean="0">
                    <a:solidFill>
                      <a:srgbClr val="C00000"/>
                    </a:solidFill>
                  </a:rPr>
                  <a:t>inférieur</a:t>
                </a:r>
                <a:r>
                  <a:rPr lang="fr-FR" sz="1600" b="1" dirty="0" smtClean="0">
                    <a:solidFill>
                      <a:schemeClr val="tx1"/>
                    </a:solidFill>
                  </a:rPr>
                  <a:t> à :</a:t>
                </a:r>
              </a:p>
              <a:p>
                <a:pPr marL="285750" indent="-285750" algn="just">
                  <a:buFontTx/>
                  <a:buChar char="-"/>
                </a:pPr>
                <a:r>
                  <a:rPr lang="fr-FR" sz="1600" b="1" dirty="0" smtClean="0">
                    <a:solidFill>
                      <a:srgbClr val="C00000"/>
                    </a:solidFill>
                  </a:rPr>
                  <a:t>45</a:t>
                </a:r>
                <a:r>
                  <a:rPr lang="fr-FR" sz="1600" b="1" dirty="0">
                    <a:solidFill>
                      <a:srgbClr val="C00000"/>
                    </a:solidFill>
                  </a:rPr>
                  <a:t>%</a:t>
                </a:r>
                <a:r>
                  <a:rPr lang="fr-FR" sz="1600" b="1" dirty="0">
                    <a:solidFill>
                      <a:schemeClr val="tx1"/>
                    </a:solidFill>
                  </a:rPr>
                  <a:t> et sa distribution sur les façades EST/OUEST </a:t>
                </a:r>
                <a:r>
                  <a:rPr lang="fr-FR" sz="16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&lt; </a:t>
                </a:r>
                <a:r>
                  <a:rPr lang="fr-FR" sz="16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35</a:t>
                </a:r>
                <a:r>
                  <a:rPr lang="fr-FR" sz="16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lang="fr-FR" sz="16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fr-FR" sz="16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Privé</a:t>
                </a:r>
                <a:r>
                  <a:rPr lang="fr-FR" sz="160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r>
                  <a:rPr lang="fr-FR" sz="16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+/- 45</a:t>
                </a:r>
                <a:r>
                  <a:rPr lang="fr-FR" sz="16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°</a:t>
                </a:r>
                <a:r>
                  <a:rPr lang="fr-FR" sz="160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r>
                  <a:rPr lang="fr-FR" sz="1600" b="1" dirty="0" smtClean="0">
                    <a:solidFill>
                      <a:schemeClr val="tx1"/>
                    </a:solidFill>
                  </a:rPr>
                  <a:t> </a:t>
                </a:r>
                <a:endParaRPr lang="fr-FR" sz="1600" b="1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2" name="Groupe 21"/>
          <p:cNvGrpSpPr/>
          <p:nvPr/>
        </p:nvGrpSpPr>
        <p:grpSpPr>
          <a:xfrm>
            <a:off x="0" y="0"/>
            <a:ext cx="12192000" cy="712381"/>
            <a:chOff x="0" y="0"/>
            <a:chExt cx="12192000" cy="712381"/>
          </a:xfrm>
        </p:grpSpPr>
        <p:pic>
          <p:nvPicPr>
            <p:cNvPr id="23" name="Image 22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12192000" cy="712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23"/>
            <p:cNvSpPr/>
            <p:nvPr/>
          </p:nvSpPr>
          <p:spPr>
            <a:xfrm>
              <a:off x="193431" y="223776"/>
              <a:ext cx="53908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 Rounded MT Bold" pitchFamily="34" charset="0"/>
                </a:rPr>
                <a:t>Guide éco-construction pour les collectivités locales</a:t>
              </a:r>
              <a:endParaRPr lang="fr-FR" sz="16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462320" y="289718"/>
              <a:ext cx="46987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 Rounded MT Bold" pitchFamily="34" charset="0"/>
                </a:rPr>
                <a:t>I-4. Cadre réglementaire et incitatif de la M.E.</a:t>
              </a:r>
              <a:endParaRPr lang="fr-FR" sz="16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507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153338" y="1013876"/>
            <a:ext cx="11275394" cy="5300558"/>
            <a:chOff x="153338" y="1013876"/>
            <a:chExt cx="11275394" cy="5300558"/>
          </a:xfrm>
        </p:grpSpPr>
        <p:sp>
          <p:nvSpPr>
            <p:cNvPr id="5" name="Rectangle 4"/>
            <p:cNvSpPr/>
            <p:nvPr/>
          </p:nvSpPr>
          <p:spPr>
            <a:xfrm>
              <a:off x="153338" y="1701258"/>
              <a:ext cx="4530663" cy="150262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" name="Groupe 2"/>
            <p:cNvGrpSpPr/>
            <p:nvPr/>
          </p:nvGrpSpPr>
          <p:grpSpPr>
            <a:xfrm>
              <a:off x="153338" y="1013876"/>
              <a:ext cx="11275394" cy="5300558"/>
              <a:chOff x="76229" y="852048"/>
              <a:chExt cx="11275394" cy="5300558"/>
            </a:xfrm>
          </p:grpSpPr>
          <p:grpSp>
            <p:nvGrpSpPr>
              <p:cNvPr id="4" name="Groupe 3"/>
              <p:cNvGrpSpPr/>
              <p:nvPr/>
            </p:nvGrpSpPr>
            <p:grpSpPr>
              <a:xfrm>
                <a:off x="76229" y="852048"/>
                <a:ext cx="11275394" cy="5300558"/>
                <a:chOff x="76229" y="852048"/>
                <a:chExt cx="11275394" cy="5300558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2888880" y="852048"/>
                  <a:ext cx="573669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fr-FR" b="1" u="sng" dirty="0" smtClean="0">
                      <a:solidFill>
                        <a:srgbClr val="00B050"/>
                      </a:solidFill>
                      <a:latin typeface="Arial Rounded MT Bold" pitchFamily="34" charset="0"/>
                    </a:rPr>
                    <a:t>La réglementation thermique des bâtiments neufs</a:t>
                  </a:r>
                  <a:endParaRPr lang="fr-FR" b="1" u="sng" dirty="0">
                    <a:solidFill>
                      <a:srgbClr val="00B050"/>
                    </a:solidFill>
                    <a:latin typeface="Arial Rounded MT Bold" pitchFamily="34" charset="0"/>
                  </a:endParaRPr>
                </a:p>
              </p:txBody>
            </p:sp>
            <p:pic>
              <p:nvPicPr>
                <p:cNvPr id="2" name="Image 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06892" y="1522875"/>
                  <a:ext cx="6744731" cy="4629731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</p:pic>
            <p:grpSp>
              <p:nvGrpSpPr>
                <p:cNvPr id="13" name="Group 1394"/>
                <p:cNvGrpSpPr>
                  <a:grpSpLocks/>
                </p:cNvGrpSpPr>
                <p:nvPr/>
              </p:nvGrpSpPr>
              <p:grpSpPr bwMode="auto">
                <a:xfrm>
                  <a:off x="76229" y="3025495"/>
                  <a:ext cx="4454434" cy="3127111"/>
                  <a:chOff x="292" y="1536"/>
                  <a:chExt cx="5376" cy="2688"/>
                </a:xfrm>
              </p:grpSpPr>
              <p:graphicFrame>
                <p:nvGraphicFramePr>
                  <p:cNvPr id="18" name="Object 2"/>
                  <p:cNvGraphicFramePr>
                    <a:graphicFrameLocks noChangeAspect="1"/>
                  </p:cNvGraphicFramePr>
                  <p:nvPr/>
                </p:nvGraphicFramePr>
                <p:xfrm>
                  <a:off x="292" y="1536"/>
                  <a:ext cx="5376" cy="268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7412" name="Image bitmap" r:id="rId4" imgW="6392167" imgH="3142857" progId="Paint.Picture">
                          <p:embed/>
                        </p:oleObj>
                      </mc:Choice>
                      <mc:Fallback>
                        <p:oleObj name="Image bitmap" r:id="rId4" imgW="6392167" imgH="3142857" progId="Paint.Picture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92" y="1536"/>
                                <a:ext cx="5376" cy="268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19" name="Text Box 13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4" y="1824"/>
                    <a:ext cx="1344" cy="370"/>
                  </a:xfrm>
                  <a:prstGeom prst="rect">
                    <a:avLst/>
                  </a:prstGeom>
                  <a:solidFill>
                    <a:srgbClr val="0000FF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fr-FR" altLang="fr-FR" sz="11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Bâtiments publics</a:t>
                    </a:r>
                  </a:p>
                </p:txBody>
              </p:sp>
            </p:grpSp>
            <p:sp>
              <p:nvSpPr>
                <p:cNvPr id="20" name="Rectangle à coins arrondis 19"/>
                <p:cNvSpPr/>
                <p:nvPr/>
              </p:nvSpPr>
              <p:spPr>
                <a:xfrm>
                  <a:off x="1527450" y="4696934"/>
                  <a:ext cx="2899955" cy="261258"/>
                </a:xfrm>
                <a:prstGeom prst="round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4" name="Rectangle à coins arrondis 13"/>
              <p:cNvSpPr/>
              <p:nvPr/>
            </p:nvSpPr>
            <p:spPr>
              <a:xfrm>
                <a:off x="605275" y="2090971"/>
                <a:ext cx="3396342" cy="376308"/>
              </a:xfrm>
              <a:prstGeom prst="round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 dirty="0" smtClean="0">
                    <a:latin typeface="Arial Black" panose="020B0A04020102020204" pitchFamily="34" charset="0"/>
                  </a:rPr>
                  <a:t>APPROCHE - PRESCRIPTIVE</a:t>
                </a:r>
                <a:endParaRPr lang="fr-FR" sz="1600" dirty="0">
                  <a:latin typeface="Arial Black" panose="020B0A04020102020204" pitchFamily="34" charset="0"/>
                </a:endParaRPr>
              </a:p>
            </p:txBody>
          </p:sp>
        </p:grpSp>
      </p:grpSp>
      <p:grpSp>
        <p:nvGrpSpPr>
          <p:cNvPr id="17" name="Groupe 16"/>
          <p:cNvGrpSpPr/>
          <p:nvPr/>
        </p:nvGrpSpPr>
        <p:grpSpPr>
          <a:xfrm>
            <a:off x="0" y="0"/>
            <a:ext cx="12192000" cy="712381"/>
            <a:chOff x="0" y="0"/>
            <a:chExt cx="12192000" cy="712381"/>
          </a:xfrm>
        </p:grpSpPr>
        <p:pic>
          <p:nvPicPr>
            <p:cNvPr id="21" name="Image 20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12192000" cy="712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193431" y="223776"/>
              <a:ext cx="53908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 Rounded MT Bold" pitchFamily="34" charset="0"/>
                </a:rPr>
                <a:t>Guide éco-construction pour les collectivités locales</a:t>
              </a:r>
              <a:endParaRPr lang="fr-FR" sz="16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462320" y="289718"/>
              <a:ext cx="46987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 Rounded MT Bold" pitchFamily="34" charset="0"/>
                </a:rPr>
                <a:t>I-4. Cadre réglementaire et incitatif de la M.E.</a:t>
              </a:r>
              <a:endParaRPr lang="fr-FR" sz="16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572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 20"/>
          <p:cNvGrpSpPr/>
          <p:nvPr/>
        </p:nvGrpSpPr>
        <p:grpSpPr>
          <a:xfrm>
            <a:off x="136028" y="917990"/>
            <a:ext cx="11919943" cy="5555650"/>
            <a:chOff x="76229" y="1088825"/>
            <a:chExt cx="11919943" cy="5555650"/>
          </a:xfrm>
        </p:grpSpPr>
        <p:sp>
          <p:nvSpPr>
            <p:cNvPr id="13" name="Rectangle 12"/>
            <p:cNvSpPr/>
            <p:nvPr/>
          </p:nvSpPr>
          <p:spPr>
            <a:xfrm>
              <a:off x="4428309" y="1676823"/>
              <a:ext cx="4898572" cy="97818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76229" y="1088825"/>
              <a:ext cx="11919943" cy="5555650"/>
              <a:chOff x="76229" y="1088825"/>
              <a:chExt cx="11919943" cy="5555650"/>
            </a:xfrm>
          </p:grpSpPr>
          <p:grpSp>
            <p:nvGrpSpPr>
              <p:cNvPr id="5" name="Groupe 4"/>
              <p:cNvGrpSpPr/>
              <p:nvPr/>
            </p:nvGrpSpPr>
            <p:grpSpPr>
              <a:xfrm>
                <a:off x="76229" y="1088825"/>
                <a:ext cx="9250651" cy="5555650"/>
                <a:chOff x="76229" y="814505"/>
                <a:chExt cx="9342091" cy="5555650"/>
              </a:xfrm>
            </p:grpSpPr>
            <p:grpSp>
              <p:nvGrpSpPr>
                <p:cNvPr id="4" name="Groupe 3"/>
                <p:cNvGrpSpPr/>
                <p:nvPr/>
              </p:nvGrpSpPr>
              <p:grpSpPr>
                <a:xfrm>
                  <a:off x="76229" y="814505"/>
                  <a:ext cx="9342091" cy="5555650"/>
                  <a:chOff x="76229" y="814505"/>
                  <a:chExt cx="9342091" cy="5555650"/>
                </a:xfrm>
              </p:grpSpPr>
              <p:sp>
                <p:nvSpPr>
                  <p:cNvPr id="9" name="Rectangle 8"/>
                  <p:cNvSpPr/>
                  <p:nvPr/>
                </p:nvSpPr>
                <p:spPr>
                  <a:xfrm>
                    <a:off x="3226764" y="814505"/>
                    <a:ext cx="573669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fr-FR" b="1" u="sng" dirty="0" smtClean="0">
                        <a:solidFill>
                          <a:srgbClr val="00B050"/>
                        </a:solidFill>
                        <a:latin typeface="Arial Rounded MT Bold" pitchFamily="34" charset="0"/>
                      </a:rPr>
                      <a:t>La réglementation thermique des bâtiments neufs</a:t>
                    </a:r>
                    <a:endParaRPr lang="fr-FR" b="1" u="sng" dirty="0">
                      <a:solidFill>
                        <a:srgbClr val="00B050"/>
                      </a:solidFill>
                      <a:latin typeface="Arial Rounded MT Bold" pitchFamily="34" charset="0"/>
                    </a:endParaRPr>
                  </a:p>
                </p:txBody>
              </p:sp>
              <p:grpSp>
                <p:nvGrpSpPr>
                  <p:cNvPr id="14" name="Group 1394"/>
                  <p:cNvGrpSpPr>
                    <a:grpSpLocks/>
                  </p:cNvGrpSpPr>
                  <p:nvPr/>
                </p:nvGrpSpPr>
                <p:grpSpPr bwMode="auto">
                  <a:xfrm>
                    <a:off x="76229" y="3243044"/>
                    <a:ext cx="4454434" cy="3127111"/>
                    <a:chOff x="292" y="1723"/>
                    <a:chExt cx="5376" cy="2688"/>
                  </a:xfrm>
                </p:grpSpPr>
                <p:graphicFrame>
                  <p:nvGraphicFramePr>
                    <p:cNvPr id="15" name="Object 2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292" y="1723"/>
                    <a:ext cx="5376" cy="2688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18436" name="Image bitmap" r:id="rId3" imgW="6392167" imgH="3142857" progId="Paint.Picture">
                            <p:embed/>
                          </p:oleObj>
                        </mc:Choice>
                        <mc:Fallback>
                          <p:oleObj name="Image bitmap" r:id="rId3" imgW="6392167" imgH="3142857" progId="Paint.Picture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4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292" y="1723"/>
                                  <a:ext cx="5376" cy="2688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sp>
                  <p:nvSpPr>
                    <p:cNvPr id="16" name="Text Box 139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4" y="1824"/>
                      <a:ext cx="1344" cy="370"/>
                    </a:xfrm>
                    <a:prstGeom prst="rect">
                      <a:avLst/>
                    </a:prstGeom>
                    <a:solidFill>
                      <a:srgbClr val="0000FF"/>
                    </a:solidFill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/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fr-FR" altLang="fr-FR" sz="11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Bâtiments publics</a:t>
                      </a:r>
                    </a:p>
                  </p:txBody>
                </p:sp>
              </p:grpSp>
              <p:pic>
                <p:nvPicPr>
                  <p:cNvPr id="17" name="Image 16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530663" y="2419648"/>
                    <a:ext cx="4887657" cy="391900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</p:pic>
              <p:sp>
                <p:nvSpPr>
                  <p:cNvPr id="3" name="Rectangle à coins arrondis 2"/>
                  <p:cNvSpPr/>
                  <p:nvPr/>
                </p:nvSpPr>
                <p:spPr>
                  <a:xfrm>
                    <a:off x="1528354" y="4075611"/>
                    <a:ext cx="2899955" cy="261258"/>
                  </a:xfrm>
                  <a:prstGeom prst="round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2" name="Rectangle à coins arrondis 1"/>
                <p:cNvSpPr/>
                <p:nvPr/>
              </p:nvSpPr>
              <p:spPr>
                <a:xfrm>
                  <a:off x="4877159" y="1673394"/>
                  <a:ext cx="3989268" cy="408518"/>
                </a:xfrm>
                <a:prstGeom prst="round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600" dirty="0" smtClean="0">
                      <a:latin typeface="Arial Black" panose="020B0A04020102020204" pitchFamily="34" charset="0"/>
                    </a:rPr>
                    <a:t>APPROCHE - PERFORMANCIELLE</a:t>
                  </a:r>
                  <a:endParaRPr lang="fr-FR" sz="1600" dirty="0">
                    <a:latin typeface="Arial Black" panose="020B0A04020102020204" pitchFamily="34" charset="0"/>
                  </a:endParaRPr>
                </a:p>
              </p:txBody>
            </p:sp>
          </p:grpSp>
          <p:sp>
            <p:nvSpPr>
              <p:cNvPr id="10" name="Rectangle 9"/>
              <p:cNvSpPr/>
              <p:nvPr/>
            </p:nvSpPr>
            <p:spPr>
              <a:xfrm>
                <a:off x="76229" y="1693549"/>
                <a:ext cx="4352080" cy="86709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fr-FR" sz="1600" b="1" dirty="0" smtClean="0">
                    <a:solidFill>
                      <a:schemeClr val="tx1"/>
                    </a:solidFill>
                  </a:rPr>
                  <a:t>Elle s’applique pour les </a:t>
                </a:r>
                <a:r>
                  <a:rPr lang="fr-FR" sz="1600" b="1" dirty="0" smtClean="0">
                    <a:solidFill>
                      <a:srgbClr val="C00000"/>
                    </a:solidFill>
                  </a:rPr>
                  <a:t>bâtiments à usage de bureaux</a:t>
                </a:r>
                <a:r>
                  <a:rPr lang="fr-FR" sz="1600" b="1" dirty="0" smtClean="0">
                    <a:solidFill>
                      <a:schemeClr val="tx1"/>
                    </a:solidFill>
                  </a:rPr>
                  <a:t> dont la surface couverte est </a:t>
                </a:r>
                <a:r>
                  <a:rPr lang="fr-FR" sz="1600" b="1" dirty="0" smtClean="0">
                    <a:solidFill>
                      <a:srgbClr val="C00000"/>
                    </a:solidFill>
                  </a:rPr>
                  <a:t>supérieure</a:t>
                </a:r>
                <a:r>
                  <a:rPr lang="fr-FR" sz="1600" b="1" dirty="0" smtClean="0">
                    <a:solidFill>
                      <a:schemeClr val="tx1"/>
                    </a:solidFill>
                  </a:rPr>
                  <a:t> à 1 500 </a:t>
                </a:r>
                <a:r>
                  <a:rPr lang="fr-FR" sz="1600" b="1" dirty="0">
                    <a:solidFill>
                      <a:schemeClr val="tx1"/>
                    </a:solidFill>
                  </a:rPr>
                  <a:t>m2 </a:t>
                </a:r>
                <a:r>
                  <a:rPr lang="fr-FR" sz="1600" b="1" dirty="0">
                    <a:solidFill>
                      <a:srgbClr val="C00000"/>
                    </a:solidFill>
                  </a:rPr>
                  <a:t>et un taux des baies de vitrées </a:t>
                </a:r>
                <a:r>
                  <a:rPr lang="fr-FR" sz="1600" b="1" dirty="0" smtClean="0">
                    <a:solidFill>
                      <a:schemeClr val="tx1"/>
                    </a:solidFill>
                  </a:rPr>
                  <a:t>:</a:t>
                </a:r>
                <a:endParaRPr lang="fr-FR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6229" y="2617401"/>
                <a:ext cx="4352080" cy="887129"/>
              </a:xfrm>
              <a:prstGeom prst="rect">
                <a:avLst/>
              </a:prstGeom>
              <a:solidFill>
                <a:srgbClr val="CC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fr-FR" sz="1600" b="1" dirty="0" smtClean="0">
                    <a:solidFill>
                      <a:schemeClr val="tx1"/>
                    </a:solidFill>
                  </a:rPr>
                  <a:t>Elle s’applique pour les </a:t>
                </a:r>
                <a:r>
                  <a:rPr lang="fr-FR" sz="1600" b="1" dirty="0" smtClean="0">
                    <a:solidFill>
                      <a:srgbClr val="C00000"/>
                    </a:solidFill>
                  </a:rPr>
                  <a:t>bâtiments à usage résidentiel collectif </a:t>
                </a:r>
                <a:r>
                  <a:rPr lang="fr-FR" sz="1600" b="1" dirty="0" smtClean="0">
                    <a:solidFill>
                      <a:schemeClr val="tx1"/>
                    </a:solidFill>
                  </a:rPr>
                  <a:t>composés d’un RDC et plus que 4 étages.</a:t>
                </a:r>
                <a:endParaRPr lang="fr-FR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9385634" y="1676822"/>
                <a:ext cx="2610538" cy="2615125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fr-FR" sz="1600" b="1" dirty="0" smtClean="0">
                    <a:solidFill>
                      <a:schemeClr val="tx1"/>
                    </a:solidFill>
                  </a:rPr>
                  <a:t>Elle s’applique pour les </a:t>
                </a:r>
                <a:r>
                  <a:rPr lang="fr-FR" sz="1600" b="1" dirty="0" smtClean="0">
                    <a:solidFill>
                      <a:srgbClr val="C00000"/>
                    </a:solidFill>
                  </a:rPr>
                  <a:t>bâtiments à usage de bureaux</a:t>
                </a:r>
                <a:r>
                  <a:rPr lang="fr-FR" sz="1600" b="1" dirty="0" smtClean="0">
                    <a:solidFill>
                      <a:schemeClr val="tx1"/>
                    </a:solidFill>
                  </a:rPr>
                  <a:t> si le taux des baies vitrées est </a:t>
                </a:r>
                <a:r>
                  <a:rPr lang="fr-FR" sz="1600" b="1" dirty="0" smtClean="0">
                    <a:solidFill>
                      <a:srgbClr val="C00000"/>
                    </a:solidFill>
                  </a:rPr>
                  <a:t>supérieur</a:t>
                </a:r>
                <a:r>
                  <a:rPr lang="fr-FR" sz="1600" b="1" dirty="0" smtClean="0">
                    <a:solidFill>
                      <a:schemeClr val="tx1"/>
                    </a:solidFill>
                  </a:rPr>
                  <a:t> à :</a:t>
                </a:r>
              </a:p>
              <a:p>
                <a:pPr marL="285750" indent="-285750" algn="just">
                  <a:buFontTx/>
                  <a:buChar char="-"/>
                </a:pPr>
                <a:r>
                  <a:rPr lang="fr-FR" sz="1600" b="1" dirty="0" smtClean="0">
                    <a:solidFill>
                      <a:srgbClr val="C00000"/>
                    </a:solidFill>
                  </a:rPr>
                  <a:t>35%</a:t>
                </a:r>
                <a:r>
                  <a:rPr lang="fr-FR" sz="1600" b="1" dirty="0" smtClean="0">
                    <a:solidFill>
                      <a:schemeClr val="tx1"/>
                    </a:solidFill>
                  </a:rPr>
                  <a:t> et sa distribution sur les façades EST/OUEST </a:t>
                </a:r>
                <a:r>
                  <a:rPr lang="fr-FR" sz="160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&gt; </a:t>
                </a:r>
                <a:r>
                  <a:rPr lang="fr-FR" sz="16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25%</a:t>
                </a:r>
                <a:r>
                  <a:rPr lang="fr-FR" sz="160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fr-FR" sz="16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Public</a:t>
                </a:r>
                <a:r>
                  <a:rPr lang="fr-FR" sz="160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r>
                  <a:rPr lang="fr-FR" sz="16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+/- 45</a:t>
                </a:r>
                <a:r>
                  <a:rPr lang="fr-FR" sz="16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°</a:t>
                </a:r>
                <a:r>
                  <a:rPr lang="fr-FR" sz="160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285750" indent="-285750" algn="just">
                  <a:buFontTx/>
                  <a:buChar char="-"/>
                </a:pPr>
                <a:r>
                  <a:rPr lang="fr-FR" sz="1600" b="1" dirty="0" smtClean="0">
                    <a:solidFill>
                      <a:srgbClr val="C00000"/>
                    </a:solidFill>
                  </a:rPr>
                  <a:t>45</a:t>
                </a:r>
                <a:r>
                  <a:rPr lang="fr-FR" sz="1600" b="1" dirty="0">
                    <a:solidFill>
                      <a:srgbClr val="C00000"/>
                    </a:solidFill>
                  </a:rPr>
                  <a:t>%</a:t>
                </a:r>
                <a:r>
                  <a:rPr lang="fr-FR" sz="1600" b="1" dirty="0">
                    <a:solidFill>
                      <a:schemeClr val="tx1"/>
                    </a:solidFill>
                  </a:rPr>
                  <a:t> et sa distribution sur les façades EST/OUEST </a:t>
                </a:r>
                <a:r>
                  <a:rPr lang="fr-FR" sz="16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&gt;</a:t>
                </a:r>
                <a:r>
                  <a:rPr lang="fr-FR" sz="160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fr-FR" sz="16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35</a:t>
                </a:r>
                <a:r>
                  <a:rPr lang="fr-FR" sz="16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lang="fr-FR" sz="16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fr-FR" sz="16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Privé</a:t>
                </a:r>
                <a:r>
                  <a:rPr lang="fr-FR" sz="160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r>
                  <a:rPr lang="fr-FR" sz="16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+/- 45</a:t>
                </a:r>
                <a:r>
                  <a:rPr lang="fr-FR" sz="16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°</a:t>
                </a:r>
                <a:r>
                  <a:rPr lang="fr-FR" sz="160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fr-FR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9385634" y="4349931"/>
                <a:ext cx="2610538" cy="2263042"/>
              </a:xfrm>
              <a:prstGeom prst="rect">
                <a:avLst/>
              </a:prstGeom>
              <a:solidFill>
                <a:srgbClr val="CC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fr-FR" sz="1600" b="1" dirty="0" smtClean="0">
                    <a:solidFill>
                      <a:schemeClr val="tx1"/>
                    </a:solidFill>
                  </a:rPr>
                  <a:t>Elle s’applique pour les </a:t>
                </a:r>
                <a:r>
                  <a:rPr lang="fr-FR" sz="1600" b="1" dirty="0" smtClean="0">
                    <a:solidFill>
                      <a:srgbClr val="C00000"/>
                    </a:solidFill>
                  </a:rPr>
                  <a:t>bâtiments à usage résidentiel collectif</a:t>
                </a:r>
                <a:r>
                  <a:rPr lang="fr-FR" sz="1600" b="1" dirty="0" smtClean="0">
                    <a:solidFill>
                      <a:schemeClr val="tx1"/>
                    </a:solidFill>
                  </a:rPr>
                  <a:t> si le taux des baies vitrées est </a:t>
                </a:r>
                <a:r>
                  <a:rPr lang="fr-FR" sz="1600" b="1" dirty="0" smtClean="0">
                    <a:solidFill>
                      <a:srgbClr val="C00000"/>
                    </a:solidFill>
                  </a:rPr>
                  <a:t>supérieur</a:t>
                </a:r>
                <a:r>
                  <a:rPr lang="fr-FR" sz="1600" b="1" dirty="0" smtClean="0">
                    <a:solidFill>
                      <a:schemeClr val="tx1"/>
                    </a:solidFill>
                  </a:rPr>
                  <a:t> à :</a:t>
                </a:r>
              </a:p>
              <a:p>
                <a:pPr marL="285750" indent="-285750" algn="just">
                  <a:buFontTx/>
                  <a:buChar char="-"/>
                </a:pPr>
                <a:r>
                  <a:rPr lang="fr-FR" sz="1600" b="1" dirty="0" smtClean="0">
                    <a:solidFill>
                      <a:srgbClr val="C00000"/>
                    </a:solidFill>
                  </a:rPr>
                  <a:t>45</a:t>
                </a:r>
                <a:r>
                  <a:rPr lang="fr-FR" sz="1600" b="1" dirty="0">
                    <a:solidFill>
                      <a:srgbClr val="C00000"/>
                    </a:solidFill>
                  </a:rPr>
                  <a:t>%</a:t>
                </a:r>
                <a:r>
                  <a:rPr lang="fr-FR" sz="1600" b="1" dirty="0">
                    <a:solidFill>
                      <a:schemeClr val="tx1"/>
                    </a:solidFill>
                  </a:rPr>
                  <a:t> et sa distribution sur les façades EST/OUEST </a:t>
                </a:r>
                <a:r>
                  <a:rPr lang="fr-FR" sz="16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&gt;</a:t>
                </a:r>
                <a:r>
                  <a:rPr lang="fr-FR" sz="160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fr-FR" sz="16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35</a:t>
                </a:r>
                <a:r>
                  <a:rPr lang="fr-FR" sz="16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lang="fr-FR" sz="16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fr-FR" sz="16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Privé</a:t>
                </a:r>
                <a:r>
                  <a:rPr lang="fr-FR" sz="160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r>
                  <a:rPr lang="fr-FR" sz="16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+/- 45</a:t>
                </a:r>
                <a:r>
                  <a:rPr lang="fr-FR" sz="16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°</a:t>
                </a:r>
                <a:r>
                  <a:rPr lang="fr-FR" sz="160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r>
                  <a:rPr lang="fr-FR" sz="1600" b="1" dirty="0" smtClean="0">
                    <a:solidFill>
                      <a:schemeClr val="tx1"/>
                    </a:solidFill>
                  </a:rPr>
                  <a:t> </a:t>
                </a:r>
                <a:endParaRPr lang="fr-FR" sz="1600" b="1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2" name="Groupe 21"/>
          <p:cNvGrpSpPr/>
          <p:nvPr/>
        </p:nvGrpSpPr>
        <p:grpSpPr>
          <a:xfrm>
            <a:off x="0" y="0"/>
            <a:ext cx="12192000" cy="712381"/>
            <a:chOff x="0" y="0"/>
            <a:chExt cx="12192000" cy="712381"/>
          </a:xfrm>
        </p:grpSpPr>
        <p:pic>
          <p:nvPicPr>
            <p:cNvPr id="23" name="Image 22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12192000" cy="712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23"/>
            <p:cNvSpPr/>
            <p:nvPr/>
          </p:nvSpPr>
          <p:spPr>
            <a:xfrm>
              <a:off x="193431" y="223776"/>
              <a:ext cx="53908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 Rounded MT Bold" pitchFamily="34" charset="0"/>
                </a:rPr>
                <a:t>Guide éco-construction pour les collectivités locales</a:t>
              </a:r>
              <a:endParaRPr lang="fr-FR" sz="16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462320" y="289718"/>
              <a:ext cx="46987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 Rounded MT Bold" pitchFamily="34" charset="0"/>
                </a:rPr>
                <a:t>I-4. Cadre réglementaire et incitatif de la M.E.</a:t>
              </a:r>
              <a:endParaRPr lang="fr-FR" sz="16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258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88880" y="852048"/>
            <a:ext cx="5736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u="sng" dirty="0" smtClean="0">
                <a:solidFill>
                  <a:srgbClr val="00B050"/>
                </a:solidFill>
                <a:latin typeface="Arial Rounded MT Bold" pitchFamily="34" charset="0"/>
              </a:rPr>
              <a:t>La réglementation thermique des bâtiments neufs</a:t>
            </a:r>
            <a:endParaRPr lang="fr-FR" b="1" u="sng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649" y="1387173"/>
            <a:ext cx="9002957" cy="51804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grpSp>
        <p:nvGrpSpPr>
          <p:cNvPr id="10" name="Groupe 9"/>
          <p:cNvGrpSpPr/>
          <p:nvPr/>
        </p:nvGrpSpPr>
        <p:grpSpPr>
          <a:xfrm>
            <a:off x="0" y="0"/>
            <a:ext cx="12192000" cy="712381"/>
            <a:chOff x="0" y="0"/>
            <a:chExt cx="12192000" cy="712381"/>
          </a:xfrm>
        </p:grpSpPr>
        <p:pic>
          <p:nvPicPr>
            <p:cNvPr id="12" name="Image 11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2192000" cy="712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193431" y="223776"/>
              <a:ext cx="53908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 Rounded MT Bold" pitchFamily="34" charset="0"/>
                </a:rPr>
                <a:t>Guide éco-construction pour les collectivités locales</a:t>
              </a:r>
              <a:endParaRPr lang="fr-FR" sz="16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462320" y="289718"/>
              <a:ext cx="46987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 Rounded MT Bold" pitchFamily="34" charset="0"/>
                </a:rPr>
                <a:t>I-4. Cadre réglementaire et incitatif de la M.E.</a:t>
              </a:r>
              <a:endParaRPr lang="fr-FR" sz="16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774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88880" y="759409"/>
            <a:ext cx="5736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u="sng" dirty="0" smtClean="0">
                <a:solidFill>
                  <a:srgbClr val="00B050"/>
                </a:solidFill>
                <a:latin typeface="Arial Rounded MT Bold" pitchFamily="34" charset="0"/>
              </a:rPr>
              <a:t>La réglementation thermique des bâtiments neufs</a:t>
            </a:r>
            <a:endParaRPr lang="fr-FR" b="1" u="sng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401" y="1361047"/>
            <a:ext cx="7947431" cy="5423886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</p:pic>
      <p:grpSp>
        <p:nvGrpSpPr>
          <p:cNvPr id="3" name="Groupe 2"/>
          <p:cNvGrpSpPr/>
          <p:nvPr/>
        </p:nvGrpSpPr>
        <p:grpSpPr>
          <a:xfrm>
            <a:off x="251438" y="1221380"/>
            <a:ext cx="3643753" cy="5636620"/>
            <a:chOff x="251438" y="1221380"/>
            <a:chExt cx="3643753" cy="5636620"/>
          </a:xfrm>
        </p:grpSpPr>
        <p:grpSp>
          <p:nvGrpSpPr>
            <p:cNvPr id="10" name="Group 1394"/>
            <p:cNvGrpSpPr>
              <a:grpSpLocks/>
            </p:cNvGrpSpPr>
            <p:nvPr/>
          </p:nvGrpSpPr>
          <p:grpSpPr bwMode="auto">
            <a:xfrm>
              <a:off x="251438" y="1221380"/>
              <a:ext cx="3643753" cy="2984860"/>
              <a:chOff x="292" y="1536"/>
              <a:chExt cx="5376" cy="2688"/>
            </a:xfrm>
          </p:grpSpPr>
          <p:graphicFrame>
            <p:nvGraphicFramePr>
              <p:cNvPr id="12" name="Object 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92" y="1536"/>
              <a:ext cx="5376" cy="26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460" name="Image bitmap" r:id="rId4" imgW="6392167" imgH="3142857" progId="Paint.Picture">
                      <p:embed/>
                    </p:oleObj>
                  </mc:Choice>
                  <mc:Fallback>
                    <p:oleObj name="Image bitmap" r:id="rId4" imgW="6392167" imgH="3142857" progId="Paint.Picture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2" y="1536"/>
                            <a:ext cx="5376" cy="268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" name="Text Box 1396"/>
              <p:cNvSpPr txBox="1">
                <a:spLocks noChangeArrowheads="1"/>
              </p:cNvSpPr>
              <p:nvPr/>
            </p:nvSpPr>
            <p:spPr bwMode="auto">
              <a:xfrm>
                <a:off x="523" y="1769"/>
                <a:ext cx="1344" cy="388"/>
              </a:xfrm>
              <a:prstGeom prst="rect">
                <a:avLst/>
              </a:prstGeom>
              <a:solidFill>
                <a:srgbClr val="0000FF"/>
              </a:solidFill>
              <a:ln w="28575">
                <a:noFill/>
                <a:miter lim="800000"/>
                <a:headEnd/>
                <a:tailEnd/>
              </a:ln>
              <a:extLst/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fr-FR" altLang="fr-FR" sz="11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Bâtiments publics</a:t>
                </a:r>
              </a:p>
            </p:txBody>
          </p:sp>
        </p:grpSp>
        <p:sp>
          <p:nvSpPr>
            <p:cNvPr id="14" name="Rectangle à coins arrondis 13"/>
            <p:cNvSpPr/>
            <p:nvPr/>
          </p:nvSpPr>
          <p:spPr>
            <a:xfrm>
              <a:off x="1358536" y="2461046"/>
              <a:ext cx="2528209" cy="164588"/>
            </a:xfrm>
            <a:prstGeom prst="roundRect">
              <a:avLst/>
            </a:prstGeom>
            <a:noFill/>
            <a:ln w="381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5" name="Picture 6"/>
            <p:cNvPicPr preferRelativeResize="0"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438" y="4206240"/>
              <a:ext cx="3643753" cy="26517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</p:grpSp>
      <p:sp>
        <p:nvSpPr>
          <p:cNvPr id="16" name="Text Box 1396"/>
          <p:cNvSpPr txBox="1">
            <a:spLocks noChangeArrowheads="1"/>
          </p:cNvSpPr>
          <p:nvPr/>
        </p:nvSpPr>
        <p:spPr bwMode="auto">
          <a:xfrm>
            <a:off x="340995" y="4258304"/>
            <a:ext cx="1110847" cy="430887"/>
          </a:xfrm>
          <a:prstGeom prst="rect">
            <a:avLst/>
          </a:prstGeom>
          <a:solidFill>
            <a:srgbClr val="C00000"/>
          </a:solidFill>
          <a:ln w="2857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Bâtiments </a:t>
            </a:r>
            <a:r>
              <a:rPr lang="fr-FR" altLang="fr-FR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privés</a:t>
            </a:r>
            <a:endParaRPr lang="fr-FR" altLang="fr-FR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0" y="0"/>
            <a:ext cx="12192000" cy="712381"/>
            <a:chOff x="0" y="0"/>
            <a:chExt cx="12192000" cy="712381"/>
          </a:xfrm>
        </p:grpSpPr>
        <p:pic>
          <p:nvPicPr>
            <p:cNvPr id="18" name="Image 17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0"/>
              <a:ext cx="12192000" cy="712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>
              <a:off x="193431" y="223776"/>
              <a:ext cx="53908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 Rounded MT Bold" pitchFamily="34" charset="0"/>
                </a:rPr>
                <a:t>Guide éco-construction pour les collectivités locales</a:t>
              </a:r>
              <a:endParaRPr lang="fr-FR" sz="16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462320" y="289718"/>
              <a:ext cx="46987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 Rounded MT Bold" pitchFamily="34" charset="0"/>
                </a:rPr>
                <a:t>I-4. Cadre réglementaire et incitatif de la M.E.</a:t>
              </a:r>
              <a:endParaRPr lang="fr-FR" sz="16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667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88880" y="852048"/>
            <a:ext cx="5736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u="sng" dirty="0" smtClean="0">
                <a:solidFill>
                  <a:srgbClr val="00B050"/>
                </a:solidFill>
                <a:latin typeface="Arial Rounded MT Bold" pitchFamily="34" charset="0"/>
              </a:rPr>
              <a:t>La réglementation thermique des bâtiments neufs</a:t>
            </a:r>
            <a:endParaRPr lang="fr-FR" b="1" u="sng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898" y="1361047"/>
            <a:ext cx="7710113" cy="5399046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</p:pic>
      <p:pic>
        <p:nvPicPr>
          <p:cNvPr id="10" name="Picture 2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31" y="2090058"/>
            <a:ext cx="3740718" cy="353677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  <a:extLst/>
        </p:spPr>
      </p:pic>
      <p:grpSp>
        <p:nvGrpSpPr>
          <p:cNvPr id="12" name="Groupe 11"/>
          <p:cNvGrpSpPr/>
          <p:nvPr/>
        </p:nvGrpSpPr>
        <p:grpSpPr>
          <a:xfrm>
            <a:off x="0" y="0"/>
            <a:ext cx="12192000" cy="712381"/>
            <a:chOff x="0" y="0"/>
            <a:chExt cx="12192000" cy="712381"/>
          </a:xfrm>
        </p:grpSpPr>
        <p:pic>
          <p:nvPicPr>
            <p:cNvPr id="13" name="Image 12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2192000" cy="712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193431" y="223776"/>
              <a:ext cx="53908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 Rounded MT Bold" pitchFamily="34" charset="0"/>
                </a:rPr>
                <a:t>Guide éco-construction pour les collectivités locales</a:t>
              </a:r>
              <a:endParaRPr lang="fr-FR" sz="16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462320" y="289718"/>
              <a:ext cx="46987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 Rounded MT Bold" pitchFamily="34" charset="0"/>
                </a:rPr>
                <a:t>I-4. Cadre réglementaire et incitatif de la M.E.</a:t>
              </a:r>
              <a:endParaRPr lang="fr-FR" sz="16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110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85249" y="852048"/>
            <a:ext cx="5343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u="sng" dirty="0" smtClean="0">
                <a:solidFill>
                  <a:srgbClr val="00B050"/>
                </a:solidFill>
                <a:latin typeface="Arial Rounded MT Bold" pitchFamily="34" charset="0"/>
              </a:rPr>
              <a:t>Le label de performance énergétique ECOBAT</a:t>
            </a:r>
            <a:endParaRPr lang="fr-FR" b="1" u="sng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/>
          </p:nvPr>
        </p:nvGraphicFramePr>
        <p:xfrm>
          <a:off x="590005" y="1698169"/>
          <a:ext cx="11011990" cy="4427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0037">
                  <a:extLst>
                    <a:ext uri="{9D8B030D-6E8A-4147-A177-3AD203B41FA5}">
                      <a16:colId xmlns="" xmlns:a16="http://schemas.microsoft.com/office/drawing/2014/main" val="1892016314"/>
                    </a:ext>
                  </a:extLst>
                </a:gridCol>
                <a:gridCol w="2024743">
                  <a:extLst>
                    <a:ext uri="{9D8B030D-6E8A-4147-A177-3AD203B41FA5}">
                      <a16:colId xmlns="" xmlns:a16="http://schemas.microsoft.com/office/drawing/2014/main" val="4092176306"/>
                    </a:ext>
                  </a:extLst>
                </a:gridCol>
                <a:gridCol w="2194560">
                  <a:extLst>
                    <a:ext uri="{9D8B030D-6E8A-4147-A177-3AD203B41FA5}">
                      <a16:colId xmlns="" xmlns:a16="http://schemas.microsoft.com/office/drawing/2014/main" val="1694845494"/>
                    </a:ext>
                  </a:extLst>
                </a:gridCol>
                <a:gridCol w="1881051">
                  <a:extLst>
                    <a:ext uri="{9D8B030D-6E8A-4147-A177-3AD203B41FA5}">
                      <a16:colId xmlns="" xmlns:a16="http://schemas.microsoft.com/office/drawing/2014/main" val="2065523958"/>
                    </a:ext>
                  </a:extLst>
                </a:gridCol>
                <a:gridCol w="1371599">
                  <a:extLst>
                    <a:ext uri="{9D8B030D-6E8A-4147-A177-3AD203B41FA5}">
                      <a16:colId xmlns="" xmlns:a16="http://schemas.microsoft.com/office/drawing/2014/main" val="2093022425"/>
                    </a:ext>
                  </a:extLst>
                </a:gridCol>
              </a:tblGrid>
              <a:tr h="521563">
                <a:tc gridSpan="5"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REFERENCIEL DE NOTATION DU LABEL ECO-BAT PAR TYPE DE BATIMENT</a:t>
                      </a:r>
                      <a:endParaRPr lang="fr-FR" sz="16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5247578"/>
                  </a:ext>
                </a:extLst>
              </a:tr>
              <a:tr h="521563">
                <a:tc rowSpan="2"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Types de bâtiments</a:t>
                      </a:r>
                      <a:endParaRPr lang="fr-FR" sz="16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Cibles</a:t>
                      </a:r>
                      <a:endParaRPr lang="fr-FR" sz="16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Total</a:t>
                      </a:r>
                      <a:endParaRPr lang="fr-FR" sz="16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422702"/>
                  </a:ext>
                </a:extLst>
              </a:tr>
              <a:tr h="790579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Enveloppe</a:t>
                      </a:r>
                      <a:endParaRPr lang="fr-FR" sz="16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Equipements techniques</a:t>
                      </a:r>
                      <a:endParaRPr lang="fr-FR" sz="16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Gestion des ressources </a:t>
                      </a:r>
                      <a:endParaRPr lang="fr-FR" sz="16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0571436"/>
                  </a:ext>
                </a:extLst>
              </a:tr>
              <a:tr h="790579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</a:rPr>
                        <a:t>Résidentiel collectifs</a:t>
                      </a:r>
                      <a:endParaRPr lang="fr-FR" sz="1600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60</a:t>
                      </a:r>
                      <a:endParaRPr lang="fr-FR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46</a:t>
                      </a:r>
                      <a:endParaRPr lang="fr-FR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8</a:t>
                      </a:r>
                      <a:endParaRPr lang="fr-FR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</a:rPr>
                        <a:t>114</a:t>
                      </a:r>
                      <a:endParaRPr lang="fr-FR" sz="1600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96547947"/>
                  </a:ext>
                </a:extLst>
              </a:tr>
              <a:tr h="506248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</a:rPr>
                        <a:t>Tertiaire Bureaux</a:t>
                      </a:r>
                      <a:endParaRPr lang="fr-FR" sz="1600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60</a:t>
                      </a:r>
                      <a:endParaRPr lang="fr-FR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58</a:t>
                      </a:r>
                      <a:endParaRPr lang="fr-FR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8</a:t>
                      </a:r>
                      <a:endParaRPr lang="fr-FR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</a:rPr>
                        <a:t>126</a:t>
                      </a:r>
                      <a:endParaRPr lang="fr-FR" sz="1600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074820024"/>
                  </a:ext>
                </a:extLst>
              </a:tr>
              <a:tr h="506248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</a:rPr>
                        <a:t>Tertiaire Santé</a:t>
                      </a:r>
                      <a:endParaRPr lang="fr-FR" sz="1600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60</a:t>
                      </a:r>
                      <a:endParaRPr lang="fr-FR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66</a:t>
                      </a:r>
                      <a:endParaRPr lang="fr-FR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16</a:t>
                      </a:r>
                      <a:endParaRPr lang="fr-FR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</a:rPr>
                        <a:t>142</a:t>
                      </a:r>
                      <a:endParaRPr lang="fr-FR" sz="1600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921549455"/>
                  </a:ext>
                </a:extLst>
              </a:tr>
              <a:tr h="790579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</a:rPr>
                        <a:t>Tertiaire Hôtellerie</a:t>
                      </a:r>
                      <a:endParaRPr lang="fr-FR" sz="1600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60</a:t>
                      </a:r>
                      <a:endParaRPr lang="fr-FR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68</a:t>
                      </a:r>
                      <a:endParaRPr lang="fr-FR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14</a:t>
                      </a:r>
                      <a:endParaRPr lang="fr-FR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</a:rPr>
                        <a:t>142</a:t>
                      </a:r>
                      <a:endParaRPr lang="fr-FR" sz="1600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210256687"/>
                  </a:ext>
                </a:extLst>
              </a:tr>
            </a:tbl>
          </a:graphicData>
        </a:graphic>
      </p:graphicFrame>
      <p:grpSp>
        <p:nvGrpSpPr>
          <p:cNvPr id="10" name="Groupe 9"/>
          <p:cNvGrpSpPr/>
          <p:nvPr/>
        </p:nvGrpSpPr>
        <p:grpSpPr>
          <a:xfrm>
            <a:off x="0" y="0"/>
            <a:ext cx="12192000" cy="712381"/>
            <a:chOff x="0" y="0"/>
            <a:chExt cx="12192000" cy="712381"/>
          </a:xfrm>
        </p:grpSpPr>
        <p:pic>
          <p:nvPicPr>
            <p:cNvPr id="12" name="Image 11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2192000" cy="712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193431" y="223776"/>
              <a:ext cx="53908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 Rounded MT Bold" pitchFamily="34" charset="0"/>
                </a:rPr>
                <a:t>Guide éco-construction pour les collectivités locales</a:t>
              </a:r>
              <a:endParaRPr lang="fr-FR" sz="16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462320" y="289718"/>
              <a:ext cx="46987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 Rounded MT Bold" pitchFamily="34" charset="0"/>
                </a:rPr>
                <a:t>I-4. Cadre réglementaire et incitatif de la M.E.</a:t>
              </a:r>
              <a:endParaRPr lang="fr-FR" sz="16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763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1798</Words>
  <Application>Microsoft Office PowerPoint</Application>
  <PresentationFormat>Grand écran</PresentationFormat>
  <Paragraphs>257</Paragraphs>
  <Slides>29</Slides>
  <Notes>4</Notes>
  <HiddenSlides>0</HiddenSlides>
  <MMClips>0</MMClips>
  <ScaleCrop>false</ScaleCrop>
  <HeadingPairs>
    <vt:vector size="8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42" baseType="lpstr">
      <vt:lpstr>ＭＳ Ｐゴシック</vt:lpstr>
      <vt:lpstr>Arial</vt:lpstr>
      <vt:lpstr>Arial Black</vt:lpstr>
      <vt:lpstr>Arial Rounded MT Bold</vt:lpstr>
      <vt:lpstr>Calibri</vt:lpstr>
      <vt:lpstr>Calibri Light</vt:lpstr>
      <vt:lpstr>Century Gothic</vt:lpstr>
      <vt:lpstr>Kozuka Gothic Pro EL</vt:lpstr>
      <vt:lpstr>Lato Regular</vt:lpstr>
      <vt:lpstr>Times New Roman</vt:lpstr>
      <vt:lpstr>Wingdings</vt:lpstr>
      <vt:lpstr>Thème Office</vt:lpstr>
      <vt:lpstr>Image bitmap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Mounir BAHRI</dc:creator>
  <cp:lastModifiedBy>Compte Microsoft</cp:lastModifiedBy>
  <cp:revision>429</cp:revision>
  <dcterms:created xsi:type="dcterms:W3CDTF">2022-03-03T18:42:13Z</dcterms:created>
  <dcterms:modified xsi:type="dcterms:W3CDTF">2022-06-20T09:26:38Z</dcterms:modified>
</cp:coreProperties>
</file>