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57" r:id="rId3"/>
    <p:sldId id="500" r:id="rId4"/>
    <p:sldId id="487" r:id="rId5"/>
    <p:sldId id="488" r:id="rId6"/>
    <p:sldId id="499" r:id="rId7"/>
    <p:sldId id="491" r:id="rId8"/>
    <p:sldId id="492" r:id="rId9"/>
    <p:sldId id="493" r:id="rId10"/>
    <p:sldId id="494" r:id="rId11"/>
    <p:sldId id="495" r:id="rId12"/>
    <p:sldId id="497" r:id="rId13"/>
    <p:sldId id="498" r:id="rId14"/>
    <p:sldId id="484" r:id="rId15"/>
    <p:sldId id="468" r:id="rId16"/>
    <p:sldId id="469" r:id="rId17"/>
    <p:sldId id="470" r:id="rId18"/>
    <p:sldId id="471" r:id="rId19"/>
    <p:sldId id="472" r:id="rId20"/>
    <p:sldId id="473" r:id="rId21"/>
    <p:sldId id="474" r:id="rId22"/>
    <p:sldId id="475" r:id="rId23"/>
    <p:sldId id="476" r:id="rId24"/>
    <p:sldId id="258" r:id="rId25"/>
    <p:sldId id="408" r:id="rId26"/>
    <p:sldId id="409" r:id="rId27"/>
    <p:sldId id="477" r:id="rId28"/>
    <p:sldId id="478" r:id="rId29"/>
    <p:sldId id="481" r:id="rId30"/>
    <p:sldId id="482" r:id="rId31"/>
    <p:sldId id="259" r:id="rId32"/>
    <p:sldId id="421" r:id="rId33"/>
    <p:sldId id="427" r:id="rId34"/>
    <p:sldId id="428" r:id="rId35"/>
    <p:sldId id="429" r:id="rId36"/>
    <p:sldId id="430" r:id="rId37"/>
    <p:sldId id="431" r:id="rId38"/>
    <p:sldId id="432" r:id="rId39"/>
    <p:sldId id="433" r:id="rId40"/>
    <p:sldId id="359" r:id="rId41"/>
    <p:sldId id="457" r:id="rId42"/>
    <p:sldId id="464" r:id="rId43"/>
    <p:sldId id="467" r:id="rId44"/>
    <p:sldId id="465" r:id="rId45"/>
    <p:sldId id="466" r:id="rId46"/>
    <p:sldId id="459" r:id="rId4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ssan"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66FFFF"/>
    <a:srgbClr val="00FF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901" autoAdjust="0"/>
    <p:restoredTop sz="94660"/>
  </p:normalViewPr>
  <p:slideViewPr>
    <p:cSldViewPr snapToGrid="0">
      <p:cViewPr varScale="1">
        <p:scale>
          <a:sx n="74" d="100"/>
          <a:sy n="74" d="100"/>
        </p:scale>
        <p:origin x="336" y="90"/>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de_calcul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Feuille_de_calcul_Microsoft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1.7351911416066665E-2"/>
          <c:y val="2.6753516831169975E-2"/>
          <c:w val="0.72722921244038286"/>
          <c:h val="0.97324659359833032"/>
        </c:manualLayout>
      </c:layout>
      <c:pie3DChart>
        <c:varyColors val="1"/>
        <c:ser>
          <c:idx val="0"/>
          <c:order val="0"/>
          <c:tx>
            <c:strRef>
              <c:f>Feuil1!$B$3</c:f>
              <c:strCache>
                <c:ptCount val="1"/>
                <c:pt idx="0">
                  <c:v>Colonne1</c:v>
                </c:pt>
              </c:strCache>
            </c:strRef>
          </c:tx>
          <c:explosion val="25"/>
          <c:dPt>
            <c:idx val="0"/>
            <c:bubble3D val="0"/>
            <c:spPr>
              <a:solidFill>
                <a:srgbClr val="FFFF00"/>
              </a:solidFill>
            </c:spPr>
            <c:extLst xmlns:c16r2="http://schemas.microsoft.com/office/drawing/2015/06/chart">
              <c:ext xmlns:c16="http://schemas.microsoft.com/office/drawing/2014/chart" uri="{C3380CC4-5D6E-409C-BE32-E72D297353CC}">
                <c16:uniqueId val="{00000001-7875-4AD3-BF5A-F73847983F41}"/>
              </c:ext>
            </c:extLst>
          </c:dPt>
          <c:dPt>
            <c:idx val="1"/>
            <c:bubble3D val="0"/>
            <c:spPr>
              <a:solidFill>
                <a:srgbClr val="0000CC"/>
              </a:solidFill>
            </c:spPr>
            <c:extLst xmlns:c16r2="http://schemas.microsoft.com/office/drawing/2015/06/chart">
              <c:ext xmlns:c16="http://schemas.microsoft.com/office/drawing/2014/chart" uri="{C3380CC4-5D6E-409C-BE32-E72D297353CC}">
                <c16:uniqueId val="{00000003-7875-4AD3-BF5A-F73847983F41}"/>
              </c:ext>
            </c:extLst>
          </c:dPt>
          <c:dPt>
            <c:idx val="2"/>
            <c:bubble3D val="0"/>
            <c:spPr>
              <a:solidFill>
                <a:srgbClr val="FF9900"/>
              </a:solidFill>
            </c:spPr>
            <c:extLst xmlns:c16r2="http://schemas.microsoft.com/office/drawing/2015/06/chart">
              <c:ext xmlns:c16="http://schemas.microsoft.com/office/drawing/2014/chart" uri="{C3380CC4-5D6E-409C-BE32-E72D297353CC}">
                <c16:uniqueId val="{00000005-7875-4AD3-BF5A-F73847983F41}"/>
              </c:ext>
            </c:extLst>
          </c:dPt>
          <c:dPt>
            <c:idx val="3"/>
            <c:bubble3D val="0"/>
            <c:spPr>
              <a:solidFill>
                <a:schemeClr val="bg1">
                  <a:lumMod val="50000"/>
                </a:schemeClr>
              </a:solidFill>
            </c:spPr>
            <c:extLst xmlns:c16r2="http://schemas.microsoft.com/office/drawing/2015/06/chart">
              <c:ext xmlns:c16="http://schemas.microsoft.com/office/drawing/2014/chart" uri="{C3380CC4-5D6E-409C-BE32-E72D297353CC}">
                <c16:uniqueId val="{00000007-7875-4AD3-BF5A-F73847983F41}"/>
              </c:ext>
            </c:extLst>
          </c:dPt>
          <c:dPt>
            <c:idx val="4"/>
            <c:bubble3D val="0"/>
            <c:spPr>
              <a:solidFill>
                <a:srgbClr val="009900"/>
              </a:solidFill>
            </c:spPr>
            <c:extLst xmlns:c16r2="http://schemas.microsoft.com/office/drawing/2015/06/chart">
              <c:ext xmlns:c16="http://schemas.microsoft.com/office/drawing/2014/chart" uri="{C3380CC4-5D6E-409C-BE32-E72D297353CC}">
                <c16:uniqueId val="{00000009-7875-4AD3-BF5A-F73847983F41}"/>
              </c:ext>
            </c:extLst>
          </c:dPt>
          <c:dLbls>
            <c:dLbl>
              <c:idx val="0"/>
              <c:layout/>
              <c:tx>
                <c:rich>
                  <a:bodyPr/>
                  <a:lstStyle/>
                  <a:p>
                    <a:pPr>
                      <a:defRPr sz="1200" b="1">
                        <a:solidFill>
                          <a:schemeClr val="tx1"/>
                        </a:solidFill>
                      </a:defRPr>
                    </a:pPr>
                    <a:r>
                      <a:rPr lang="en-US" b="1" dirty="0" smtClean="0"/>
                      <a:t>30%</a:t>
                    </a:r>
                    <a:endParaRPr lang="en-US" b="1" dirty="0"/>
                  </a:p>
                </c:rich>
              </c:tx>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875-4AD3-BF5A-F73847983F41}"/>
                </c:ext>
                <c:ext xmlns:c15="http://schemas.microsoft.com/office/drawing/2012/chart" uri="{CE6537A1-D6FC-4f65-9D91-7224C49458BB}">
                  <c15:layout/>
                </c:ext>
              </c:extLst>
            </c:dLbl>
            <c:dLbl>
              <c:idx val="1"/>
              <c:layout/>
              <c:tx>
                <c:rich>
                  <a:bodyPr/>
                  <a:lstStyle/>
                  <a:p>
                    <a:r>
                      <a:rPr lang="en-US" dirty="0" smtClean="0"/>
                      <a:t>25%</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875-4AD3-BF5A-F73847983F41}"/>
                </c:ext>
                <c:ext xmlns:c15="http://schemas.microsoft.com/office/drawing/2012/chart" uri="{CE6537A1-D6FC-4f65-9D91-7224C49458BB}">
                  <c15:layout/>
                </c:ext>
              </c:extLst>
            </c:dLbl>
            <c:dLbl>
              <c:idx val="2"/>
              <c:layout/>
              <c:tx>
                <c:rich>
                  <a:bodyPr/>
                  <a:lstStyle/>
                  <a:p>
                    <a:r>
                      <a:rPr lang="en-US" dirty="0" smtClean="0"/>
                      <a:t>27%</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7875-4AD3-BF5A-F73847983F41}"/>
                </c:ext>
                <c:ext xmlns:c15="http://schemas.microsoft.com/office/drawing/2012/chart" uri="{CE6537A1-D6FC-4f65-9D91-7224C49458BB}">
                  <c15:layout/>
                </c:ext>
              </c:extLst>
            </c:dLbl>
            <c:dLbl>
              <c:idx val="3"/>
              <c:layout/>
              <c:tx>
                <c:rich>
                  <a:bodyPr/>
                  <a:lstStyle/>
                  <a:p>
                    <a:pPr>
                      <a:defRPr sz="1200">
                        <a:solidFill>
                          <a:schemeClr val="tx1"/>
                        </a:solidFill>
                      </a:defRPr>
                    </a:pPr>
                    <a:r>
                      <a:rPr lang="en-US" dirty="0" smtClean="0">
                        <a:solidFill>
                          <a:schemeClr val="tx1"/>
                        </a:solidFill>
                      </a:rPr>
                      <a:t>9%</a:t>
                    </a:r>
                    <a:endParaRPr lang="en-US" dirty="0">
                      <a:solidFill>
                        <a:schemeClr val="tx1"/>
                      </a:solidFill>
                    </a:endParaRPr>
                  </a:p>
                </c:rich>
              </c:tx>
              <c:spPr>
                <a:solidFill>
                  <a:schemeClr val="bg1"/>
                </a:solid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7875-4AD3-BF5A-F73847983F41}"/>
                </c:ext>
                <c:ext xmlns:c15="http://schemas.microsoft.com/office/drawing/2012/chart" uri="{CE6537A1-D6FC-4f65-9D91-7224C49458BB}">
                  <c15:layout/>
                </c:ext>
              </c:extLst>
            </c:dLbl>
            <c:dLbl>
              <c:idx val="4"/>
              <c:layout/>
              <c:tx>
                <c:rich>
                  <a:bodyPr/>
                  <a:lstStyle/>
                  <a:p>
                    <a:pPr>
                      <a:defRPr sz="1200">
                        <a:solidFill>
                          <a:schemeClr val="tx1"/>
                        </a:solidFill>
                      </a:defRPr>
                    </a:pPr>
                    <a:r>
                      <a:rPr lang="en-US" dirty="0" smtClean="0">
                        <a:solidFill>
                          <a:schemeClr val="tx1"/>
                        </a:solidFill>
                      </a:rPr>
                      <a:t>6%</a:t>
                    </a:r>
                    <a:endParaRPr lang="en-US" dirty="0">
                      <a:solidFill>
                        <a:schemeClr val="tx1"/>
                      </a:solidFill>
                    </a:endParaRPr>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7875-4AD3-BF5A-F73847983F41}"/>
                </c:ext>
                <c:ext xmlns:c15="http://schemas.microsoft.com/office/drawing/2012/chart" uri="{CE6537A1-D6FC-4f65-9D91-7224C49458BB}">
                  <c15:layout/>
                </c:ext>
              </c:extLst>
            </c:dLbl>
            <c:spPr>
              <a:noFill/>
              <a:ln>
                <a:noFill/>
              </a:ln>
              <a:effectLst/>
            </c:spPr>
            <c:txPr>
              <a:bodyPr/>
              <a:lstStyle/>
              <a:p>
                <a:pPr>
                  <a:defRPr sz="1200">
                    <a:solidFill>
                      <a:schemeClr val="bg1"/>
                    </a:solidFill>
                  </a:defRPr>
                </a:pPr>
                <a:endParaRPr lang="fr-FR"/>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Feuil1!$A$4:$A$8</c:f>
              <c:strCache>
                <c:ptCount val="5"/>
                <c:pt idx="0">
                  <c:v>Transport</c:v>
                </c:pt>
                <c:pt idx="1">
                  <c:v>Industrie</c:v>
                </c:pt>
                <c:pt idx="2">
                  <c:v>Résidentiel</c:v>
                </c:pt>
                <c:pt idx="3">
                  <c:v>Tertiaire</c:v>
                </c:pt>
                <c:pt idx="4">
                  <c:v>Agriculture</c:v>
                </c:pt>
              </c:strCache>
            </c:strRef>
          </c:cat>
          <c:val>
            <c:numRef>
              <c:f>Feuil1!$B$4:$B$8</c:f>
              <c:numCache>
                <c:formatCode>0%</c:formatCode>
                <c:ptCount val="5"/>
                <c:pt idx="0">
                  <c:v>0.35854391952929909</c:v>
                </c:pt>
                <c:pt idx="1">
                  <c:v>0.30294160075854448</c:v>
                </c:pt>
                <c:pt idx="2">
                  <c:v>0.17338959858487196</c:v>
                </c:pt>
                <c:pt idx="3">
                  <c:v>9.2437104253647415E-2</c:v>
                </c:pt>
                <c:pt idx="4">
                  <c:v>7.2687776873637075E-2</c:v>
                </c:pt>
              </c:numCache>
            </c:numRef>
          </c:val>
          <c:extLst xmlns:c16r2="http://schemas.microsoft.com/office/drawing/2015/06/chart">
            <c:ext xmlns:c16="http://schemas.microsoft.com/office/drawing/2014/chart" uri="{C3380CC4-5D6E-409C-BE32-E72D297353CC}">
              <c16:uniqueId val="{0000000A-7875-4AD3-BF5A-F73847983F41}"/>
            </c:ext>
          </c:extLst>
        </c:ser>
        <c:dLbls>
          <c:showLegendKey val="0"/>
          <c:showVal val="0"/>
          <c:showCatName val="0"/>
          <c:showSerName val="0"/>
          <c:showPercent val="0"/>
          <c:showBubbleSize val="0"/>
          <c:showLeaderLines val="1"/>
        </c:dLbls>
      </c:pie3DChart>
    </c:plotArea>
    <c:plotVisOnly val="1"/>
    <c:dispBlanksAs val="gap"/>
    <c:showDLblsOverMax val="0"/>
  </c:chart>
  <c:spPr>
    <a:solidFill>
      <a:schemeClr val="bg1">
        <a:lumMod val="95000"/>
      </a:schemeClr>
    </a:solidFill>
  </c:spPr>
  <c:txPr>
    <a:bodyPr/>
    <a:lstStyle/>
    <a:p>
      <a:pPr>
        <a:defRPr sz="1800"/>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1.4202263779527559E-2"/>
          <c:y val="6.8009590320915553E-2"/>
          <c:w val="0.73395914748193591"/>
          <c:h val="0.93199040967908553"/>
        </c:manualLayout>
      </c:layout>
      <c:pie3DChart>
        <c:varyColors val="1"/>
        <c:ser>
          <c:idx val="0"/>
          <c:order val="0"/>
          <c:tx>
            <c:strRef>
              <c:f>Feuil1!$B$3</c:f>
              <c:strCache>
                <c:ptCount val="1"/>
                <c:pt idx="0">
                  <c:v>Consommation d'électricité (ktep)</c:v>
                </c:pt>
              </c:strCache>
            </c:strRef>
          </c:tx>
          <c:explosion val="25"/>
          <c:dPt>
            <c:idx val="0"/>
            <c:bubble3D val="0"/>
            <c:spPr>
              <a:solidFill>
                <a:srgbClr val="FFFF00"/>
              </a:solidFill>
            </c:spPr>
            <c:extLst xmlns:c16r2="http://schemas.microsoft.com/office/drawing/2015/06/chart">
              <c:ext xmlns:c16="http://schemas.microsoft.com/office/drawing/2014/chart" uri="{C3380CC4-5D6E-409C-BE32-E72D297353CC}">
                <c16:uniqueId val="{00000001-1881-4F49-B585-AF5DE8A3D83B}"/>
              </c:ext>
            </c:extLst>
          </c:dPt>
          <c:dPt>
            <c:idx val="1"/>
            <c:bubble3D val="0"/>
            <c:spPr>
              <a:solidFill>
                <a:srgbClr val="0000CC"/>
              </a:solidFill>
            </c:spPr>
            <c:extLst xmlns:c16r2="http://schemas.microsoft.com/office/drawing/2015/06/chart">
              <c:ext xmlns:c16="http://schemas.microsoft.com/office/drawing/2014/chart" uri="{C3380CC4-5D6E-409C-BE32-E72D297353CC}">
                <c16:uniqueId val="{00000003-1881-4F49-B585-AF5DE8A3D83B}"/>
              </c:ext>
            </c:extLst>
          </c:dPt>
          <c:dPt>
            <c:idx val="2"/>
            <c:bubble3D val="0"/>
            <c:spPr>
              <a:solidFill>
                <a:srgbClr val="FF9900"/>
              </a:solidFill>
            </c:spPr>
            <c:extLst xmlns:c16r2="http://schemas.microsoft.com/office/drawing/2015/06/chart">
              <c:ext xmlns:c16="http://schemas.microsoft.com/office/drawing/2014/chart" uri="{C3380CC4-5D6E-409C-BE32-E72D297353CC}">
                <c16:uniqueId val="{00000005-1881-4F49-B585-AF5DE8A3D83B}"/>
              </c:ext>
            </c:extLst>
          </c:dPt>
          <c:dPt>
            <c:idx val="3"/>
            <c:bubble3D val="0"/>
            <c:spPr>
              <a:solidFill>
                <a:schemeClr val="bg1">
                  <a:lumMod val="50000"/>
                </a:schemeClr>
              </a:solidFill>
            </c:spPr>
            <c:extLst xmlns:c16r2="http://schemas.microsoft.com/office/drawing/2015/06/chart">
              <c:ext xmlns:c16="http://schemas.microsoft.com/office/drawing/2014/chart" uri="{C3380CC4-5D6E-409C-BE32-E72D297353CC}">
                <c16:uniqueId val="{00000007-1881-4F49-B585-AF5DE8A3D83B}"/>
              </c:ext>
            </c:extLst>
          </c:dPt>
          <c:dPt>
            <c:idx val="4"/>
            <c:bubble3D val="0"/>
            <c:spPr>
              <a:solidFill>
                <a:srgbClr val="009900"/>
              </a:solidFill>
            </c:spPr>
            <c:extLst xmlns:c16r2="http://schemas.microsoft.com/office/drawing/2015/06/chart">
              <c:ext xmlns:c16="http://schemas.microsoft.com/office/drawing/2014/chart" uri="{C3380CC4-5D6E-409C-BE32-E72D297353CC}">
                <c16:uniqueId val="{00000009-1881-4F49-B585-AF5DE8A3D83B}"/>
              </c:ext>
            </c:extLst>
          </c:dPt>
          <c:dLbls>
            <c:dLbl>
              <c:idx val="0"/>
              <c:layout/>
              <c:tx>
                <c:rich>
                  <a:bodyPr/>
                  <a:lstStyle/>
                  <a:p>
                    <a:pPr>
                      <a:defRPr sz="1200" b="1">
                        <a:solidFill>
                          <a:schemeClr val="tx1"/>
                        </a:solidFill>
                      </a:defRPr>
                    </a:pPr>
                    <a:r>
                      <a:rPr lang="en-US" b="1" dirty="0" smtClean="0"/>
                      <a:t>0,5%</a:t>
                    </a:r>
                    <a:endParaRPr lang="en-US" b="1" dirty="0"/>
                  </a:p>
                </c:rich>
              </c:tx>
              <c:spP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1881-4F49-B585-AF5DE8A3D83B}"/>
                </c:ext>
                <c:ext xmlns:c15="http://schemas.microsoft.com/office/drawing/2012/chart" uri="{CE6537A1-D6FC-4f65-9D91-7224C49458BB}">
                  <c15:layout/>
                </c:ext>
              </c:extLst>
            </c:dLbl>
            <c:dLbl>
              <c:idx val="1"/>
              <c:layout/>
              <c:tx>
                <c:rich>
                  <a:bodyPr/>
                  <a:lstStyle/>
                  <a:p>
                    <a:pPr>
                      <a:defRPr sz="1200" b="1">
                        <a:solidFill>
                          <a:schemeClr val="bg1"/>
                        </a:solidFill>
                      </a:defRPr>
                    </a:pPr>
                    <a:r>
                      <a:rPr lang="en-US" b="1" dirty="0" smtClean="0"/>
                      <a:t>32,1%</a:t>
                    </a:r>
                    <a:endParaRPr lang="en-US" b="1" dirty="0"/>
                  </a:p>
                </c:rich>
              </c:tx>
              <c:spP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1881-4F49-B585-AF5DE8A3D83B}"/>
                </c:ext>
                <c:ext xmlns:c15="http://schemas.microsoft.com/office/drawing/2012/chart" uri="{CE6537A1-D6FC-4f65-9D91-7224C49458BB}">
                  <c15:layout/>
                </c:ext>
              </c:extLst>
            </c:dLbl>
            <c:dLbl>
              <c:idx val="2"/>
              <c:layout/>
              <c:tx>
                <c:rich>
                  <a:bodyPr/>
                  <a:lstStyle/>
                  <a:p>
                    <a:pPr>
                      <a:defRPr sz="1200" b="1">
                        <a:solidFill>
                          <a:schemeClr val="bg1"/>
                        </a:solidFill>
                      </a:defRPr>
                    </a:pPr>
                    <a:r>
                      <a:rPr lang="en-US" b="1" dirty="0" smtClean="0"/>
                      <a:t>33,5%</a:t>
                    </a:r>
                    <a:endParaRPr lang="en-US" b="1" dirty="0"/>
                  </a:p>
                </c:rich>
              </c:tx>
              <c:spP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1881-4F49-B585-AF5DE8A3D83B}"/>
                </c:ext>
                <c:ext xmlns:c15="http://schemas.microsoft.com/office/drawing/2012/chart" uri="{CE6537A1-D6FC-4f65-9D91-7224C49458BB}">
                  <c15:layout/>
                </c:ext>
              </c:extLst>
            </c:dLbl>
            <c:dLbl>
              <c:idx val="3"/>
              <c:layout/>
              <c:tx>
                <c:rich>
                  <a:bodyPr/>
                  <a:lstStyle/>
                  <a:p>
                    <a:pPr>
                      <a:defRPr sz="1200" b="1">
                        <a:solidFill>
                          <a:schemeClr val="bg1"/>
                        </a:solidFill>
                      </a:defRPr>
                    </a:pPr>
                    <a:r>
                      <a:rPr lang="en-US" b="1" dirty="0" smtClean="0"/>
                      <a:t>25,9%</a:t>
                    </a:r>
                    <a:endParaRPr lang="en-US" b="1" dirty="0"/>
                  </a:p>
                </c:rich>
              </c:tx>
              <c:spP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1881-4F49-B585-AF5DE8A3D83B}"/>
                </c:ext>
                <c:ext xmlns:c15="http://schemas.microsoft.com/office/drawing/2012/chart" uri="{CE6537A1-D6FC-4f65-9D91-7224C49458BB}">
                  <c15:layout/>
                </c:ext>
              </c:extLst>
            </c:dLbl>
            <c:dLbl>
              <c:idx val="4"/>
              <c:layout/>
              <c:tx>
                <c:rich>
                  <a:bodyPr/>
                  <a:lstStyle/>
                  <a:p>
                    <a:pPr>
                      <a:defRPr sz="1200" b="1">
                        <a:solidFill>
                          <a:schemeClr val="bg1"/>
                        </a:solidFill>
                      </a:defRPr>
                    </a:pPr>
                    <a:r>
                      <a:rPr lang="en-US" b="1" dirty="0" smtClean="0"/>
                      <a:t>8%</a:t>
                    </a:r>
                    <a:endParaRPr lang="en-US" b="1" dirty="0"/>
                  </a:p>
                </c:rich>
              </c:tx>
              <c:spP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9-1881-4F49-B585-AF5DE8A3D83B}"/>
                </c:ext>
                <c:ext xmlns:c15="http://schemas.microsoft.com/office/drawing/2012/chart" uri="{CE6537A1-D6FC-4f65-9D91-7224C49458BB}">
                  <c15:layout/>
                </c:ext>
              </c:extLst>
            </c:dLbl>
            <c:spPr>
              <a:noFill/>
              <a:ln>
                <a:noFill/>
              </a:ln>
              <a:effectLst/>
            </c:spPr>
            <c:txPr>
              <a:bodyPr/>
              <a:lstStyle/>
              <a:p>
                <a:pPr>
                  <a:defRPr sz="1200" b="1"/>
                </a:pPr>
                <a:endParaRPr lang="fr-FR"/>
              </a:p>
            </c:txPr>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Feuil1!$A$4:$A$8</c:f>
              <c:strCache>
                <c:ptCount val="5"/>
                <c:pt idx="0">
                  <c:v>Transport</c:v>
                </c:pt>
                <c:pt idx="1">
                  <c:v>Industrie</c:v>
                </c:pt>
                <c:pt idx="2">
                  <c:v>Résidentiel</c:v>
                </c:pt>
                <c:pt idx="3">
                  <c:v>Tertiaire</c:v>
                </c:pt>
                <c:pt idx="4">
                  <c:v>Agriculture</c:v>
                </c:pt>
              </c:strCache>
            </c:strRef>
          </c:cat>
          <c:val>
            <c:numRef>
              <c:f>Feuil1!$B$4:$B$8</c:f>
              <c:numCache>
                <c:formatCode>0</c:formatCode>
                <c:ptCount val="5"/>
                <c:pt idx="0">
                  <c:v>8</c:v>
                </c:pt>
                <c:pt idx="1">
                  <c:v>463</c:v>
                </c:pt>
                <c:pt idx="2">
                  <c:v>427</c:v>
                </c:pt>
                <c:pt idx="3">
                  <c:v>388</c:v>
                </c:pt>
                <c:pt idx="4">
                  <c:v>100</c:v>
                </c:pt>
              </c:numCache>
            </c:numRef>
          </c:val>
          <c:extLst xmlns:c16r2="http://schemas.microsoft.com/office/drawing/2015/06/chart">
            <c:ext xmlns:c16="http://schemas.microsoft.com/office/drawing/2014/chart" uri="{C3380CC4-5D6E-409C-BE32-E72D297353CC}">
              <c16:uniqueId val="{0000000A-1881-4F49-B585-AF5DE8A3D83B}"/>
            </c:ext>
          </c:extLst>
        </c:ser>
        <c:dLbls>
          <c:showLegendKey val="0"/>
          <c:showVal val="0"/>
          <c:showCatName val="0"/>
          <c:showSerName val="0"/>
          <c:showPercent val="0"/>
          <c:showBubbleSize val="0"/>
          <c:showLeaderLines val="0"/>
        </c:dLbls>
      </c:pie3DChart>
      <c:spPr>
        <a:solidFill>
          <a:schemeClr val="bg1">
            <a:lumMod val="95000"/>
          </a:schemeClr>
        </a:solidFill>
      </c:spPr>
    </c:plotArea>
    <c:legend>
      <c:legendPos val="r"/>
      <c:layout>
        <c:manualLayout>
          <c:xMode val="edge"/>
          <c:yMode val="edge"/>
          <c:x val="0.72306971784776908"/>
          <c:y val="0.2985275590551183"/>
          <c:w val="0.26026361548556426"/>
          <c:h val="0.32169488188976586"/>
        </c:manualLayout>
      </c:layout>
      <c:overlay val="0"/>
      <c:txPr>
        <a:bodyPr/>
        <a:lstStyle/>
        <a:p>
          <a:pPr>
            <a:defRPr sz="1050"/>
          </a:pPr>
          <a:endParaRPr lang="fr-FR"/>
        </a:p>
      </c:txPr>
    </c:legend>
    <c:plotVisOnly val="1"/>
    <c:dispBlanksAs val="gap"/>
    <c:showDLblsOverMax val="0"/>
  </c:chart>
  <c:spPr>
    <a:solidFill>
      <a:schemeClr val="bg1">
        <a:lumMod val="95000"/>
      </a:schemeClr>
    </a:solidFill>
  </c:spPr>
  <c:txPr>
    <a:bodyPr/>
    <a:lstStyle/>
    <a:p>
      <a:pPr>
        <a:defRPr sz="1800"/>
      </a:pPr>
      <a:endParaRPr lang="fr-FR"/>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22-04-22T14:47:25.445" idx="2">
    <p:pos x="10" y="10"/>
    <p:text>Pour des raisons pédagogiques il faudrait expliquer que le batiment couvre le residentiel et le tertiaire (selon l'ANME) Il faut aussi dire que le batiment consomme de l'électricité et des produits petroliers et gaz naturel. qui constituent enemble l'énergie finale ( cad facturée aux clients). Les chiffres doivent etre actualisés la consommation finale en 2017 est de 2800 ( et non 1900) voir site iea:https://www.iea.org/sankey/#?c=Tunisia&amp;s=Final%20consumption   ou open data ONEM Le site de l'iea qui affiche les données transmis par le gouvernement Tunisien</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 commentPostId="AAAAXp3Uoac"/>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4-22T15:00:31.843" idx="6">
    <p:pos x="10" y="10"/>
    <p:text>Il ne faut pas mentionner les hotels et la santé ou dire en cours</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 commentPostId="AAAAXp3Uoa4"/>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6D1DB7-0E2B-4040-B271-B5ED258375CD}" type="datetimeFigureOut">
              <a:rPr lang="fr-FR" smtClean="0"/>
              <a:t>20/06/2022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E98079-A4B9-43EA-B4F0-88103E440671}" type="slidenum">
              <a:rPr lang="fr-FR" smtClean="0"/>
              <a:t>‹N°›</a:t>
            </a:fld>
            <a:endParaRPr lang="fr-FR"/>
          </a:p>
        </p:txBody>
      </p:sp>
    </p:spTree>
    <p:extLst>
      <p:ext uri="{BB962C8B-B14F-4D97-AF65-F5344CB8AC3E}">
        <p14:creationId xmlns:p14="http://schemas.microsoft.com/office/powerpoint/2010/main" val="3265600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26FECB0-C046-4135-9DF3-24B42EFEC0A8}" type="slidenum">
              <a:rPr lang="fr-FR" smtClean="0"/>
              <a:pPr/>
              <a:t>13</a:t>
            </a:fld>
            <a:endParaRPr lang="fr-FR"/>
          </a:p>
        </p:txBody>
      </p:sp>
    </p:spTree>
    <p:extLst>
      <p:ext uri="{BB962C8B-B14F-4D97-AF65-F5344CB8AC3E}">
        <p14:creationId xmlns:p14="http://schemas.microsoft.com/office/powerpoint/2010/main" val="4220270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E2DC67FA-D1D5-45E2-8176-28235F3A305F}" type="datetimeFigureOut">
              <a:rPr lang="fr-FR" smtClean="0"/>
              <a:t>20/06/2022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8E6645D-91DA-4DFB-8FA0-C98D72340675}" type="slidenum">
              <a:rPr lang="fr-FR" smtClean="0"/>
              <a:t>‹N°›</a:t>
            </a:fld>
            <a:endParaRPr lang="fr-FR"/>
          </a:p>
        </p:txBody>
      </p:sp>
    </p:spTree>
    <p:extLst>
      <p:ext uri="{BB962C8B-B14F-4D97-AF65-F5344CB8AC3E}">
        <p14:creationId xmlns:p14="http://schemas.microsoft.com/office/powerpoint/2010/main" val="2152204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2DC67FA-D1D5-45E2-8176-28235F3A305F}" type="datetimeFigureOut">
              <a:rPr lang="fr-FR" smtClean="0"/>
              <a:t>20/06/2022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8E6645D-91DA-4DFB-8FA0-C98D72340675}" type="slidenum">
              <a:rPr lang="fr-FR" smtClean="0"/>
              <a:t>‹N°›</a:t>
            </a:fld>
            <a:endParaRPr lang="fr-FR"/>
          </a:p>
        </p:txBody>
      </p:sp>
    </p:spTree>
    <p:extLst>
      <p:ext uri="{BB962C8B-B14F-4D97-AF65-F5344CB8AC3E}">
        <p14:creationId xmlns:p14="http://schemas.microsoft.com/office/powerpoint/2010/main" val="189684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2DC67FA-D1D5-45E2-8176-28235F3A305F}" type="datetimeFigureOut">
              <a:rPr lang="fr-FR" smtClean="0"/>
              <a:t>20/06/2022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8E6645D-91DA-4DFB-8FA0-C98D72340675}" type="slidenum">
              <a:rPr lang="fr-FR" smtClean="0"/>
              <a:t>‹N°›</a:t>
            </a:fld>
            <a:endParaRPr lang="fr-FR"/>
          </a:p>
        </p:txBody>
      </p:sp>
    </p:spTree>
    <p:extLst>
      <p:ext uri="{BB962C8B-B14F-4D97-AF65-F5344CB8AC3E}">
        <p14:creationId xmlns:p14="http://schemas.microsoft.com/office/powerpoint/2010/main" val="1283803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2DC67FA-D1D5-45E2-8176-28235F3A305F}" type="datetimeFigureOut">
              <a:rPr lang="fr-FR" smtClean="0"/>
              <a:t>20/06/2022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8E6645D-91DA-4DFB-8FA0-C98D72340675}" type="slidenum">
              <a:rPr lang="fr-FR" smtClean="0"/>
              <a:t>‹N°›</a:t>
            </a:fld>
            <a:endParaRPr lang="fr-FR"/>
          </a:p>
        </p:txBody>
      </p:sp>
    </p:spTree>
    <p:extLst>
      <p:ext uri="{BB962C8B-B14F-4D97-AF65-F5344CB8AC3E}">
        <p14:creationId xmlns:p14="http://schemas.microsoft.com/office/powerpoint/2010/main" val="1589571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E2DC67FA-D1D5-45E2-8176-28235F3A305F}" type="datetimeFigureOut">
              <a:rPr lang="fr-FR" smtClean="0"/>
              <a:t>20/06/2022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8E6645D-91DA-4DFB-8FA0-C98D72340675}" type="slidenum">
              <a:rPr lang="fr-FR" smtClean="0"/>
              <a:t>‹N°›</a:t>
            </a:fld>
            <a:endParaRPr lang="fr-FR"/>
          </a:p>
        </p:txBody>
      </p:sp>
    </p:spTree>
    <p:extLst>
      <p:ext uri="{BB962C8B-B14F-4D97-AF65-F5344CB8AC3E}">
        <p14:creationId xmlns:p14="http://schemas.microsoft.com/office/powerpoint/2010/main" val="2717383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2DC67FA-D1D5-45E2-8176-28235F3A305F}" type="datetimeFigureOut">
              <a:rPr lang="fr-FR" smtClean="0"/>
              <a:t>20/06/2022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8E6645D-91DA-4DFB-8FA0-C98D72340675}" type="slidenum">
              <a:rPr lang="fr-FR" smtClean="0"/>
              <a:t>‹N°›</a:t>
            </a:fld>
            <a:endParaRPr lang="fr-FR"/>
          </a:p>
        </p:txBody>
      </p:sp>
    </p:spTree>
    <p:extLst>
      <p:ext uri="{BB962C8B-B14F-4D97-AF65-F5344CB8AC3E}">
        <p14:creationId xmlns:p14="http://schemas.microsoft.com/office/powerpoint/2010/main" val="3023391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2DC67FA-D1D5-45E2-8176-28235F3A305F}" type="datetimeFigureOut">
              <a:rPr lang="fr-FR" smtClean="0"/>
              <a:t>20/06/2022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8E6645D-91DA-4DFB-8FA0-C98D72340675}" type="slidenum">
              <a:rPr lang="fr-FR" smtClean="0"/>
              <a:t>‹N°›</a:t>
            </a:fld>
            <a:endParaRPr lang="fr-FR"/>
          </a:p>
        </p:txBody>
      </p:sp>
    </p:spTree>
    <p:extLst>
      <p:ext uri="{BB962C8B-B14F-4D97-AF65-F5344CB8AC3E}">
        <p14:creationId xmlns:p14="http://schemas.microsoft.com/office/powerpoint/2010/main" val="1140257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2DC67FA-D1D5-45E2-8176-28235F3A305F}" type="datetimeFigureOut">
              <a:rPr lang="fr-FR" smtClean="0"/>
              <a:t>20/06/2022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8E6645D-91DA-4DFB-8FA0-C98D72340675}" type="slidenum">
              <a:rPr lang="fr-FR" smtClean="0"/>
              <a:t>‹N°›</a:t>
            </a:fld>
            <a:endParaRPr lang="fr-FR"/>
          </a:p>
        </p:txBody>
      </p:sp>
    </p:spTree>
    <p:extLst>
      <p:ext uri="{BB962C8B-B14F-4D97-AF65-F5344CB8AC3E}">
        <p14:creationId xmlns:p14="http://schemas.microsoft.com/office/powerpoint/2010/main" val="42858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2DC67FA-D1D5-45E2-8176-28235F3A305F}" type="datetimeFigureOut">
              <a:rPr lang="fr-FR" smtClean="0"/>
              <a:t>20/06/2022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8E6645D-91DA-4DFB-8FA0-C98D72340675}" type="slidenum">
              <a:rPr lang="fr-FR" smtClean="0"/>
              <a:t>‹N°›</a:t>
            </a:fld>
            <a:endParaRPr lang="fr-FR"/>
          </a:p>
        </p:txBody>
      </p:sp>
    </p:spTree>
    <p:extLst>
      <p:ext uri="{BB962C8B-B14F-4D97-AF65-F5344CB8AC3E}">
        <p14:creationId xmlns:p14="http://schemas.microsoft.com/office/powerpoint/2010/main" val="1278186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E2DC67FA-D1D5-45E2-8176-28235F3A305F}" type="datetimeFigureOut">
              <a:rPr lang="fr-FR" smtClean="0"/>
              <a:t>20/06/2022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8E6645D-91DA-4DFB-8FA0-C98D72340675}" type="slidenum">
              <a:rPr lang="fr-FR" smtClean="0"/>
              <a:t>‹N°›</a:t>
            </a:fld>
            <a:endParaRPr lang="fr-FR"/>
          </a:p>
        </p:txBody>
      </p:sp>
    </p:spTree>
    <p:extLst>
      <p:ext uri="{BB962C8B-B14F-4D97-AF65-F5344CB8AC3E}">
        <p14:creationId xmlns:p14="http://schemas.microsoft.com/office/powerpoint/2010/main" val="878584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E2DC67FA-D1D5-45E2-8176-28235F3A305F}" type="datetimeFigureOut">
              <a:rPr lang="fr-FR" smtClean="0"/>
              <a:t>20/06/2022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8E6645D-91DA-4DFB-8FA0-C98D72340675}" type="slidenum">
              <a:rPr lang="fr-FR" smtClean="0"/>
              <a:t>‹N°›</a:t>
            </a:fld>
            <a:endParaRPr lang="fr-FR"/>
          </a:p>
        </p:txBody>
      </p:sp>
    </p:spTree>
    <p:extLst>
      <p:ext uri="{BB962C8B-B14F-4D97-AF65-F5344CB8AC3E}">
        <p14:creationId xmlns:p14="http://schemas.microsoft.com/office/powerpoint/2010/main" val="501338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C67FA-D1D5-45E2-8176-28235F3A305F}" type="datetimeFigureOut">
              <a:rPr lang="fr-FR" smtClean="0"/>
              <a:t>20/06/2022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6645D-91DA-4DFB-8FA0-C98D72340675}" type="slidenum">
              <a:rPr lang="fr-FR" smtClean="0"/>
              <a:t>‹N°›</a:t>
            </a:fld>
            <a:endParaRPr lang="fr-FR"/>
          </a:p>
        </p:txBody>
      </p:sp>
    </p:spTree>
    <p:extLst>
      <p:ext uri="{BB962C8B-B14F-4D97-AF65-F5344CB8AC3E}">
        <p14:creationId xmlns:p14="http://schemas.microsoft.com/office/powerpoint/2010/main" val="969381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41.jpeg"/><Relationship Id="rId11" Type="http://schemas.openxmlformats.org/officeDocument/2006/relationships/image" Target="../media/image1.pn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41.jpeg"/><Relationship Id="rId11" Type="http://schemas.openxmlformats.org/officeDocument/2006/relationships/image" Target="../media/image1.pn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1.png"/><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1.png"/><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1.png"/><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52.jp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7.jp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3.jp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4.jp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omments" Target="../comments/commen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pic>
        <p:nvPicPr>
          <p:cNvPr id="5" name="Picture 63"/>
          <p:cNvPicPr/>
          <p:nvPr/>
        </p:nvPicPr>
        <p:blipFill>
          <a:blip r:embed="rId3">
            <a:extLst>
              <a:ext uri="{28A0092B-C50C-407E-A947-70E740481C1C}">
                <a14:useLocalDpi xmlns:a14="http://schemas.microsoft.com/office/drawing/2010/main" val="0"/>
              </a:ext>
            </a:extLst>
          </a:blip>
          <a:srcRect/>
          <a:stretch>
            <a:fillRect/>
          </a:stretch>
        </p:blipFill>
        <p:spPr bwMode="auto">
          <a:xfrm>
            <a:off x="4142535" y="0"/>
            <a:ext cx="1858010" cy="71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2" descr="Résultat de recherche d'images pour &quot;seco logo suisse&quot;"/>
          <p:cNvPicPr/>
          <p:nvPr/>
        </p:nvPicPr>
        <p:blipFill>
          <a:blip r:embed="rId4">
            <a:extLst>
              <a:ext uri="{28A0092B-C50C-407E-A947-70E740481C1C}">
                <a14:useLocalDpi xmlns:a14="http://schemas.microsoft.com/office/drawing/2010/main" val="0"/>
              </a:ext>
            </a:extLst>
          </a:blip>
          <a:srcRect/>
          <a:stretch>
            <a:fillRect/>
          </a:stretch>
        </p:blipFill>
        <p:spPr bwMode="auto">
          <a:xfrm>
            <a:off x="10724606" y="0"/>
            <a:ext cx="1467394" cy="71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9" descr="111"/>
          <p:cNvPicPr/>
          <p:nvPr/>
        </p:nvPicPr>
        <p:blipFill>
          <a:blip r:embed="rId5">
            <a:extLst>
              <a:ext uri="{28A0092B-C50C-407E-A947-70E740481C1C}">
                <a14:useLocalDpi xmlns:a14="http://schemas.microsoft.com/office/drawing/2010/main" val="0"/>
              </a:ext>
            </a:extLst>
          </a:blip>
          <a:srcRect/>
          <a:stretch>
            <a:fillRect/>
          </a:stretch>
        </p:blipFill>
        <p:spPr bwMode="auto">
          <a:xfrm>
            <a:off x="213586" y="0"/>
            <a:ext cx="1453515" cy="71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374702" y="4366785"/>
            <a:ext cx="10726705" cy="369332"/>
          </a:xfrm>
          <a:prstGeom prst="rect">
            <a:avLst/>
          </a:prstGeom>
          <a:solidFill>
            <a:schemeClr val="bg1">
              <a:lumMod val="95000"/>
            </a:schemeClr>
          </a:solidFill>
          <a:ln>
            <a:solidFill>
              <a:schemeClr val="bg1">
                <a:lumMod val="75000"/>
              </a:schemeClr>
            </a:solidFill>
          </a:ln>
        </p:spPr>
        <p:txBody>
          <a:bodyPr wrap="square">
            <a:spAutoFit/>
          </a:bodyPr>
          <a:lstStyle/>
          <a:p>
            <a:pPr marL="885190" marR="895985" algn="ctr">
              <a:spcBef>
                <a:spcPts val="160"/>
              </a:spcBef>
              <a:spcAft>
                <a:spcPts val="0"/>
              </a:spcAft>
              <a:tabLst>
                <a:tab pos="1903095" algn="l"/>
              </a:tabLst>
            </a:pPr>
            <a:r>
              <a:rPr lang="fr-FR" b="1" kern="0" dirty="0">
                <a:solidFill>
                  <a:srgbClr val="001F5F"/>
                </a:solidFill>
                <a:latin typeface="Arial Black" panose="020B0A04020102020204" pitchFamily="34" charset="0"/>
                <a:ea typeface="Arial" panose="020B0604020202020204" pitchFamily="34" charset="0"/>
              </a:rPr>
              <a:t>G</a:t>
            </a:r>
            <a:r>
              <a:rPr lang="fr-FR" b="1" kern="0" dirty="0" smtClean="0">
                <a:solidFill>
                  <a:srgbClr val="001F5F"/>
                </a:solidFill>
                <a:latin typeface="Arial Black" panose="020B0A04020102020204" pitchFamily="34" charset="0"/>
                <a:ea typeface="Arial" panose="020B0604020202020204" pitchFamily="34" charset="0"/>
              </a:rPr>
              <a:t>uide </a:t>
            </a:r>
            <a:r>
              <a:rPr lang="fr-FR" b="1" kern="0" dirty="0">
                <a:solidFill>
                  <a:srgbClr val="001F5F"/>
                </a:solidFill>
                <a:latin typeface="Arial Black" panose="020B0A04020102020204" pitchFamily="34" charset="0"/>
                <a:ea typeface="Arial" panose="020B0604020202020204" pitchFamily="34" charset="0"/>
              </a:rPr>
              <a:t>de</a:t>
            </a:r>
            <a:r>
              <a:rPr lang="fr-FR" b="1" kern="0" spc="-75" dirty="0">
                <a:solidFill>
                  <a:srgbClr val="001F5F"/>
                </a:solidFill>
                <a:latin typeface="Arial Black" panose="020B0A04020102020204" pitchFamily="34" charset="0"/>
                <a:ea typeface="Arial" panose="020B0604020202020204" pitchFamily="34" charset="0"/>
              </a:rPr>
              <a:t> </a:t>
            </a:r>
            <a:r>
              <a:rPr lang="fr-FR" b="1" kern="0" dirty="0">
                <a:solidFill>
                  <a:srgbClr val="001F5F"/>
                </a:solidFill>
                <a:latin typeface="Arial Black" panose="020B0A04020102020204" pitchFamily="34" charset="0"/>
                <a:ea typeface="Arial" panose="020B0604020202020204" pitchFamily="34" charset="0"/>
              </a:rPr>
              <a:t>l’éco-construction pour </a:t>
            </a:r>
            <a:r>
              <a:rPr lang="fr-FR" b="1" kern="0" dirty="0" smtClean="0">
                <a:solidFill>
                  <a:srgbClr val="001F5F"/>
                </a:solidFill>
                <a:latin typeface="Arial Black" panose="020B0A04020102020204" pitchFamily="34" charset="0"/>
                <a:ea typeface="Arial" panose="020B0604020202020204" pitchFamily="34" charset="0"/>
              </a:rPr>
              <a:t>les collectivités </a:t>
            </a:r>
            <a:r>
              <a:rPr lang="fr-FR" b="1" kern="0" dirty="0">
                <a:solidFill>
                  <a:srgbClr val="001F5F"/>
                </a:solidFill>
                <a:latin typeface="Arial Black" panose="020B0A04020102020204" pitchFamily="34" charset="0"/>
                <a:ea typeface="Arial" panose="020B0604020202020204" pitchFamily="34" charset="0"/>
              </a:rPr>
              <a:t>locales</a:t>
            </a:r>
            <a:r>
              <a:rPr lang="fr-FR" b="1" kern="0" spc="-20" dirty="0">
                <a:solidFill>
                  <a:srgbClr val="001F5F"/>
                </a:solidFill>
                <a:latin typeface="Arial Black" panose="020B0A04020102020204" pitchFamily="34" charset="0"/>
                <a:ea typeface="Arial" panose="020B0604020202020204" pitchFamily="34" charset="0"/>
              </a:rPr>
              <a:t> </a:t>
            </a:r>
            <a:r>
              <a:rPr lang="fr-FR" b="1" kern="0" dirty="0">
                <a:solidFill>
                  <a:srgbClr val="001F5F"/>
                </a:solidFill>
                <a:latin typeface="Arial Black" panose="020B0A04020102020204" pitchFamily="34" charset="0"/>
                <a:ea typeface="Arial" panose="020B0604020202020204" pitchFamily="34" charset="0"/>
              </a:rPr>
              <a:t>Tunisiennes</a:t>
            </a:r>
            <a:endParaRPr lang="fr-FR" b="1" kern="0" dirty="0">
              <a:latin typeface="Arial Black" panose="020B0A04020102020204" pitchFamily="34" charset="0"/>
              <a:ea typeface="Arial" panose="020B0604020202020204" pitchFamily="34" charset="0"/>
            </a:endParaRPr>
          </a:p>
        </p:txBody>
      </p:sp>
      <p:sp>
        <p:nvSpPr>
          <p:cNvPr id="18" name="Rectangle 17"/>
          <p:cNvSpPr/>
          <p:nvPr/>
        </p:nvSpPr>
        <p:spPr>
          <a:xfrm>
            <a:off x="363739" y="1919157"/>
            <a:ext cx="10737668" cy="1240853"/>
          </a:xfrm>
          <a:prstGeom prst="rect">
            <a:avLst/>
          </a:prstGeom>
          <a:solidFill>
            <a:schemeClr val="bg1">
              <a:lumMod val="95000"/>
            </a:schemeClr>
          </a:solidFill>
          <a:ln>
            <a:solidFill>
              <a:schemeClr val="bg1">
                <a:lumMod val="75000"/>
              </a:schemeClr>
            </a:solidFill>
          </a:ln>
        </p:spPr>
        <p:txBody>
          <a:bodyPr wrap="square">
            <a:spAutoFit/>
          </a:bodyPr>
          <a:lstStyle/>
          <a:p>
            <a:pPr marL="661035" marR="668655" algn="ctr">
              <a:spcBef>
                <a:spcPts val="185"/>
              </a:spcBef>
              <a:spcAft>
                <a:spcPts val="0"/>
              </a:spcAft>
            </a:pPr>
            <a:r>
              <a:rPr lang="fr-FR" b="1" dirty="0">
                <a:solidFill>
                  <a:srgbClr val="00B050"/>
                </a:solidFill>
                <a:latin typeface="Arial Black" panose="020B0A04020102020204" pitchFamily="34" charset="0"/>
                <a:ea typeface="Arial" panose="020B0604020202020204" pitchFamily="34" charset="0"/>
              </a:rPr>
              <a:t>PROJET</a:t>
            </a:r>
            <a:endParaRPr lang="fr-FR" sz="1200" dirty="0" smtClean="0">
              <a:solidFill>
                <a:srgbClr val="00B050"/>
              </a:solidFill>
              <a:effectLst/>
              <a:latin typeface="Arial Black" panose="020B0A04020102020204" pitchFamily="34" charset="0"/>
              <a:ea typeface="Arial" panose="020B0604020202020204" pitchFamily="34" charset="0"/>
            </a:endParaRPr>
          </a:p>
          <a:p>
            <a:pPr marL="657860" marR="668655" algn="ctr">
              <a:lnSpc>
                <a:spcPct val="105000"/>
              </a:lnSpc>
              <a:spcBef>
                <a:spcPts val="120"/>
              </a:spcBef>
              <a:spcAft>
                <a:spcPts val="0"/>
              </a:spcAft>
            </a:pPr>
            <a:r>
              <a:rPr lang="fr-FR" b="1" dirty="0">
                <a:solidFill>
                  <a:srgbClr val="00B050"/>
                </a:solidFill>
                <a:latin typeface="Arial Black" panose="020B0A04020102020204" pitchFamily="34" charset="0"/>
                <a:ea typeface="Arial" panose="020B0604020202020204" pitchFamily="34" charset="0"/>
              </a:rPr>
              <a:t>«</a:t>
            </a:r>
            <a:r>
              <a:rPr lang="fr-FR" b="1" spc="-145" dirty="0">
                <a:solidFill>
                  <a:srgbClr val="00B050"/>
                </a:solidFill>
                <a:latin typeface="Arial Black" panose="020B0A04020102020204" pitchFamily="34" charset="0"/>
                <a:ea typeface="Arial" panose="020B0604020202020204" pitchFamily="34" charset="0"/>
              </a:rPr>
              <a:t> </a:t>
            </a:r>
            <a:r>
              <a:rPr lang="fr-FR" b="1" dirty="0">
                <a:solidFill>
                  <a:srgbClr val="00B050"/>
                </a:solidFill>
                <a:latin typeface="Arial Black" panose="020B0A04020102020204" pitchFamily="34" charset="0"/>
                <a:ea typeface="Arial" panose="020B0604020202020204" pitchFamily="34" charset="0"/>
              </a:rPr>
              <a:t>APPUI</a:t>
            </a:r>
            <a:r>
              <a:rPr lang="fr-FR" b="1" spc="-140" dirty="0">
                <a:solidFill>
                  <a:srgbClr val="00B050"/>
                </a:solidFill>
                <a:latin typeface="Arial Black" panose="020B0A04020102020204" pitchFamily="34" charset="0"/>
                <a:ea typeface="Arial" panose="020B0604020202020204" pitchFamily="34" charset="0"/>
              </a:rPr>
              <a:t> </a:t>
            </a:r>
            <a:r>
              <a:rPr lang="fr-FR" b="1" dirty="0">
                <a:solidFill>
                  <a:srgbClr val="00B050"/>
                </a:solidFill>
                <a:latin typeface="Arial Black" panose="020B0A04020102020204" pitchFamily="34" charset="0"/>
                <a:ea typeface="Arial" panose="020B0604020202020204" pitchFamily="34" charset="0"/>
              </a:rPr>
              <a:t>AU</a:t>
            </a:r>
            <a:r>
              <a:rPr lang="fr-FR" b="1" spc="-145" dirty="0">
                <a:solidFill>
                  <a:srgbClr val="00B050"/>
                </a:solidFill>
                <a:latin typeface="Arial Black" panose="020B0A04020102020204" pitchFamily="34" charset="0"/>
                <a:ea typeface="Arial" panose="020B0604020202020204" pitchFamily="34" charset="0"/>
              </a:rPr>
              <a:t> </a:t>
            </a:r>
            <a:r>
              <a:rPr lang="fr-FR" b="1" dirty="0">
                <a:solidFill>
                  <a:srgbClr val="00B050"/>
                </a:solidFill>
                <a:latin typeface="Arial Black" panose="020B0A04020102020204" pitchFamily="34" charset="0"/>
                <a:ea typeface="Arial" panose="020B0604020202020204" pitchFamily="34" charset="0"/>
              </a:rPr>
              <a:t>PLAN</a:t>
            </a:r>
            <a:r>
              <a:rPr lang="fr-FR" b="1" spc="-140" dirty="0">
                <a:solidFill>
                  <a:srgbClr val="00B050"/>
                </a:solidFill>
                <a:latin typeface="Arial Black" panose="020B0A04020102020204" pitchFamily="34" charset="0"/>
                <a:ea typeface="Arial" panose="020B0604020202020204" pitchFamily="34" charset="0"/>
              </a:rPr>
              <a:t> </a:t>
            </a:r>
            <a:r>
              <a:rPr lang="fr-FR" b="1" dirty="0">
                <a:solidFill>
                  <a:srgbClr val="00B050"/>
                </a:solidFill>
                <a:latin typeface="Arial Black" panose="020B0A04020102020204" pitchFamily="34" charset="0"/>
                <a:ea typeface="Arial" panose="020B0604020202020204" pitchFamily="34" charset="0"/>
              </a:rPr>
              <a:t>NATIONAL</a:t>
            </a:r>
            <a:r>
              <a:rPr lang="fr-FR" b="1" spc="-140" dirty="0">
                <a:solidFill>
                  <a:srgbClr val="00B050"/>
                </a:solidFill>
                <a:latin typeface="Arial Black" panose="020B0A04020102020204" pitchFamily="34" charset="0"/>
                <a:ea typeface="Arial" panose="020B0604020202020204" pitchFamily="34" charset="0"/>
              </a:rPr>
              <a:t> </a:t>
            </a:r>
            <a:r>
              <a:rPr lang="fr-FR" b="1" dirty="0">
                <a:solidFill>
                  <a:srgbClr val="00B050"/>
                </a:solidFill>
                <a:latin typeface="Arial Black" panose="020B0A04020102020204" pitchFamily="34" charset="0"/>
                <a:ea typeface="Arial" panose="020B0604020202020204" pitchFamily="34" charset="0"/>
              </a:rPr>
              <a:t>DE</a:t>
            </a:r>
            <a:r>
              <a:rPr lang="fr-FR" b="1" spc="-150" dirty="0">
                <a:solidFill>
                  <a:srgbClr val="00B050"/>
                </a:solidFill>
                <a:latin typeface="Arial Black" panose="020B0A04020102020204" pitchFamily="34" charset="0"/>
                <a:ea typeface="Arial" panose="020B0604020202020204" pitchFamily="34" charset="0"/>
              </a:rPr>
              <a:t> </a:t>
            </a:r>
            <a:r>
              <a:rPr lang="fr-FR" b="1" dirty="0">
                <a:solidFill>
                  <a:srgbClr val="00B050"/>
                </a:solidFill>
                <a:latin typeface="Arial Black" panose="020B0A04020102020204" pitchFamily="34" charset="0"/>
                <a:ea typeface="Arial" panose="020B0604020202020204" pitchFamily="34" charset="0"/>
              </a:rPr>
              <a:t>TRANSITION</a:t>
            </a:r>
            <a:r>
              <a:rPr lang="fr-FR" b="1" spc="-140" dirty="0">
                <a:solidFill>
                  <a:srgbClr val="00B050"/>
                </a:solidFill>
                <a:latin typeface="Arial Black" panose="020B0A04020102020204" pitchFamily="34" charset="0"/>
                <a:ea typeface="Arial" panose="020B0604020202020204" pitchFamily="34" charset="0"/>
              </a:rPr>
              <a:t> </a:t>
            </a:r>
            <a:r>
              <a:rPr lang="fr-FR" b="1" dirty="0">
                <a:solidFill>
                  <a:srgbClr val="00B050"/>
                </a:solidFill>
                <a:latin typeface="Arial Black" panose="020B0A04020102020204" pitchFamily="34" charset="0"/>
                <a:ea typeface="Arial" panose="020B0604020202020204" pitchFamily="34" charset="0"/>
              </a:rPr>
              <a:t>ENERGETIQUE</a:t>
            </a:r>
            <a:r>
              <a:rPr lang="fr-FR" b="1" spc="-135" dirty="0">
                <a:solidFill>
                  <a:srgbClr val="00B050"/>
                </a:solidFill>
                <a:latin typeface="Arial Black" panose="020B0A04020102020204" pitchFamily="34" charset="0"/>
                <a:ea typeface="Arial" panose="020B0604020202020204" pitchFamily="34" charset="0"/>
              </a:rPr>
              <a:t> </a:t>
            </a:r>
            <a:r>
              <a:rPr lang="fr-FR" b="1" dirty="0">
                <a:solidFill>
                  <a:srgbClr val="00B050"/>
                </a:solidFill>
                <a:latin typeface="Arial Black" panose="020B0A04020102020204" pitchFamily="34" charset="0"/>
                <a:ea typeface="Arial" panose="020B0604020202020204" pitchFamily="34" charset="0"/>
              </a:rPr>
              <a:t>DES COMMUNES EN</a:t>
            </a:r>
            <a:r>
              <a:rPr lang="fr-FR" b="1" spc="-235" dirty="0">
                <a:solidFill>
                  <a:srgbClr val="00B050"/>
                </a:solidFill>
                <a:latin typeface="Arial Black" panose="020B0A04020102020204" pitchFamily="34" charset="0"/>
                <a:ea typeface="Arial" panose="020B0604020202020204" pitchFamily="34" charset="0"/>
              </a:rPr>
              <a:t> </a:t>
            </a:r>
            <a:r>
              <a:rPr lang="fr-FR" b="1" dirty="0">
                <a:solidFill>
                  <a:srgbClr val="00B050"/>
                </a:solidFill>
                <a:latin typeface="Arial Black" panose="020B0A04020102020204" pitchFamily="34" charset="0"/>
                <a:ea typeface="Arial" panose="020B0604020202020204" pitchFamily="34" charset="0"/>
              </a:rPr>
              <a:t>TUNISIE,</a:t>
            </a:r>
            <a:endParaRPr lang="fr-FR" sz="1200" dirty="0" smtClean="0">
              <a:solidFill>
                <a:srgbClr val="00B050"/>
              </a:solidFill>
              <a:effectLst/>
              <a:latin typeface="Arial Black" panose="020B0A04020102020204" pitchFamily="34" charset="0"/>
              <a:ea typeface="Arial" panose="020B0604020202020204" pitchFamily="34" charset="0"/>
            </a:endParaRPr>
          </a:p>
          <a:p>
            <a:pPr marL="659130" marR="668655" algn="ctr">
              <a:spcBef>
                <a:spcPts val="10"/>
              </a:spcBef>
              <a:spcAft>
                <a:spcPts val="0"/>
              </a:spcAft>
            </a:pPr>
            <a:r>
              <a:rPr lang="fr-FR" b="1" dirty="0">
                <a:solidFill>
                  <a:srgbClr val="00B050"/>
                </a:solidFill>
                <a:latin typeface="Arial Black" panose="020B0A04020102020204" pitchFamily="34" charset="0"/>
                <a:ea typeface="Arial" panose="020B0604020202020204" pitchFamily="34" charset="0"/>
              </a:rPr>
              <a:t>INTRODUCTION DU LABEL ACTE/MEA »</a:t>
            </a:r>
            <a:endParaRPr lang="fr-FR" sz="1200" dirty="0">
              <a:solidFill>
                <a:srgbClr val="00B050"/>
              </a:solidFill>
              <a:effectLst/>
              <a:latin typeface="Arial Black" panose="020B0A04020102020204" pitchFamily="34" charset="0"/>
              <a:ea typeface="Arial" panose="020B0604020202020204" pitchFamily="34" charset="0"/>
            </a:endParaRPr>
          </a:p>
        </p:txBody>
      </p:sp>
    </p:spTree>
    <p:extLst>
      <p:ext uri="{BB962C8B-B14F-4D97-AF65-F5344CB8AC3E}">
        <p14:creationId xmlns:p14="http://schemas.microsoft.com/office/powerpoint/2010/main" val="33308069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nvPr>
        </p:nvGraphicFramePr>
        <p:xfrm>
          <a:off x="320051" y="1361047"/>
          <a:ext cx="10705001" cy="3367707"/>
        </p:xfrm>
        <a:graphic>
          <a:graphicData uri="http://schemas.openxmlformats.org/drawingml/2006/table">
            <a:tbl>
              <a:tblPr firstRow="1" bandRow="1">
                <a:tableStyleId>{5C22544A-7EE6-4342-B048-85BDC9FD1C3A}</a:tableStyleId>
              </a:tblPr>
              <a:tblGrid>
                <a:gridCol w="4800589">
                  <a:extLst>
                    <a:ext uri="{9D8B030D-6E8A-4147-A177-3AD203B41FA5}">
                      <a16:colId xmlns="" xmlns:a16="http://schemas.microsoft.com/office/drawing/2014/main" val="338298684"/>
                    </a:ext>
                  </a:extLst>
                </a:gridCol>
                <a:gridCol w="1999523">
                  <a:extLst>
                    <a:ext uri="{9D8B030D-6E8A-4147-A177-3AD203B41FA5}">
                      <a16:colId xmlns="" xmlns:a16="http://schemas.microsoft.com/office/drawing/2014/main" val="1720887801"/>
                    </a:ext>
                  </a:extLst>
                </a:gridCol>
                <a:gridCol w="1858834">
                  <a:extLst>
                    <a:ext uri="{9D8B030D-6E8A-4147-A177-3AD203B41FA5}">
                      <a16:colId xmlns="" xmlns:a16="http://schemas.microsoft.com/office/drawing/2014/main" val="685110800"/>
                    </a:ext>
                  </a:extLst>
                </a:gridCol>
                <a:gridCol w="2046055">
                  <a:extLst>
                    <a:ext uri="{9D8B030D-6E8A-4147-A177-3AD203B41FA5}">
                      <a16:colId xmlns="" xmlns:a16="http://schemas.microsoft.com/office/drawing/2014/main" val="2070414623"/>
                    </a:ext>
                  </a:extLst>
                </a:gridCol>
              </a:tblGrid>
              <a:tr h="603204">
                <a:tc gridSpan="4">
                  <a:txBody>
                    <a:bodyPr/>
                    <a:lstStyle/>
                    <a:p>
                      <a:pPr algn="ctr"/>
                      <a:r>
                        <a:rPr lang="fr-FR" dirty="0" smtClean="0">
                          <a:latin typeface="Arial Black" panose="020B0A04020102020204" pitchFamily="34" charset="0"/>
                        </a:rPr>
                        <a:t>Niveaux du Label « ECO-BAT » pour bâtiments neufs</a:t>
                      </a:r>
                      <a:endParaRPr lang="fr-FR" dirty="0">
                        <a:latin typeface="Arial Black" panose="020B0A04020102020204" pitchFamily="34" charset="0"/>
                      </a:endParaRPr>
                    </a:p>
                  </a:txBody>
                  <a:tcPr anchor="ctr">
                    <a:solidFill>
                      <a:srgbClr val="00B0F0"/>
                    </a:solidFill>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extLst>
                  <a:ext uri="{0D108BD9-81ED-4DB2-BD59-A6C34878D82A}">
                    <a16:rowId xmlns="" xmlns:a16="http://schemas.microsoft.com/office/drawing/2014/main" val="1533308524"/>
                  </a:ext>
                </a:extLst>
              </a:tr>
              <a:tr h="611582">
                <a:tc>
                  <a:txBody>
                    <a:bodyPr/>
                    <a:lstStyle/>
                    <a:p>
                      <a:r>
                        <a:rPr lang="fr-FR" dirty="0" smtClean="0">
                          <a:solidFill>
                            <a:srgbClr val="C00000"/>
                          </a:solidFill>
                          <a:latin typeface="Arial Black" panose="020B0A04020102020204" pitchFamily="34" charset="0"/>
                        </a:rPr>
                        <a:t>Niveau du label</a:t>
                      </a:r>
                      <a:endParaRPr lang="fr-FR" dirty="0">
                        <a:solidFill>
                          <a:srgbClr val="C00000"/>
                        </a:solidFill>
                        <a:latin typeface="Arial Black" panose="020B0A04020102020204" pitchFamily="34" charset="0"/>
                      </a:endParaRPr>
                    </a:p>
                  </a:txBody>
                  <a:tcPr anchor="ctr"/>
                </a:tc>
                <a:tc>
                  <a:txBody>
                    <a:bodyPr/>
                    <a:lstStyle/>
                    <a:p>
                      <a:pPr algn="ctr"/>
                      <a:r>
                        <a:rPr lang="fr-FR" dirty="0" smtClean="0">
                          <a:latin typeface="Arial Black" panose="020B0A04020102020204" pitchFamily="34" charset="0"/>
                        </a:rPr>
                        <a:t>Argent</a:t>
                      </a:r>
                      <a:endParaRPr lang="fr-FR" dirty="0">
                        <a:latin typeface="Arial Black" panose="020B0A04020102020204" pitchFamily="34" charset="0"/>
                      </a:endParaRPr>
                    </a:p>
                  </a:txBody>
                  <a:tcPr anchor="ctr"/>
                </a:tc>
                <a:tc>
                  <a:txBody>
                    <a:bodyPr/>
                    <a:lstStyle/>
                    <a:p>
                      <a:pPr algn="ctr"/>
                      <a:r>
                        <a:rPr lang="fr-FR" dirty="0" smtClean="0">
                          <a:latin typeface="Arial Black" panose="020B0A04020102020204" pitchFamily="34" charset="0"/>
                        </a:rPr>
                        <a:t>Or</a:t>
                      </a:r>
                      <a:endParaRPr lang="fr-FR" dirty="0">
                        <a:latin typeface="Arial Black" panose="020B0A04020102020204" pitchFamily="34" charset="0"/>
                      </a:endParaRPr>
                    </a:p>
                  </a:txBody>
                  <a:tcPr anchor="ctr"/>
                </a:tc>
                <a:tc>
                  <a:txBody>
                    <a:bodyPr/>
                    <a:lstStyle/>
                    <a:p>
                      <a:pPr algn="ctr"/>
                      <a:r>
                        <a:rPr lang="fr-FR" dirty="0" smtClean="0">
                          <a:latin typeface="Arial Black" panose="020B0A04020102020204" pitchFamily="34" charset="0"/>
                        </a:rPr>
                        <a:t>Platine</a:t>
                      </a:r>
                      <a:endParaRPr lang="fr-FR" dirty="0">
                        <a:latin typeface="Arial Black" panose="020B0A04020102020204" pitchFamily="34" charset="0"/>
                      </a:endParaRPr>
                    </a:p>
                  </a:txBody>
                  <a:tcPr anchor="ctr"/>
                </a:tc>
                <a:extLst>
                  <a:ext uri="{0D108BD9-81ED-4DB2-BD59-A6C34878D82A}">
                    <a16:rowId xmlns="" xmlns:a16="http://schemas.microsoft.com/office/drawing/2014/main" val="2087884882"/>
                  </a:ext>
                </a:extLst>
              </a:tr>
              <a:tr h="415561">
                <a:tc>
                  <a:txBody>
                    <a:bodyPr/>
                    <a:lstStyle/>
                    <a:p>
                      <a:r>
                        <a:rPr lang="fr-FR" dirty="0" smtClean="0">
                          <a:solidFill>
                            <a:srgbClr val="C00000"/>
                          </a:solidFill>
                          <a:latin typeface="Arial Black" panose="020B0A04020102020204" pitchFamily="34" charset="0"/>
                        </a:rPr>
                        <a:t>Score du projet/Score maximum (%)</a:t>
                      </a:r>
                      <a:endParaRPr lang="fr-FR" dirty="0">
                        <a:solidFill>
                          <a:srgbClr val="C00000"/>
                        </a:solidFill>
                        <a:latin typeface="Arial Black" panose="020B0A04020102020204" pitchFamily="34" charset="0"/>
                      </a:endParaRPr>
                    </a:p>
                  </a:txBody>
                  <a:tcPr anchor="ctr"/>
                </a:tc>
                <a:tc>
                  <a:txBody>
                    <a:bodyPr/>
                    <a:lstStyle/>
                    <a:p>
                      <a:pPr algn="ctr"/>
                      <a:r>
                        <a:rPr lang="fr-FR" dirty="0" smtClean="0">
                          <a:latin typeface="Arial Black" panose="020B0A04020102020204" pitchFamily="34" charset="0"/>
                        </a:rPr>
                        <a:t>30 - 40</a:t>
                      </a:r>
                      <a:endParaRPr lang="fr-FR" dirty="0">
                        <a:latin typeface="Arial Black" panose="020B0A04020102020204" pitchFamily="34" charset="0"/>
                      </a:endParaRPr>
                    </a:p>
                  </a:txBody>
                  <a:tcPr anchor="ctr"/>
                </a:tc>
                <a:tc>
                  <a:txBody>
                    <a:bodyPr/>
                    <a:lstStyle/>
                    <a:p>
                      <a:pPr algn="ctr"/>
                      <a:r>
                        <a:rPr lang="fr-FR" dirty="0" smtClean="0">
                          <a:latin typeface="Arial Black" panose="020B0A04020102020204" pitchFamily="34" charset="0"/>
                        </a:rPr>
                        <a:t>41 - 70</a:t>
                      </a:r>
                      <a:endParaRPr lang="fr-FR" dirty="0">
                        <a:latin typeface="Arial Black" panose="020B0A04020102020204" pitchFamily="34" charset="0"/>
                      </a:endParaRPr>
                    </a:p>
                  </a:txBody>
                  <a:tcPr anchor="ctr"/>
                </a:tc>
                <a:tc>
                  <a:txBody>
                    <a:bodyPr/>
                    <a:lstStyle/>
                    <a:p>
                      <a:pPr algn="ctr"/>
                      <a:r>
                        <a:rPr lang="fr-FR" dirty="0" smtClean="0">
                          <a:latin typeface="Arial Black" panose="020B0A04020102020204" pitchFamily="34" charset="0"/>
                        </a:rPr>
                        <a:t>71 - 100</a:t>
                      </a:r>
                      <a:endParaRPr lang="fr-FR" dirty="0">
                        <a:latin typeface="Arial Black" panose="020B0A04020102020204" pitchFamily="34" charset="0"/>
                      </a:endParaRPr>
                    </a:p>
                  </a:txBody>
                  <a:tcPr anchor="ctr"/>
                </a:tc>
                <a:extLst>
                  <a:ext uri="{0D108BD9-81ED-4DB2-BD59-A6C34878D82A}">
                    <a16:rowId xmlns="" xmlns:a16="http://schemas.microsoft.com/office/drawing/2014/main" val="4049637272"/>
                  </a:ext>
                </a:extLst>
              </a:tr>
              <a:tr h="611582">
                <a:tc>
                  <a:txBody>
                    <a:bodyPr/>
                    <a:lstStyle/>
                    <a:p>
                      <a:endParaRPr lang="fr-FR" dirty="0" smtClean="0">
                        <a:solidFill>
                          <a:srgbClr val="C00000"/>
                        </a:solidFill>
                        <a:latin typeface="Arial Black" panose="020B0A04020102020204" pitchFamily="34" charset="0"/>
                      </a:endParaRPr>
                    </a:p>
                    <a:p>
                      <a:endParaRPr lang="fr-FR" dirty="0" smtClean="0">
                        <a:solidFill>
                          <a:srgbClr val="C00000"/>
                        </a:solidFill>
                        <a:latin typeface="Arial Black" panose="020B0A04020102020204" pitchFamily="34" charset="0"/>
                      </a:endParaRPr>
                    </a:p>
                    <a:p>
                      <a:endParaRPr lang="fr-FR" dirty="0" smtClean="0">
                        <a:solidFill>
                          <a:srgbClr val="C00000"/>
                        </a:solidFill>
                        <a:latin typeface="Arial Black" panose="020B0A04020102020204" pitchFamily="34" charset="0"/>
                      </a:endParaRPr>
                    </a:p>
                    <a:p>
                      <a:endParaRPr lang="fr-FR" dirty="0" smtClean="0">
                        <a:solidFill>
                          <a:srgbClr val="C00000"/>
                        </a:solidFill>
                        <a:latin typeface="Arial Black" panose="020B0A04020102020204" pitchFamily="34" charset="0"/>
                      </a:endParaRPr>
                    </a:p>
                    <a:p>
                      <a:endParaRPr lang="fr-FR" dirty="0" smtClean="0">
                        <a:solidFill>
                          <a:srgbClr val="C00000"/>
                        </a:solidFill>
                        <a:latin typeface="Arial Black" panose="020B0A04020102020204" pitchFamily="34" charset="0"/>
                      </a:endParaRPr>
                    </a:p>
                    <a:p>
                      <a:endParaRPr lang="fr-FR" dirty="0">
                        <a:solidFill>
                          <a:srgbClr val="C00000"/>
                        </a:solidFill>
                        <a:latin typeface="Arial Black" panose="020B0A04020102020204" pitchFamily="34" charset="0"/>
                      </a:endParaRPr>
                    </a:p>
                  </a:txBody>
                  <a:tcPr anchor="ctr"/>
                </a:tc>
                <a:tc>
                  <a:txBody>
                    <a:bodyPr/>
                    <a:lstStyle/>
                    <a:p>
                      <a:pPr algn="ctr"/>
                      <a:endParaRPr lang="fr-FR" dirty="0">
                        <a:latin typeface="Arial Black" panose="020B0A04020102020204" pitchFamily="34" charset="0"/>
                      </a:endParaRPr>
                    </a:p>
                  </a:txBody>
                  <a:tcPr anchor="ctr"/>
                </a:tc>
                <a:tc>
                  <a:txBody>
                    <a:bodyPr/>
                    <a:lstStyle/>
                    <a:p>
                      <a:pPr algn="ctr"/>
                      <a:endParaRPr lang="fr-FR" dirty="0">
                        <a:latin typeface="Arial Black" panose="020B0A04020102020204" pitchFamily="34" charset="0"/>
                      </a:endParaRPr>
                    </a:p>
                  </a:txBody>
                  <a:tcPr anchor="ctr"/>
                </a:tc>
                <a:tc>
                  <a:txBody>
                    <a:bodyPr/>
                    <a:lstStyle/>
                    <a:p>
                      <a:pPr algn="ctr"/>
                      <a:endParaRPr lang="fr-FR" dirty="0">
                        <a:latin typeface="Arial Black" panose="020B0A04020102020204" pitchFamily="34" charset="0"/>
                      </a:endParaRPr>
                    </a:p>
                  </a:txBody>
                  <a:tcPr anchor="ctr"/>
                </a:tc>
                <a:extLst>
                  <a:ext uri="{0D108BD9-81ED-4DB2-BD59-A6C34878D82A}">
                    <a16:rowId xmlns="" xmlns:a16="http://schemas.microsoft.com/office/drawing/2014/main" val="1675210408"/>
                  </a:ext>
                </a:extLst>
              </a:tr>
            </a:tbl>
          </a:graphicData>
        </a:graphic>
      </p:graphicFrame>
      <p:graphicFrame>
        <p:nvGraphicFramePr>
          <p:cNvPr id="10" name="Tableau 9"/>
          <p:cNvGraphicFramePr>
            <a:graphicFrameLocks noGrp="1"/>
          </p:cNvGraphicFramePr>
          <p:nvPr>
            <p:extLst/>
          </p:nvPr>
        </p:nvGraphicFramePr>
        <p:xfrm>
          <a:off x="320051" y="4928270"/>
          <a:ext cx="10705000" cy="1198209"/>
        </p:xfrm>
        <a:graphic>
          <a:graphicData uri="http://schemas.openxmlformats.org/drawingml/2006/table">
            <a:tbl>
              <a:tblPr firstRow="1" bandRow="1">
                <a:tableStyleId>{5C22544A-7EE6-4342-B048-85BDC9FD1C3A}</a:tableStyleId>
              </a:tblPr>
              <a:tblGrid>
                <a:gridCol w="4813652">
                  <a:extLst>
                    <a:ext uri="{9D8B030D-6E8A-4147-A177-3AD203B41FA5}">
                      <a16:colId xmlns="" xmlns:a16="http://schemas.microsoft.com/office/drawing/2014/main" val="338298684"/>
                    </a:ext>
                  </a:extLst>
                </a:gridCol>
                <a:gridCol w="1669012">
                  <a:extLst>
                    <a:ext uri="{9D8B030D-6E8A-4147-A177-3AD203B41FA5}">
                      <a16:colId xmlns="" xmlns:a16="http://schemas.microsoft.com/office/drawing/2014/main" val="1720887801"/>
                    </a:ext>
                  </a:extLst>
                </a:gridCol>
                <a:gridCol w="1777608">
                  <a:extLst>
                    <a:ext uri="{9D8B030D-6E8A-4147-A177-3AD203B41FA5}">
                      <a16:colId xmlns="" xmlns:a16="http://schemas.microsoft.com/office/drawing/2014/main" val="685110800"/>
                    </a:ext>
                  </a:extLst>
                </a:gridCol>
                <a:gridCol w="2444728">
                  <a:extLst>
                    <a:ext uri="{9D8B030D-6E8A-4147-A177-3AD203B41FA5}">
                      <a16:colId xmlns="" xmlns:a16="http://schemas.microsoft.com/office/drawing/2014/main" val="2070414623"/>
                    </a:ext>
                  </a:extLst>
                </a:gridCol>
              </a:tblGrid>
              <a:tr h="395739">
                <a:tc gridSpan="4">
                  <a:txBody>
                    <a:bodyPr/>
                    <a:lstStyle/>
                    <a:p>
                      <a:pPr algn="ctr"/>
                      <a:r>
                        <a:rPr lang="fr-FR" dirty="0" smtClean="0">
                          <a:latin typeface="Arial Black" panose="020B0A04020102020204" pitchFamily="34" charset="0"/>
                        </a:rPr>
                        <a:t>Niveaux du Label « ECO-BAT » pour bâtiments existants</a:t>
                      </a:r>
                      <a:endParaRPr lang="fr-FR" dirty="0">
                        <a:latin typeface="Arial Black" panose="020B0A04020102020204" pitchFamily="34" charset="0"/>
                      </a:endParaRPr>
                    </a:p>
                  </a:txBody>
                  <a:tcPr anchor="ctr">
                    <a:solidFill>
                      <a:schemeClr val="accent2"/>
                    </a:solidFill>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extLst>
                  <a:ext uri="{0D108BD9-81ED-4DB2-BD59-A6C34878D82A}">
                    <a16:rowId xmlns="" xmlns:a16="http://schemas.microsoft.com/office/drawing/2014/main" val="1533308524"/>
                  </a:ext>
                </a:extLst>
              </a:tr>
              <a:tr h="401235">
                <a:tc>
                  <a:txBody>
                    <a:bodyPr/>
                    <a:lstStyle/>
                    <a:p>
                      <a:r>
                        <a:rPr lang="fr-FR" dirty="0" smtClean="0">
                          <a:solidFill>
                            <a:srgbClr val="C00000"/>
                          </a:solidFill>
                          <a:latin typeface="Arial Black" panose="020B0A04020102020204" pitchFamily="34" charset="0"/>
                        </a:rPr>
                        <a:t>Niveau du label</a:t>
                      </a:r>
                      <a:endParaRPr lang="fr-FR" dirty="0">
                        <a:solidFill>
                          <a:srgbClr val="C00000"/>
                        </a:solidFill>
                        <a:latin typeface="Arial Black" panose="020B0A04020102020204" pitchFamily="34" charset="0"/>
                      </a:endParaRPr>
                    </a:p>
                  </a:txBody>
                  <a:tcPr anchor="ctr"/>
                </a:tc>
                <a:tc>
                  <a:txBody>
                    <a:bodyPr/>
                    <a:lstStyle/>
                    <a:p>
                      <a:pPr algn="ctr"/>
                      <a:r>
                        <a:rPr lang="fr-FR" dirty="0" smtClean="0">
                          <a:latin typeface="Arial Black" panose="020B0A04020102020204" pitchFamily="34" charset="0"/>
                        </a:rPr>
                        <a:t>Argent</a:t>
                      </a:r>
                      <a:endParaRPr lang="fr-FR" dirty="0">
                        <a:latin typeface="Arial Black" panose="020B0A04020102020204" pitchFamily="34" charset="0"/>
                      </a:endParaRPr>
                    </a:p>
                  </a:txBody>
                  <a:tcPr anchor="ctr"/>
                </a:tc>
                <a:tc>
                  <a:txBody>
                    <a:bodyPr/>
                    <a:lstStyle/>
                    <a:p>
                      <a:pPr algn="ctr"/>
                      <a:r>
                        <a:rPr lang="fr-FR" dirty="0" smtClean="0">
                          <a:latin typeface="Arial Black" panose="020B0A04020102020204" pitchFamily="34" charset="0"/>
                        </a:rPr>
                        <a:t>Or</a:t>
                      </a:r>
                      <a:endParaRPr lang="fr-FR" dirty="0">
                        <a:latin typeface="Arial Black" panose="020B0A04020102020204" pitchFamily="34" charset="0"/>
                      </a:endParaRPr>
                    </a:p>
                  </a:txBody>
                  <a:tcPr anchor="ctr"/>
                </a:tc>
                <a:tc>
                  <a:txBody>
                    <a:bodyPr/>
                    <a:lstStyle/>
                    <a:p>
                      <a:pPr algn="ctr"/>
                      <a:r>
                        <a:rPr lang="fr-FR" dirty="0" smtClean="0">
                          <a:latin typeface="Arial Black" panose="020B0A04020102020204" pitchFamily="34" charset="0"/>
                        </a:rPr>
                        <a:t>Platine</a:t>
                      </a:r>
                      <a:endParaRPr lang="fr-FR" dirty="0">
                        <a:latin typeface="Arial Black" panose="020B0A04020102020204" pitchFamily="34" charset="0"/>
                      </a:endParaRPr>
                    </a:p>
                  </a:txBody>
                  <a:tcPr anchor="ctr"/>
                </a:tc>
                <a:extLst>
                  <a:ext uri="{0D108BD9-81ED-4DB2-BD59-A6C34878D82A}">
                    <a16:rowId xmlns="" xmlns:a16="http://schemas.microsoft.com/office/drawing/2014/main" val="2087884882"/>
                  </a:ext>
                </a:extLst>
              </a:tr>
              <a:tr h="401235">
                <a:tc>
                  <a:txBody>
                    <a:bodyPr/>
                    <a:lstStyle/>
                    <a:p>
                      <a:r>
                        <a:rPr lang="fr-FR" dirty="0" smtClean="0">
                          <a:solidFill>
                            <a:srgbClr val="C00000"/>
                          </a:solidFill>
                          <a:latin typeface="Arial Black" panose="020B0A04020102020204" pitchFamily="34" charset="0"/>
                        </a:rPr>
                        <a:t>Score du projet/Score maximum (%)</a:t>
                      </a:r>
                      <a:endParaRPr lang="fr-FR" dirty="0">
                        <a:solidFill>
                          <a:srgbClr val="C00000"/>
                        </a:solidFill>
                        <a:latin typeface="Arial Black" panose="020B0A04020102020204" pitchFamily="34" charset="0"/>
                      </a:endParaRPr>
                    </a:p>
                  </a:txBody>
                  <a:tcPr anchor="ctr"/>
                </a:tc>
                <a:tc>
                  <a:txBody>
                    <a:bodyPr/>
                    <a:lstStyle/>
                    <a:p>
                      <a:pPr algn="ctr"/>
                      <a:r>
                        <a:rPr lang="fr-FR" dirty="0" smtClean="0">
                          <a:latin typeface="Arial Black" panose="020B0A04020102020204" pitchFamily="34" charset="0"/>
                        </a:rPr>
                        <a:t>20 - 30</a:t>
                      </a:r>
                      <a:endParaRPr lang="fr-FR" dirty="0">
                        <a:latin typeface="Arial Black" panose="020B0A04020102020204" pitchFamily="34" charset="0"/>
                      </a:endParaRPr>
                    </a:p>
                  </a:txBody>
                  <a:tcPr anchor="ctr"/>
                </a:tc>
                <a:tc>
                  <a:txBody>
                    <a:bodyPr/>
                    <a:lstStyle/>
                    <a:p>
                      <a:pPr algn="ctr"/>
                      <a:r>
                        <a:rPr lang="fr-FR" dirty="0" smtClean="0">
                          <a:latin typeface="Arial Black" panose="020B0A04020102020204" pitchFamily="34" charset="0"/>
                        </a:rPr>
                        <a:t>31 - 50</a:t>
                      </a:r>
                      <a:endParaRPr lang="fr-FR" dirty="0">
                        <a:latin typeface="Arial Black" panose="020B0A04020102020204" pitchFamily="34" charset="0"/>
                      </a:endParaRPr>
                    </a:p>
                  </a:txBody>
                  <a:tcPr anchor="ctr"/>
                </a:tc>
                <a:tc>
                  <a:txBody>
                    <a:bodyPr/>
                    <a:lstStyle/>
                    <a:p>
                      <a:pPr algn="ctr"/>
                      <a:r>
                        <a:rPr lang="fr-FR" dirty="0" smtClean="0">
                          <a:latin typeface="Arial Black" panose="020B0A04020102020204" pitchFamily="34" charset="0"/>
                        </a:rPr>
                        <a:t>51 - 100</a:t>
                      </a:r>
                      <a:endParaRPr lang="fr-FR" dirty="0">
                        <a:latin typeface="Arial Black" panose="020B0A04020102020204" pitchFamily="34" charset="0"/>
                      </a:endParaRPr>
                    </a:p>
                  </a:txBody>
                  <a:tcPr anchor="ctr"/>
                </a:tc>
                <a:extLst>
                  <a:ext uri="{0D108BD9-81ED-4DB2-BD59-A6C34878D82A}">
                    <a16:rowId xmlns="" xmlns:a16="http://schemas.microsoft.com/office/drawing/2014/main" val="4049637272"/>
                  </a:ext>
                </a:extLst>
              </a:tr>
            </a:tbl>
          </a:graphicData>
        </a:graphic>
      </p:graphicFrame>
      <p:grpSp>
        <p:nvGrpSpPr>
          <p:cNvPr id="3" name="Groupe 2"/>
          <p:cNvGrpSpPr/>
          <p:nvPr/>
        </p:nvGrpSpPr>
        <p:grpSpPr>
          <a:xfrm>
            <a:off x="5270842" y="3044900"/>
            <a:ext cx="5354835" cy="1530720"/>
            <a:chOff x="5323094" y="3300702"/>
            <a:chExt cx="5354835" cy="1530720"/>
          </a:xfrm>
        </p:grpSpPr>
        <p:pic>
          <p:nvPicPr>
            <p:cNvPr id="16" name="Picture 4"/>
            <p:cNvPicPr>
              <a:picLocks noChangeAspect="1" noChangeArrowheads="1"/>
            </p:cNvPicPr>
            <p:nvPr/>
          </p:nvPicPr>
          <p:blipFill>
            <a:blip r:embed="rId2" cstate="print"/>
            <a:srcRect/>
            <a:stretch>
              <a:fillRect/>
            </a:stretch>
          </p:blipFill>
          <p:spPr bwMode="auto">
            <a:xfrm>
              <a:off x="7298617" y="3300702"/>
              <a:ext cx="1533819" cy="1530720"/>
            </a:xfrm>
            <a:prstGeom prst="rect">
              <a:avLst/>
            </a:prstGeom>
            <a:noFill/>
            <a:ln w="9525">
              <a:noFill/>
              <a:miter lim="800000"/>
              <a:headEnd/>
              <a:tailEnd/>
            </a:ln>
          </p:spPr>
        </p:pic>
        <p:pic>
          <p:nvPicPr>
            <p:cNvPr id="17" name="Picture 5"/>
            <p:cNvPicPr>
              <a:picLocks noChangeAspect="1" noChangeArrowheads="1"/>
            </p:cNvPicPr>
            <p:nvPr/>
          </p:nvPicPr>
          <p:blipFill>
            <a:blip r:embed="rId3" cstate="print"/>
            <a:srcRect/>
            <a:stretch>
              <a:fillRect/>
            </a:stretch>
          </p:blipFill>
          <p:spPr bwMode="auto">
            <a:xfrm>
              <a:off x="5323094" y="3300702"/>
              <a:ext cx="1533819" cy="1530720"/>
            </a:xfrm>
            <a:prstGeom prst="rect">
              <a:avLst/>
            </a:prstGeom>
            <a:noFill/>
            <a:ln w="9525">
              <a:noFill/>
              <a:miter lim="800000"/>
              <a:headEnd/>
              <a:tailEnd/>
            </a:ln>
          </p:spPr>
        </p:pic>
        <p:pic>
          <p:nvPicPr>
            <p:cNvPr id="18" name="Picture 3"/>
            <p:cNvPicPr>
              <a:picLocks noChangeAspect="1" noChangeArrowheads="1"/>
            </p:cNvPicPr>
            <p:nvPr/>
          </p:nvPicPr>
          <p:blipFill>
            <a:blip r:embed="rId4" cstate="print"/>
            <a:srcRect/>
            <a:stretch>
              <a:fillRect/>
            </a:stretch>
          </p:blipFill>
          <p:spPr bwMode="auto">
            <a:xfrm>
              <a:off x="9179559" y="3300702"/>
              <a:ext cx="1498370" cy="1495343"/>
            </a:xfrm>
            <a:prstGeom prst="rect">
              <a:avLst/>
            </a:prstGeom>
            <a:noFill/>
            <a:ln w="9525">
              <a:noFill/>
              <a:miter lim="800000"/>
              <a:headEnd/>
              <a:tailEnd/>
            </a:ln>
          </p:spPr>
        </p:pic>
      </p:grpSp>
      <p:grpSp>
        <p:nvGrpSpPr>
          <p:cNvPr id="13" name="Groupe 12"/>
          <p:cNvGrpSpPr/>
          <p:nvPr/>
        </p:nvGrpSpPr>
        <p:grpSpPr>
          <a:xfrm>
            <a:off x="0" y="0"/>
            <a:ext cx="12192000" cy="712381"/>
            <a:chOff x="0" y="0"/>
            <a:chExt cx="12192000" cy="712381"/>
          </a:xfrm>
        </p:grpSpPr>
        <p:pic>
          <p:nvPicPr>
            <p:cNvPr id="14" name="Image 13"/>
            <p:cNvPicPr/>
            <p:nvPr/>
          </p:nvPicPr>
          <p:blipFill>
            <a:blip r:embed="rId5" cstate="print"/>
            <a:srcRect/>
            <a:stretch>
              <a:fillRect/>
            </a:stretch>
          </p:blipFill>
          <p:spPr bwMode="auto">
            <a:xfrm>
              <a:off x="0" y="0"/>
              <a:ext cx="12192000" cy="712381"/>
            </a:xfrm>
            <a:prstGeom prst="rect">
              <a:avLst/>
            </a:prstGeom>
            <a:noFill/>
            <a:ln w="9525">
              <a:noFill/>
              <a:miter lim="800000"/>
              <a:headEnd/>
              <a:tailEnd/>
            </a:ln>
          </p:spPr>
        </p:pic>
        <p:sp>
          <p:nvSpPr>
            <p:cNvPr id="15" name="Rectangle 14"/>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9" name="Rectangle 18"/>
            <p:cNvSpPr/>
            <p:nvPr/>
          </p:nvSpPr>
          <p:spPr>
            <a:xfrm>
              <a:off x="7462320" y="289718"/>
              <a:ext cx="4698787" cy="338554"/>
            </a:xfrm>
            <a:prstGeom prst="rect">
              <a:avLst/>
            </a:prstGeom>
          </p:spPr>
          <p:txBody>
            <a:bodyPr wrap="none">
              <a:spAutoFit/>
            </a:bodyPr>
            <a:lstStyle/>
            <a:p>
              <a:pPr algn="ctr"/>
              <a:r>
                <a:rPr lang="fr-FR" sz="1600" b="1" dirty="0" smtClean="0">
                  <a:solidFill>
                    <a:schemeClr val="bg1"/>
                  </a:solidFill>
                  <a:latin typeface="Arial Rounded MT Bold" pitchFamily="34" charset="0"/>
                </a:rPr>
                <a:t>I-2. Cadre réglementaire et incitatif de la M.E.</a:t>
              </a:r>
              <a:endParaRPr lang="fr-FR" sz="1600" b="1" dirty="0">
                <a:solidFill>
                  <a:schemeClr val="bg1"/>
                </a:solidFill>
                <a:latin typeface="Arial Rounded MT Bold" pitchFamily="34" charset="0"/>
              </a:endParaRPr>
            </a:p>
          </p:txBody>
        </p:sp>
      </p:grpSp>
      <p:sp>
        <p:nvSpPr>
          <p:cNvPr id="20" name="Rectangle 19"/>
          <p:cNvSpPr/>
          <p:nvPr/>
        </p:nvSpPr>
        <p:spPr>
          <a:xfrm>
            <a:off x="2363066" y="6340914"/>
            <a:ext cx="6946518" cy="307777"/>
          </a:xfrm>
          <a:prstGeom prst="rect">
            <a:avLst/>
          </a:prstGeom>
        </p:spPr>
        <p:txBody>
          <a:bodyPr wrap="none">
            <a:spAutoFit/>
          </a:bodyPr>
          <a:lstStyle/>
          <a:p>
            <a:pPr lvl="0" algn="ctr"/>
            <a:r>
              <a:rPr lang="fr-FR" sz="1400" b="1" u="sng" dirty="0" smtClean="0">
                <a:solidFill>
                  <a:srgbClr val="C00000"/>
                </a:solidFill>
                <a:latin typeface="Arial Rounded MT Bold" pitchFamily="34" charset="0"/>
              </a:rPr>
              <a:t>Pour la présentation détaillée du label ECOBAT : Voir annexe n°1 du document </a:t>
            </a:r>
            <a:endParaRPr lang="fr-FR" sz="1400" b="1" u="sng" dirty="0">
              <a:solidFill>
                <a:srgbClr val="C00000"/>
              </a:solidFill>
              <a:latin typeface="Arial Rounded MT Bold" pitchFamily="34" charset="0"/>
            </a:endParaRPr>
          </a:p>
        </p:txBody>
      </p:sp>
      <p:sp>
        <p:nvSpPr>
          <p:cNvPr id="21" name="Rectangle 20"/>
          <p:cNvSpPr/>
          <p:nvPr/>
        </p:nvSpPr>
        <p:spPr>
          <a:xfrm>
            <a:off x="2888880" y="786106"/>
            <a:ext cx="5917838" cy="369332"/>
          </a:xfrm>
          <a:prstGeom prst="rect">
            <a:avLst/>
          </a:prstGeom>
          <a:solidFill>
            <a:schemeClr val="bg1"/>
          </a:solidFill>
        </p:spPr>
        <p:txBody>
          <a:bodyPr wrap="none">
            <a:spAutoFit/>
          </a:bodyPr>
          <a:lstStyle/>
          <a:p>
            <a:pPr algn="ctr"/>
            <a:r>
              <a:rPr lang="fr-FR" b="1" u="sng" dirty="0" smtClean="0">
                <a:solidFill>
                  <a:srgbClr val="00B050"/>
                </a:solidFill>
                <a:latin typeface="Arial Rounded MT Bold" pitchFamily="34" charset="0"/>
              </a:rPr>
              <a:t>I-2-3. Le label de performance énergétique ECOBAT</a:t>
            </a:r>
            <a:endParaRPr lang="fr-FR" b="1" u="sng" dirty="0">
              <a:solidFill>
                <a:srgbClr val="00B050"/>
              </a:solidFill>
              <a:latin typeface="Arial Rounded MT Bold" pitchFamily="34" charset="0"/>
            </a:endParaRPr>
          </a:p>
        </p:txBody>
      </p:sp>
    </p:spTree>
    <p:extLst>
      <p:ext uri="{BB962C8B-B14F-4D97-AF65-F5344CB8AC3E}">
        <p14:creationId xmlns:p14="http://schemas.microsoft.com/office/powerpoint/2010/main" val="6221043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129499" y="779832"/>
            <a:ext cx="5025479" cy="369332"/>
          </a:xfrm>
          <a:prstGeom prst="rect">
            <a:avLst/>
          </a:prstGeom>
          <a:solidFill>
            <a:schemeClr val="bg1"/>
          </a:solidFill>
        </p:spPr>
        <p:txBody>
          <a:bodyPr wrap="none">
            <a:spAutoFit/>
          </a:bodyPr>
          <a:lstStyle/>
          <a:p>
            <a:pPr algn="ctr"/>
            <a:r>
              <a:rPr lang="fr-FR" b="1" u="sng" dirty="0" smtClean="0">
                <a:solidFill>
                  <a:srgbClr val="00B050"/>
                </a:solidFill>
                <a:latin typeface="Arial Rounded MT Bold" pitchFamily="34" charset="0"/>
              </a:rPr>
              <a:t>I-2-4. Fonds </a:t>
            </a:r>
            <a:r>
              <a:rPr lang="fr-FR" b="1" u="sng" dirty="0">
                <a:solidFill>
                  <a:srgbClr val="00B050"/>
                </a:solidFill>
                <a:latin typeface="Arial Rounded MT Bold" pitchFamily="34" charset="0"/>
              </a:rPr>
              <a:t>de </a:t>
            </a:r>
            <a:r>
              <a:rPr lang="fr-FR" b="1" u="sng" dirty="0" smtClean="0">
                <a:solidFill>
                  <a:srgbClr val="00B050"/>
                </a:solidFill>
                <a:latin typeface="Arial Rounded MT Bold" pitchFamily="34" charset="0"/>
              </a:rPr>
              <a:t>Transition </a:t>
            </a:r>
            <a:r>
              <a:rPr lang="fr-FR" b="1" u="sng" dirty="0">
                <a:solidFill>
                  <a:srgbClr val="00B050"/>
                </a:solidFill>
                <a:latin typeface="Arial Rounded MT Bold" pitchFamily="34" charset="0"/>
              </a:rPr>
              <a:t>E</a:t>
            </a:r>
            <a:r>
              <a:rPr lang="fr-FR" b="1" u="sng" dirty="0" smtClean="0">
                <a:solidFill>
                  <a:srgbClr val="00B050"/>
                </a:solidFill>
                <a:latin typeface="Arial Rounded MT Bold" pitchFamily="34" charset="0"/>
              </a:rPr>
              <a:t>nergétique </a:t>
            </a:r>
            <a:r>
              <a:rPr lang="fr-FR" b="1" u="sng" dirty="0">
                <a:solidFill>
                  <a:srgbClr val="00B050"/>
                </a:solidFill>
                <a:latin typeface="Arial Rounded MT Bold" pitchFamily="34" charset="0"/>
              </a:rPr>
              <a:t>F.T.E</a:t>
            </a:r>
          </a:p>
        </p:txBody>
      </p:sp>
      <p:pic>
        <p:nvPicPr>
          <p:cNvPr id="2" name="Image 1"/>
          <p:cNvPicPr>
            <a:picLocks noChangeAspect="1"/>
          </p:cNvPicPr>
          <p:nvPr/>
        </p:nvPicPr>
        <p:blipFill>
          <a:blip r:embed="rId2"/>
          <a:stretch>
            <a:fillRect/>
          </a:stretch>
        </p:blipFill>
        <p:spPr>
          <a:xfrm>
            <a:off x="1417322" y="1216615"/>
            <a:ext cx="8823959" cy="5056848"/>
          </a:xfrm>
          <a:prstGeom prst="rect">
            <a:avLst/>
          </a:prstGeom>
          <a:solidFill>
            <a:schemeClr val="bg1">
              <a:lumMod val="95000"/>
            </a:schemeClr>
          </a:solidFill>
        </p:spPr>
      </p:pic>
      <p:grpSp>
        <p:nvGrpSpPr>
          <p:cNvPr id="10" name="Groupe 9"/>
          <p:cNvGrpSpPr/>
          <p:nvPr/>
        </p:nvGrpSpPr>
        <p:grpSpPr>
          <a:xfrm>
            <a:off x="0" y="0"/>
            <a:ext cx="12192000" cy="712381"/>
            <a:chOff x="0" y="0"/>
            <a:chExt cx="12192000" cy="712381"/>
          </a:xfrm>
        </p:grpSpPr>
        <p:pic>
          <p:nvPicPr>
            <p:cNvPr id="12" name="Image 11"/>
            <p:cNvPicPr/>
            <p:nvPr/>
          </p:nvPicPr>
          <p:blipFill>
            <a:blip r:embed="rId3" cstate="print"/>
            <a:srcRect/>
            <a:stretch>
              <a:fillRect/>
            </a:stretch>
          </p:blipFill>
          <p:spPr bwMode="auto">
            <a:xfrm>
              <a:off x="0" y="0"/>
              <a:ext cx="12192000" cy="712381"/>
            </a:xfrm>
            <a:prstGeom prst="rect">
              <a:avLst/>
            </a:prstGeom>
            <a:noFill/>
            <a:ln w="9525">
              <a:noFill/>
              <a:miter lim="800000"/>
              <a:headEnd/>
              <a:tailEnd/>
            </a:ln>
          </p:spPr>
        </p:pic>
        <p:sp>
          <p:nvSpPr>
            <p:cNvPr id="13" name="Rectangle 12"/>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4" name="Rectangle 13"/>
            <p:cNvSpPr/>
            <p:nvPr/>
          </p:nvSpPr>
          <p:spPr>
            <a:xfrm>
              <a:off x="7462320" y="289718"/>
              <a:ext cx="4698787" cy="338554"/>
            </a:xfrm>
            <a:prstGeom prst="rect">
              <a:avLst/>
            </a:prstGeom>
          </p:spPr>
          <p:txBody>
            <a:bodyPr wrap="none">
              <a:spAutoFit/>
            </a:bodyPr>
            <a:lstStyle/>
            <a:p>
              <a:pPr algn="ctr"/>
              <a:r>
                <a:rPr lang="fr-FR" sz="1600" b="1" dirty="0" smtClean="0">
                  <a:solidFill>
                    <a:schemeClr val="bg1"/>
                  </a:solidFill>
                  <a:latin typeface="Arial Rounded MT Bold" pitchFamily="34" charset="0"/>
                </a:rPr>
                <a:t>I-2. Cadre réglementaire et incitatif de la M.E.</a:t>
              </a:r>
              <a:endParaRPr lang="fr-FR" sz="1600" b="1" dirty="0">
                <a:solidFill>
                  <a:schemeClr val="bg1"/>
                </a:solidFill>
                <a:latin typeface="Arial Rounded MT Bold" pitchFamily="34" charset="0"/>
              </a:endParaRPr>
            </a:p>
          </p:txBody>
        </p:sp>
      </p:grpSp>
      <p:sp>
        <p:nvSpPr>
          <p:cNvPr id="15" name="Rectangle 14"/>
          <p:cNvSpPr/>
          <p:nvPr/>
        </p:nvSpPr>
        <p:spPr>
          <a:xfrm>
            <a:off x="2002712" y="6340914"/>
            <a:ext cx="7667227" cy="307777"/>
          </a:xfrm>
          <a:prstGeom prst="rect">
            <a:avLst/>
          </a:prstGeom>
        </p:spPr>
        <p:txBody>
          <a:bodyPr wrap="none">
            <a:spAutoFit/>
          </a:bodyPr>
          <a:lstStyle/>
          <a:p>
            <a:pPr lvl="0" algn="ctr"/>
            <a:r>
              <a:rPr lang="fr-FR" sz="1400" b="1" u="sng" dirty="0" smtClean="0">
                <a:solidFill>
                  <a:srgbClr val="C00000"/>
                </a:solidFill>
                <a:latin typeface="Arial Rounded MT Bold" pitchFamily="34" charset="0"/>
              </a:rPr>
              <a:t>Pour la présentation détaillée du programme et du FTE : Voir annexe n°1 du document </a:t>
            </a:r>
            <a:endParaRPr lang="fr-FR" sz="1400" b="1" u="sng" dirty="0">
              <a:solidFill>
                <a:srgbClr val="C00000"/>
              </a:solidFill>
              <a:latin typeface="Arial Rounded MT Bold" pitchFamily="34" charset="0"/>
            </a:endParaRPr>
          </a:p>
        </p:txBody>
      </p:sp>
    </p:spTree>
    <p:extLst>
      <p:ext uri="{BB962C8B-B14F-4D97-AF65-F5344CB8AC3E}">
        <p14:creationId xmlns:p14="http://schemas.microsoft.com/office/powerpoint/2010/main" val="22866074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nvGrpSpPr>
        <p:grpSpPr>
          <a:xfrm>
            <a:off x="0" y="0"/>
            <a:ext cx="12192000" cy="712381"/>
            <a:chOff x="0" y="0"/>
            <a:chExt cx="12192000" cy="712381"/>
          </a:xfrm>
        </p:grpSpPr>
        <p:pic>
          <p:nvPicPr>
            <p:cNvPr id="16" name="Image 15"/>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17" name="Rectangle 16"/>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8" name="Rectangle 17"/>
            <p:cNvSpPr/>
            <p:nvPr/>
          </p:nvSpPr>
          <p:spPr>
            <a:xfrm>
              <a:off x="8026014" y="237466"/>
              <a:ext cx="3493009" cy="338554"/>
            </a:xfrm>
            <a:prstGeom prst="rect">
              <a:avLst/>
            </a:prstGeom>
          </p:spPr>
          <p:txBody>
            <a:bodyPr wrap="none">
              <a:spAutoFit/>
            </a:bodyPr>
            <a:lstStyle/>
            <a:p>
              <a:pPr algn="ctr"/>
              <a:r>
                <a:rPr lang="fr-FR" sz="1600" b="1" dirty="0" smtClean="0">
                  <a:solidFill>
                    <a:schemeClr val="bg1"/>
                  </a:solidFill>
                  <a:latin typeface="Arial Rounded MT Bold" pitchFamily="34" charset="0"/>
                </a:rPr>
                <a:t>I-3. Le </a:t>
              </a:r>
              <a:r>
                <a:rPr lang="fr-FR" sz="1600" b="1" dirty="0">
                  <a:solidFill>
                    <a:schemeClr val="bg1"/>
                  </a:solidFill>
                  <a:latin typeface="Arial Rounded MT Bold" pitchFamily="34" charset="0"/>
                </a:rPr>
                <a:t>programme National ACTE</a:t>
              </a:r>
            </a:p>
          </p:txBody>
        </p:sp>
      </p:grpSp>
      <p:grpSp>
        <p:nvGrpSpPr>
          <p:cNvPr id="7" name="Groupe 6"/>
          <p:cNvGrpSpPr/>
          <p:nvPr/>
        </p:nvGrpSpPr>
        <p:grpSpPr>
          <a:xfrm>
            <a:off x="193431" y="853050"/>
            <a:ext cx="11712816" cy="5884413"/>
            <a:chOff x="193431" y="853050"/>
            <a:chExt cx="11712816" cy="5884413"/>
          </a:xfrm>
        </p:grpSpPr>
        <p:sp>
          <p:nvSpPr>
            <p:cNvPr id="6" name="Rectangle 5"/>
            <p:cNvSpPr/>
            <p:nvPr/>
          </p:nvSpPr>
          <p:spPr>
            <a:xfrm>
              <a:off x="6113328" y="2260122"/>
              <a:ext cx="161875" cy="4442786"/>
            </a:xfrm>
            <a:prstGeom prst="rect">
              <a:avLst/>
            </a:prstGeom>
            <a:solidFill>
              <a:srgbClr val="215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e 3"/>
            <p:cNvGrpSpPr/>
            <p:nvPr/>
          </p:nvGrpSpPr>
          <p:grpSpPr>
            <a:xfrm>
              <a:off x="193431" y="853050"/>
              <a:ext cx="11712816" cy="1075998"/>
              <a:chOff x="193431" y="853050"/>
              <a:chExt cx="11712816" cy="1075998"/>
            </a:xfrm>
          </p:grpSpPr>
          <p:sp>
            <p:nvSpPr>
              <p:cNvPr id="34" name="ZoneTexte 33"/>
              <p:cNvSpPr txBox="1"/>
              <p:nvPr/>
            </p:nvSpPr>
            <p:spPr>
              <a:xfrm>
                <a:off x="3207600" y="967959"/>
                <a:ext cx="5511398" cy="707886"/>
              </a:xfrm>
              <a:prstGeom prst="rect">
                <a:avLst/>
              </a:prstGeom>
              <a:solidFill>
                <a:schemeClr val="bg1"/>
              </a:solidFill>
            </p:spPr>
            <p:txBody>
              <a:bodyPr wrap="square" rtlCol="0">
                <a:spAutoFit/>
              </a:bodyPr>
              <a:lstStyle/>
              <a:p>
                <a:pPr algn="ctr"/>
                <a:r>
                  <a:rPr lang="fr-FR" sz="2000" b="1" dirty="0" smtClean="0">
                    <a:solidFill>
                      <a:srgbClr val="00B050"/>
                    </a:solidFill>
                  </a:rPr>
                  <a:t>I-3-1. Programme </a:t>
                </a:r>
                <a:r>
                  <a:rPr lang="fr-FR" sz="2000" b="1" dirty="0">
                    <a:solidFill>
                      <a:srgbClr val="00B050"/>
                    </a:solidFill>
                  </a:rPr>
                  <a:t>«Alliance des Communes pour la Transition Energétique –ACTE </a:t>
                </a:r>
                <a:r>
                  <a:rPr lang="fr-FR" sz="2000" b="1" dirty="0" smtClean="0">
                    <a:solidFill>
                      <a:srgbClr val="00B050"/>
                    </a:solidFill>
                  </a:rPr>
                  <a:t>»</a:t>
                </a:r>
                <a:endParaRPr lang="fr-FR" sz="2000" b="1" dirty="0">
                  <a:solidFill>
                    <a:srgbClr val="00B050"/>
                  </a:solidFill>
                </a:endParaRPr>
              </a:p>
            </p:txBody>
          </p:sp>
          <p:pic>
            <p:nvPicPr>
              <p:cNvPr id="15" name="Image 14" descr="Une image contenant alimentation&#10;&#10;Description générée automatiquement">
                <a:extLst>
                  <a:ext uri="{FF2B5EF4-FFF2-40B4-BE49-F238E27FC236}">
                    <a16:creationId xmlns="" xmlns:a16="http://schemas.microsoft.com/office/drawing/2014/main" id="{2DDD95DE-5193-254F-85CA-BBC336F143DE}"/>
                  </a:ext>
                </a:extLst>
              </p:cNvPr>
              <p:cNvPicPr/>
              <p:nvPr/>
            </p:nvPicPr>
            <p:blipFill>
              <a:blip r:embed="rId3" cstate="print"/>
              <a:stretch>
                <a:fillRect/>
              </a:stretch>
            </p:blipFill>
            <p:spPr>
              <a:xfrm>
                <a:off x="193431" y="853050"/>
                <a:ext cx="2837152" cy="1075998"/>
              </a:xfrm>
              <a:prstGeom prst="rect">
                <a:avLst/>
              </a:prstGeom>
            </p:spPr>
          </p:pic>
          <p:pic>
            <p:nvPicPr>
              <p:cNvPr id="13" name="Image 4" descr="111">
                <a:extLst>
                  <a:ext uri="{FF2B5EF4-FFF2-40B4-BE49-F238E27FC236}">
                    <a16:creationId xmlns="" xmlns:a16="http://schemas.microsoft.com/office/drawing/2014/main" id="{7F54EF4C-31E7-6B44-9E34-849915BA2B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3597" y="934283"/>
                <a:ext cx="2812650" cy="99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e 1"/>
            <p:cNvGrpSpPr/>
            <p:nvPr/>
          </p:nvGrpSpPr>
          <p:grpSpPr>
            <a:xfrm>
              <a:off x="226108" y="2239108"/>
              <a:ext cx="5570296" cy="2204944"/>
              <a:chOff x="226108" y="1004816"/>
              <a:chExt cx="5570296" cy="2204944"/>
            </a:xfrm>
          </p:grpSpPr>
          <p:sp>
            <p:nvSpPr>
              <p:cNvPr id="21" name="Rectangle 20"/>
              <p:cNvSpPr/>
              <p:nvPr/>
            </p:nvSpPr>
            <p:spPr>
              <a:xfrm>
                <a:off x="226108" y="1004816"/>
                <a:ext cx="5570296" cy="2204944"/>
              </a:xfrm>
              <a:prstGeom prst="rect">
                <a:avLst/>
              </a:prstGeom>
              <a:solidFill>
                <a:schemeClr val="bg1">
                  <a:lumMod val="9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2200" b="1" dirty="0">
                  <a:solidFill>
                    <a:srgbClr val="002060"/>
                  </a:solidFill>
                </a:endParaRPr>
              </a:p>
              <a:p>
                <a:pPr algn="ctr"/>
                <a:endParaRPr lang="fr-CH" sz="2200" b="1" dirty="0">
                  <a:solidFill>
                    <a:srgbClr val="002060"/>
                  </a:solidFill>
                </a:endParaRPr>
              </a:p>
              <a:p>
                <a:pPr algn="ctr"/>
                <a:endParaRPr lang="fr-CH" sz="2200" b="1" dirty="0">
                  <a:solidFill>
                    <a:srgbClr val="002060"/>
                  </a:solidFill>
                </a:endParaRPr>
              </a:p>
              <a:p>
                <a:pPr algn="ctr"/>
                <a:r>
                  <a:rPr lang="fr-CH" sz="2200" b="1" dirty="0">
                    <a:solidFill>
                      <a:srgbClr val="002060"/>
                    </a:solidFill>
                  </a:rPr>
                  <a:t>«Projet d’appui au programme national ACTE et l’introduction du label ACTE/MEA»</a:t>
                </a:r>
              </a:p>
            </p:txBody>
          </p:sp>
          <p:pic>
            <p:nvPicPr>
              <p:cNvPr id="22" name="image25.jpg" descr="Résultat de recherche d'images pour &quot;seco logo suisse&quot;">
                <a:extLst>
                  <a:ext uri="{FF2B5EF4-FFF2-40B4-BE49-F238E27FC236}">
                    <a16:creationId xmlns="" xmlns:a16="http://schemas.microsoft.com/office/drawing/2014/main" id="{1242540D-1E91-45F2-AA87-2FEDF89FAB46}"/>
                  </a:ext>
                </a:extLst>
              </p:cNvPr>
              <p:cNvPicPr/>
              <p:nvPr/>
            </p:nvPicPr>
            <p:blipFill>
              <a:blip r:embed="rId5" cstate="print"/>
              <a:srcRect/>
              <a:stretch>
                <a:fillRect/>
              </a:stretch>
            </p:blipFill>
            <p:spPr>
              <a:xfrm>
                <a:off x="1563697" y="1189413"/>
                <a:ext cx="2549421" cy="936104"/>
              </a:xfrm>
              <a:prstGeom prst="rect">
                <a:avLst/>
              </a:prstGeom>
              <a:ln/>
            </p:spPr>
          </p:pic>
        </p:grpSp>
        <p:grpSp>
          <p:nvGrpSpPr>
            <p:cNvPr id="3" name="Groupe 2"/>
            <p:cNvGrpSpPr/>
            <p:nvPr/>
          </p:nvGrpSpPr>
          <p:grpSpPr>
            <a:xfrm>
              <a:off x="226108" y="4532519"/>
              <a:ext cx="5570296" cy="2204944"/>
              <a:chOff x="6191084" y="1064447"/>
              <a:chExt cx="5570296" cy="2204944"/>
            </a:xfrm>
          </p:grpSpPr>
          <p:sp>
            <p:nvSpPr>
              <p:cNvPr id="23" name="Rectangle 22"/>
              <p:cNvSpPr/>
              <p:nvPr/>
            </p:nvSpPr>
            <p:spPr>
              <a:xfrm>
                <a:off x="6191084" y="1064447"/>
                <a:ext cx="5570296" cy="2204944"/>
              </a:xfrm>
              <a:prstGeom prst="rect">
                <a:avLst/>
              </a:prstGeom>
              <a:solidFill>
                <a:schemeClr val="bg1">
                  <a:lumMod val="9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2200" b="1" dirty="0">
                  <a:solidFill>
                    <a:srgbClr val="002060"/>
                  </a:solidFill>
                </a:endParaRPr>
              </a:p>
              <a:p>
                <a:pPr algn="ctr"/>
                <a:endParaRPr lang="fr-CH" sz="2200" b="1" dirty="0">
                  <a:solidFill>
                    <a:srgbClr val="002060"/>
                  </a:solidFill>
                </a:endParaRPr>
              </a:p>
              <a:p>
                <a:pPr algn="ctr"/>
                <a:endParaRPr lang="fr-CH" sz="2200" b="1" dirty="0">
                  <a:solidFill>
                    <a:srgbClr val="002060"/>
                  </a:solidFill>
                </a:endParaRPr>
              </a:p>
              <a:p>
                <a:pPr algn="ctr"/>
                <a:r>
                  <a:rPr lang="fr-CH" sz="2200" b="1" dirty="0">
                    <a:solidFill>
                      <a:srgbClr val="002060"/>
                    </a:solidFill>
                  </a:rPr>
                  <a:t>«</a:t>
                </a:r>
                <a:r>
                  <a:rPr lang="fr-FR" sz="2200" b="1" dirty="0">
                    <a:solidFill>
                      <a:srgbClr val="002060"/>
                    </a:solidFill>
                  </a:rPr>
                  <a:t>Projet d’Appui à la Promotion de l’Efficacité Energétique (APEET) » </a:t>
                </a:r>
                <a:r>
                  <a:rPr lang="fr-FR" sz="2200" b="1" dirty="0">
                    <a:solidFill>
                      <a:srgbClr val="00B050"/>
                    </a:solidFill>
                  </a:rPr>
                  <a:t>AXE C</a:t>
                </a:r>
                <a:endParaRPr lang="fr-CH" sz="2200" b="1" dirty="0">
                  <a:solidFill>
                    <a:srgbClr val="002060"/>
                  </a:solidFill>
                </a:endParaRPr>
              </a:p>
            </p:txBody>
          </p:sp>
          <p:pic>
            <p:nvPicPr>
              <p:cNvPr id="24" name="Picture 4" descr="Image associée"/>
              <p:cNvPicPr>
                <a:picLocks noChangeAspect="1" noChangeArrowheads="1"/>
              </p:cNvPicPr>
              <p:nvPr/>
            </p:nvPicPr>
            <p:blipFill>
              <a:blip r:embed="rId6" cstate="print"/>
              <a:srcRect/>
              <a:stretch>
                <a:fillRect/>
              </a:stretch>
            </p:blipFill>
            <p:spPr bwMode="auto">
              <a:xfrm>
                <a:off x="7890038" y="1189413"/>
                <a:ext cx="2171729" cy="792088"/>
              </a:xfrm>
              <a:prstGeom prst="rect">
                <a:avLst/>
              </a:prstGeom>
              <a:noFill/>
            </p:spPr>
          </p:pic>
        </p:grpSp>
        <p:grpSp>
          <p:nvGrpSpPr>
            <p:cNvPr id="25" name="Groupe 24"/>
            <p:cNvGrpSpPr/>
            <p:nvPr/>
          </p:nvGrpSpPr>
          <p:grpSpPr>
            <a:xfrm>
              <a:off x="6615626" y="2260122"/>
              <a:ext cx="5290620" cy="3683283"/>
              <a:chOff x="2370415" y="733879"/>
              <a:chExt cx="6496578" cy="5607261"/>
            </a:xfrm>
          </p:grpSpPr>
          <p:pic>
            <p:nvPicPr>
              <p:cNvPr id="26" name="Image 25" descr="Une image contenant carte&#10;&#10;Description générée automatiquement">
                <a:extLst>
                  <a:ext uri="{FF2B5EF4-FFF2-40B4-BE49-F238E27FC236}">
                    <a16:creationId xmlns="" xmlns:a16="http://schemas.microsoft.com/office/drawing/2014/main" id="{B6F35523-F49F-4E48-A77B-1EBEF3C4D423}"/>
                  </a:ext>
                </a:extLst>
              </p:cNvPr>
              <p:cNvPicPr>
                <a:picLocks noChangeAspect="1"/>
              </p:cNvPicPr>
              <p:nvPr/>
            </p:nvPicPr>
            <p:blipFill>
              <a:blip r:embed="rId7" cstate="print"/>
              <a:stretch>
                <a:fillRect/>
              </a:stretch>
            </p:blipFill>
            <p:spPr>
              <a:xfrm>
                <a:off x="2370415" y="733879"/>
                <a:ext cx="6496578" cy="5607261"/>
              </a:xfrm>
              <a:prstGeom prst="rect">
                <a:avLst/>
              </a:prstGeom>
              <a:ln>
                <a:solidFill>
                  <a:srgbClr val="C00000"/>
                </a:solidFill>
              </a:ln>
            </p:spPr>
          </p:pic>
          <p:sp>
            <p:nvSpPr>
              <p:cNvPr id="27" name="Rectangle 26">
                <a:extLst>
                  <a:ext uri="{FF2B5EF4-FFF2-40B4-BE49-F238E27FC236}">
                    <a16:creationId xmlns="" xmlns:a16="http://schemas.microsoft.com/office/drawing/2014/main" id="{E65AA693-A07E-3D43-AE61-0EB6FA75C18C}"/>
                  </a:ext>
                </a:extLst>
              </p:cNvPr>
              <p:cNvSpPr/>
              <p:nvPr/>
            </p:nvSpPr>
            <p:spPr>
              <a:xfrm>
                <a:off x="7923109" y="1132116"/>
                <a:ext cx="185565" cy="15965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 xmlns:a16="http://schemas.microsoft.com/office/drawing/2014/main" id="{8966ABB7-5E63-2649-8507-8310413BF1C7}"/>
                  </a:ext>
                </a:extLst>
              </p:cNvPr>
              <p:cNvSpPr/>
              <p:nvPr/>
            </p:nvSpPr>
            <p:spPr>
              <a:xfrm>
                <a:off x="7999332" y="1837509"/>
                <a:ext cx="185565" cy="15965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 xmlns:a16="http://schemas.microsoft.com/office/drawing/2014/main" id="{3BEBC1A4-98D6-DE4D-ABEC-7E5FE7EAC1E6}"/>
                  </a:ext>
                </a:extLst>
              </p:cNvPr>
              <p:cNvSpPr/>
              <p:nvPr/>
            </p:nvSpPr>
            <p:spPr>
              <a:xfrm>
                <a:off x="7726980" y="2997492"/>
                <a:ext cx="185565" cy="15965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 xmlns:a16="http://schemas.microsoft.com/office/drawing/2014/main" id="{E27B431C-B83B-BD4A-8580-78FE8F617054}"/>
                  </a:ext>
                </a:extLst>
              </p:cNvPr>
              <p:cNvSpPr/>
              <p:nvPr/>
            </p:nvSpPr>
            <p:spPr>
              <a:xfrm>
                <a:off x="8263407" y="1516164"/>
                <a:ext cx="185565" cy="15965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 xmlns:a16="http://schemas.microsoft.com/office/drawing/2014/main" id="{5F590CC7-2364-0341-92EB-D768B2C08D27}"/>
                  </a:ext>
                </a:extLst>
              </p:cNvPr>
              <p:cNvSpPr/>
              <p:nvPr/>
            </p:nvSpPr>
            <p:spPr>
              <a:xfrm>
                <a:off x="4008247" y="4064292"/>
                <a:ext cx="185565" cy="15965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 xmlns:a16="http://schemas.microsoft.com/office/drawing/2014/main" id="{41B75AA7-39BC-174C-BEA5-A5272A9A5F06}"/>
                  </a:ext>
                </a:extLst>
              </p:cNvPr>
              <p:cNvSpPr/>
              <p:nvPr/>
            </p:nvSpPr>
            <p:spPr>
              <a:xfrm>
                <a:off x="4314002" y="2448852"/>
                <a:ext cx="185565" cy="15965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 xmlns:a16="http://schemas.microsoft.com/office/drawing/2014/main" id="{008CA470-7D8D-D042-9044-4FD0C12AF19F}"/>
                  </a:ext>
                </a:extLst>
              </p:cNvPr>
              <p:cNvSpPr/>
              <p:nvPr/>
            </p:nvSpPr>
            <p:spPr>
              <a:xfrm>
                <a:off x="8460962" y="4064292"/>
                <a:ext cx="185565" cy="15965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 name="Groupe 4"/>
            <p:cNvGrpSpPr/>
            <p:nvPr/>
          </p:nvGrpSpPr>
          <p:grpSpPr>
            <a:xfrm>
              <a:off x="6615626" y="6056577"/>
              <a:ext cx="5290620" cy="646331"/>
              <a:chOff x="6311236" y="6014537"/>
              <a:chExt cx="5179027" cy="646331"/>
            </a:xfrm>
          </p:grpSpPr>
          <p:sp>
            <p:nvSpPr>
              <p:cNvPr id="37" name="ZoneTexte 36">
                <a:extLst>
                  <a:ext uri="{FF2B5EF4-FFF2-40B4-BE49-F238E27FC236}">
                    <a16:creationId xmlns="" xmlns:a16="http://schemas.microsoft.com/office/drawing/2014/main" id="{0592FBF6-819E-D940-85B1-973AAA75B130}"/>
                  </a:ext>
                </a:extLst>
              </p:cNvPr>
              <p:cNvSpPr txBox="1"/>
              <p:nvPr/>
            </p:nvSpPr>
            <p:spPr>
              <a:xfrm>
                <a:off x="6311236" y="6014537"/>
                <a:ext cx="5179027" cy="646331"/>
              </a:xfrm>
              <a:prstGeom prst="rect">
                <a:avLst/>
              </a:prstGeom>
              <a:solidFill>
                <a:schemeClr val="bg1"/>
              </a:solidFill>
              <a:ln>
                <a:solidFill>
                  <a:srgbClr val="C00000"/>
                </a:solidFill>
              </a:ln>
            </p:spPr>
            <p:txBody>
              <a:bodyPr wrap="square" rtlCol="0">
                <a:spAutoFit/>
              </a:bodyPr>
              <a:lstStyle/>
              <a:p>
                <a:r>
                  <a:rPr lang="fr-FR" dirty="0" smtClean="0"/>
                  <a:t>      Villes </a:t>
                </a:r>
                <a:r>
                  <a:rPr lang="fr-FR" dirty="0"/>
                  <a:t>soutenues par le SECO dans le cadre de son appui direct au programme ACTE</a:t>
                </a:r>
              </a:p>
            </p:txBody>
          </p:sp>
          <p:sp>
            <p:nvSpPr>
              <p:cNvPr id="40" name="Rectangle 39">
                <a:extLst>
                  <a:ext uri="{FF2B5EF4-FFF2-40B4-BE49-F238E27FC236}">
                    <a16:creationId xmlns="" xmlns:a16="http://schemas.microsoft.com/office/drawing/2014/main" id="{E73FDBB8-2876-EA4A-8611-B59772FC187A}"/>
                  </a:ext>
                </a:extLst>
              </p:cNvPr>
              <p:cNvSpPr/>
              <p:nvPr/>
            </p:nvSpPr>
            <p:spPr>
              <a:xfrm>
                <a:off x="6399481" y="6094394"/>
                <a:ext cx="216145" cy="2433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Tree>
    <p:extLst>
      <p:ext uri="{BB962C8B-B14F-4D97-AF65-F5344CB8AC3E}">
        <p14:creationId xmlns:p14="http://schemas.microsoft.com/office/powerpoint/2010/main" val="2937598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ZoneTexte 107"/>
          <p:cNvSpPr txBox="1"/>
          <p:nvPr/>
        </p:nvSpPr>
        <p:spPr>
          <a:xfrm>
            <a:off x="15827954" y="5445224"/>
            <a:ext cx="184731" cy="369332"/>
          </a:xfrm>
          <a:prstGeom prst="rect">
            <a:avLst/>
          </a:prstGeom>
          <a:noFill/>
        </p:spPr>
        <p:txBody>
          <a:bodyPr wrap="none" rtlCol="0">
            <a:spAutoFit/>
          </a:bodyPr>
          <a:lstStyle/>
          <a:p>
            <a:endParaRPr lang="fr-FR" dirty="0"/>
          </a:p>
        </p:txBody>
      </p:sp>
      <p:grpSp>
        <p:nvGrpSpPr>
          <p:cNvPr id="2" name="Groupe 1"/>
          <p:cNvGrpSpPr/>
          <p:nvPr/>
        </p:nvGrpSpPr>
        <p:grpSpPr>
          <a:xfrm>
            <a:off x="301396" y="953790"/>
            <a:ext cx="11780656" cy="5097386"/>
            <a:chOff x="301396" y="962672"/>
            <a:chExt cx="11780656" cy="5800431"/>
          </a:xfrm>
        </p:grpSpPr>
        <p:sp>
          <p:nvSpPr>
            <p:cNvPr id="46" name="Rectangle 45"/>
            <p:cNvSpPr/>
            <p:nvPr/>
          </p:nvSpPr>
          <p:spPr>
            <a:xfrm>
              <a:off x="454497" y="962672"/>
              <a:ext cx="3471015" cy="420271"/>
            </a:xfrm>
            <a:prstGeom prst="rect">
              <a:avLst/>
            </a:prstGeom>
            <a:solidFill>
              <a:schemeClr val="bg1"/>
            </a:solidFill>
          </p:spPr>
          <p:txBody>
            <a:bodyPr wrap="none">
              <a:spAutoFit/>
            </a:bodyPr>
            <a:lstStyle/>
            <a:p>
              <a:pPr lvl="0" algn="ctr"/>
              <a:r>
                <a:rPr lang="fr-FR" b="1" u="sng" dirty="0" smtClean="0">
                  <a:solidFill>
                    <a:srgbClr val="00B050"/>
                  </a:solidFill>
                  <a:latin typeface="Arial Rounded MT Bold" pitchFamily="34" charset="0"/>
                </a:rPr>
                <a:t>I-3-2. Les </a:t>
              </a:r>
              <a:r>
                <a:rPr lang="fr-FR" b="1" u="sng" dirty="0">
                  <a:solidFill>
                    <a:srgbClr val="00B050"/>
                  </a:solidFill>
                  <a:latin typeface="Arial Rounded MT Bold" pitchFamily="34" charset="0"/>
                </a:rPr>
                <a:t>axes d’intervention </a:t>
              </a:r>
              <a:endParaRPr lang="fr-FR" sz="2000" b="1" u="sng" dirty="0">
                <a:solidFill>
                  <a:srgbClr val="00B050"/>
                </a:solidFill>
                <a:latin typeface="Arial Rounded MT Bold" pitchFamily="34" charset="0"/>
              </a:endParaRPr>
            </a:p>
          </p:txBody>
        </p:sp>
        <p:grpSp>
          <p:nvGrpSpPr>
            <p:cNvPr id="41" name="Groupe 20">
              <a:extLst>
                <a:ext uri="{FF2B5EF4-FFF2-40B4-BE49-F238E27FC236}">
                  <a16:creationId xmlns="" xmlns:a16="http://schemas.microsoft.com/office/drawing/2014/main" id="{536A2913-3287-AC4B-BE15-65C4A63EE1C1}"/>
                </a:ext>
              </a:extLst>
            </p:cNvPr>
            <p:cNvGrpSpPr/>
            <p:nvPr/>
          </p:nvGrpSpPr>
          <p:grpSpPr>
            <a:xfrm>
              <a:off x="301396" y="974542"/>
              <a:ext cx="11780656" cy="5788561"/>
              <a:chOff x="203961" y="974539"/>
              <a:chExt cx="11978742" cy="5788561"/>
            </a:xfrm>
          </p:grpSpPr>
          <p:pic>
            <p:nvPicPr>
              <p:cNvPr id="42" name="Image 41">
                <a:extLst>
                  <a:ext uri="{FF2B5EF4-FFF2-40B4-BE49-F238E27FC236}">
                    <a16:creationId xmlns="" xmlns:a16="http://schemas.microsoft.com/office/drawing/2014/main" id="{2F5DB7D0-A2CA-D743-958D-11346C4EEF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6680887" y="2585104"/>
                <a:ext cx="2058868" cy="1211940"/>
              </a:xfrm>
              <a:prstGeom prst="ellipse">
                <a:avLst/>
              </a:prstGeom>
              <a:ln>
                <a:noFill/>
              </a:ln>
              <a:effectLst>
                <a:softEdge rad="112500"/>
              </a:effectLst>
            </p:spPr>
          </p:pic>
          <p:pic>
            <p:nvPicPr>
              <p:cNvPr id="48" name="Picture 14">
                <a:extLst>
                  <a:ext uri="{FF2B5EF4-FFF2-40B4-BE49-F238E27FC236}">
                    <a16:creationId xmlns="" xmlns:a16="http://schemas.microsoft.com/office/drawing/2014/main" id="{F4A41B9E-E3B9-764A-B528-740C490736C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52558" y="1835576"/>
                <a:ext cx="2064636" cy="14038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9" name="Image 48">
                <a:extLst>
                  <a:ext uri="{FF2B5EF4-FFF2-40B4-BE49-F238E27FC236}">
                    <a16:creationId xmlns="" xmlns:a16="http://schemas.microsoft.com/office/drawing/2014/main" id="{79895E9F-CAB0-5940-8995-466E97633FA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89802" y="4445392"/>
                <a:ext cx="2151543" cy="1455934"/>
              </a:xfrm>
              <a:prstGeom prst="ellipse">
                <a:avLst/>
              </a:prstGeom>
              <a:ln>
                <a:noFill/>
              </a:ln>
              <a:effectLst>
                <a:softEdge rad="112500"/>
              </a:effectLst>
            </p:spPr>
          </p:pic>
          <p:pic>
            <p:nvPicPr>
              <p:cNvPr id="50" name="Image 49">
                <a:extLst>
                  <a:ext uri="{FF2B5EF4-FFF2-40B4-BE49-F238E27FC236}">
                    <a16:creationId xmlns="" xmlns:a16="http://schemas.microsoft.com/office/drawing/2014/main" id="{CA7E9C26-C760-7244-8F06-1CE2D953B49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697033" y="3940601"/>
                <a:ext cx="2039361" cy="1408576"/>
              </a:xfrm>
              <a:prstGeom prst="ellipse">
                <a:avLst/>
              </a:prstGeom>
              <a:ln>
                <a:noFill/>
              </a:ln>
              <a:effectLst>
                <a:softEdge rad="112500"/>
              </a:effectLst>
            </p:spPr>
          </p:pic>
          <p:pic>
            <p:nvPicPr>
              <p:cNvPr id="51" name="Image 50">
                <a:extLst>
                  <a:ext uri="{FF2B5EF4-FFF2-40B4-BE49-F238E27FC236}">
                    <a16:creationId xmlns="" xmlns:a16="http://schemas.microsoft.com/office/drawing/2014/main" id="{60C198C5-AE0B-2143-8A56-819FB53021F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753823" y="2342536"/>
                <a:ext cx="1935042" cy="1466960"/>
              </a:xfrm>
              <a:prstGeom prst="ellipse">
                <a:avLst/>
              </a:prstGeom>
              <a:ln>
                <a:noFill/>
              </a:ln>
              <a:effectLst>
                <a:softEdge rad="112500"/>
              </a:effectLst>
            </p:spPr>
          </p:pic>
          <p:sp>
            <p:nvSpPr>
              <p:cNvPr id="62" name="ZoneTexte 61">
                <a:extLst>
                  <a:ext uri="{FF2B5EF4-FFF2-40B4-BE49-F238E27FC236}">
                    <a16:creationId xmlns="" xmlns:a16="http://schemas.microsoft.com/office/drawing/2014/main" id="{C9D246F4-C6E2-5F4A-BDD1-4981B016FF07}"/>
                  </a:ext>
                </a:extLst>
              </p:cNvPr>
              <p:cNvSpPr txBox="1"/>
              <p:nvPr/>
            </p:nvSpPr>
            <p:spPr>
              <a:xfrm>
                <a:off x="4594475" y="974539"/>
                <a:ext cx="311351" cy="400110"/>
              </a:xfrm>
              <a:prstGeom prst="rect">
                <a:avLst/>
              </a:prstGeom>
              <a:noFill/>
            </p:spPr>
            <p:txBody>
              <a:bodyPr wrap="square" rtlCol="0">
                <a:spAutoFit/>
              </a:bodyPr>
              <a:lstStyle/>
              <a:p>
                <a:r>
                  <a:rPr lang="fr-FR" sz="2000" b="1"/>
                  <a:t>1</a:t>
                </a:r>
              </a:p>
            </p:txBody>
          </p:sp>
          <p:sp>
            <p:nvSpPr>
              <p:cNvPr id="63" name="ZoneTexte 62">
                <a:extLst>
                  <a:ext uri="{FF2B5EF4-FFF2-40B4-BE49-F238E27FC236}">
                    <a16:creationId xmlns="" xmlns:a16="http://schemas.microsoft.com/office/drawing/2014/main" id="{DD8E6279-F2EB-3D44-A1A1-BB2E61D027ED}"/>
                  </a:ext>
                </a:extLst>
              </p:cNvPr>
              <p:cNvSpPr txBox="1"/>
              <p:nvPr/>
            </p:nvSpPr>
            <p:spPr>
              <a:xfrm>
                <a:off x="8275443" y="2076892"/>
                <a:ext cx="311351" cy="400110"/>
              </a:xfrm>
              <a:prstGeom prst="rect">
                <a:avLst/>
              </a:prstGeom>
              <a:noFill/>
            </p:spPr>
            <p:txBody>
              <a:bodyPr wrap="square" rtlCol="0">
                <a:spAutoFit/>
              </a:bodyPr>
              <a:lstStyle/>
              <a:p>
                <a:r>
                  <a:rPr lang="fr-FR" sz="2000" b="1"/>
                  <a:t>2</a:t>
                </a:r>
              </a:p>
            </p:txBody>
          </p:sp>
          <p:sp>
            <p:nvSpPr>
              <p:cNvPr id="69" name="ZoneTexte 68">
                <a:extLst>
                  <a:ext uri="{FF2B5EF4-FFF2-40B4-BE49-F238E27FC236}">
                    <a16:creationId xmlns="" xmlns:a16="http://schemas.microsoft.com/office/drawing/2014/main" id="{4E55AEF9-D5A7-3B42-AC90-64F6596D9FE4}"/>
                  </a:ext>
                </a:extLst>
              </p:cNvPr>
              <p:cNvSpPr txBox="1"/>
              <p:nvPr/>
            </p:nvSpPr>
            <p:spPr>
              <a:xfrm>
                <a:off x="8736395" y="4269752"/>
                <a:ext cx="311351" cy="400110"/>
              </a:xfrm>
              <a:prstGeom prst="rect">
                <a:avLst/>
              </a:prstGeom>
              <a:noFill/>
            </p:spPr>
            <p:txBody>
              <a:bodyPr wrap="square" rtlCol="0">
                <a:spAutoFit/>
              </a:bodyPr>
              <a:lstStyle/>
              <a:p>
                <a:r>
                  <a:rPr lang="fr-FR" sz="2000" b="1"/>
                  <a:t>3</a:t>
                </a:r>
              </a:p>
            </p:txBody>
          </p:sp>
          <p:sp>
            <p:nvSpPr>
              <p:cNvPr id="75" name="ZoneTexte 74">
                <a:extLst>
                  <a:ext uri="{FF2B5EF4-FFF2-40B4-BE49-F238E27FC236}">
                    <a16:creationId xmlns="" xmlns:a16="http://schemas.microsoft.com/office/drawing/2014/main" id="{796219FB-479B-0F4A-B658-1A60D5A20D3E}"/>
                  </a:ext>
                </a:extLst>
              </p:cNvPr>
              <p:cNvSpPr txBox="1"/>
              <p:nvPr/>
            </p:nvSpPr>
            <p:spPr>
              <a:xfrm>
                <a:off x="4688866" y="5901326"/>
                <a:ext cx="311351" cy="400110"/>
              </a:xfrm>
              <a:prstGeom prst="rect">
                <a:avLst/>
              </a:prstGeom>
              <a:solidFill>
                <a:schemeClr val="bg1">
                  <a:alpha val="75000"/>
                </a:schemeClr>
              </a:solidFill>
            </p:spPr>
            <p:txBody>
              <a:bodyPr wrap="square" rtlCol="0">
                <a:spAutoFit/>
              </a:bodyPr>
              <a:lstStyle/>
              <a:p>
                <a:r>
                  <a:rPr lang="fr-FR" sz="2000" b="1" dirty="0"/>
                  <a:t>4</a:t>
                </a:r>
              </a:p>
            </p:txBody>
          </p:sp>
          <p:sp>
            <p:nvSpPr>
              <p:cNvPr id="76" name="ZoneTexte 75">
                <a:extLst>
                  <a:ext uri="{FF2B5EF4-FFF2-40B4-BE49-F238E27FC236}">
                    <a16:creationId xmlns="" xmlns:a16="http://schemas.microsoft.com/office/drawing/2014/main" id="{15B4722E-0FA6-8549-9A0E-9663FF8EE29E}"/>
                  </a:ext>
                </a:extLst>
              </p:cNvPr>
              <p:cNvSpPr txBox="1"/>
              <p:nvPr/>
            </p:nvSpPr>
            <p:spPr>
              <a:xfrm>
                <a:off x="363693" y="3995037"/>
                <a:ext cx="230690" cy="400110"/>
              </a:xfrm>
              <a:prstGeom prst="rect">
                <a:avLst/>
              </a:prstGeom>
              <a:solidFill>
                <a:schemeClr val="bg1">
                  <a:alpha val="67000"/>
                </a:schemeClr>
              </a:solidFill>
            </p:spPr>
            <p:txBody>
              <a:bodyPr wrap="square" rtlCol="0">
                <a:spAutoFit/>
              </a:bodyPr>
              <a:lstStyle/>
              <a:p>
                <a:r>
                  <a:rPr lang="fr-FR" sz="2000" b="1"/>
                  <a:t>5</a:t>
                </a:r>
              </a:p>
            </p:txBody>
          </p:sp>
          <p:sp>
            <p:nvSpPr>
              <p:cNvPr id="79" name="Rectangle 78">
                <a:extLst>
                  <a:ext uri="{FF2B5EF4-FFF2-40B4-BE49-F238E27FC236}">
                    <a16:creationId xmlns="" xmlns:a16="http://schemas.microsoft.com/office/drawing/2014/main" id="{08E44858-6408-884F-AE34-342A46C2852A}"/>
                  </a:ext>
                </a:extLst>
              </p:cNvPr>
              <p:cNvSpPr/>
              <p:nvPr/>
            </p:nvSpPr>
            <p:spPr>
              <a:xfrm>
                <a:off x="4955216" y="992231"/>
                <a:ext cx="3463068" cy="338554"/>
              </a:xfrm>
              <a:prstGeom prst="rect">
                <a:avLst/>
              </a:prstGeom>
              <a:solidFill>
                <a:schemeClr val="bg1">
                  <a:alpha val="74000"/>
                </a:schemeClr>
              </a:solidFill>
            </p:spPr>
            <p:txBody>
              <a:bodyPr wrap="square">
                <a:spAutoFit/>
              </a:bodyPr>
              <a:lstStyle/>
              <a:p>
                <a:r>
                  <a:rPr lang="fr-FR" sz="1600" dirty="0">
                    <a:solidFill>
                      <a:schemeClr val="accent1">
                        <a:lumMod val="75000"/>
                      </a:schemeClr>
                    </a:solidFill>
                  </a:rPr>
                  <a:t>Aménagement urbain et constructions</a:t>
                </a:r>
              </a:p>
            </p:txBody>
          </p:sp>
          <p:sp>
            <p:nvSpPr>
              <p:cNvPr id="80" name="Rectangle 79">
                <a:extLst>
                  <a:ext uri="{FF2B5EF4-FFF2-40B4-BE49-F238E27FC236}">
                    <a16:creationId xmlns="" xmlns:a16="http://schemas.microsoft.com/office/drawing/2014/main" id="{9F5752D1-5EC5-5442-A6A1-9BE1D56D551E}"/>
                  </a:ext>
                </a:extLst>
              </p:cNvPr>
              <p:cNvSpPr/>
              <p:nvPr/>
            </p:nvSpPr>
            <p:spPr>
              <a:xfrm>
                <a:off x="9024915" y="1986991"/>
                <a:ext cx="3001804" cy="584775"/>
              </a:xfrm>
              <a:prstGeom prst="rect">
                <a:avLst/>
              </a:prstGeom>
              <a:solidFill>
                <a:schemeClr val="bg1">
                  <a:alpha val="75000"/>
                </a:schemeClr>
              </a:solidFill>
            </p:spPr>
            <p:txBody>
              <a:bodyPr wrap="square">
                <a:spAutoFit/>
              </a:bodyPr>
              <a:lstStyle/>
              <a:p>
                <a:r>
                  <a:rPr lang="fr-FR" sz="1600" dirty="0">
                    <a:solidFill>
                      <a:schemeClr val="accent1">
                        <a:lumMod val="75000"/>
                      </a:schemeClr>
                    </a:solidFill>
                  </a:rPr>
                  <a:t>Bâtiments et infrastructures communaux</a:t>
                </a:r>
              </a:p>
            </p:txBody>
          </p:sp>
          <p:sp>
            <p:nvSpPr>
              <p:cNvPr id="81" name="Rectangle 80">
                <a:extLst>
                  <a:ext uri="{FF2B5EF4-FFF2-40B4-BE49-F238E27FC236}">
                    <a16:creationId xmlns="" xmlns:a16="http://schemas.microsoft.com/office/drawing/2014/main" id="{A90E7663-8B95-674C-87EC-DBB4F165D137}"/>
                  </a:ext>
                </a:extLst>
              </p:cNvPr>
              <p:cNvSpPr/>
              <p:nvPr/>
            </p:nvSpPr>
            <p:spPr>
              <a:xfrm>
                <a:off x="9135467" y="4326038"/>
                <a:ext cx="2503378" cy="584775"/>
              </a:xfrm>
              <a:prstGeom prst="rect">
                <a:avLst/>
              </a:prstGeom>
              <a:solidFill>
                <a:schemeClr val="bg1">
                  <a:alpha val="64000"/>
                </a:schemeClr>
              </a:solidFill>
            </p:spPr>
            <p:txBody>
              <a:bodyPr wrap="square">
                <a:spAutoFit/>
              </a:bodyPr>
              <a:lstStyle/>
              <a:p>
                <a:r>
                  <a:rPr lang="fr-FR" sz="1600" dirty="0">
                    <a:solidFill>
                      <a:schemeClr val="accent1">
                        <a:lumMod val="75000"/>
                      </a:schemeClr>
                    </a:solidFill>
                  </a:rPr>
                  <a:t>Diversification des sources énergétiques</a:t>
                </a:r>
              </a:p>
            </p:txBody>
          </p:sp>
          <p:sp>
            <p:nvSpPr>
              <p:cNvPr id="87" name="Rectangle 86">
                <a:extLst>
                  <a:ext uri="{FF2B5EF4-FFF2-40B4-BE49-F238E27FC236}">
                    <a16:creationId xmlns="" xmlns:a16="http://schemas.microsoft.com/office/drawing/2014/main" id="{928CD2ED-6B3C-CD4D-BCC8-BD62A2D44FDE}"/>
                  </a:ext>
                </a:extLst>
              </p:cNvPr>
              <p:cNvSpPr/>
              <p:nvPr/>
            </p:nvSpPr>
            <p:spPr>
              <a:xfrm>
                <a:off x="4966098" y="5901326"/>
                <a:ext cx="1598727" cy="338554"/>
              </a:xfrm>
              <a:prstGeom prst="rect">
                <a:avLst/>
              </a:prstGeom>
              <a:solidFill>
                <a:schemeClr val="bg1">
                  <a:alpha val="75000"/>
                </a:schemeClr>
              </a:solidFill>
            </p:spPr>
            <p:txBody>
              <a:bodyPr wrap="none">
                <a:spAutoFit/>
              </a:bodyPr>
              <a:lstStyle/>
              <a:p>
                <a:r>
                  <a:rPr lang="fr-FR" sz="1600" dirty="0">
                    <a:solidFill>
                      <a:schemeClr val="accent1">
                        <a:lumMod val="75000"/>
                      </a:schemeClr>
                    </a:solidFill>
                  </a:rPr>
                  <a:t>Mobilité urbaine</a:t>
                </a:r>
              </a:p>
            </p:txBody>
          </p:sp>
          <p:sp>
            <p:nvSpPr>
              <p:cNvPr id="88" name="Rectangle 87">
                <a:extLst>
                  <a:ext uri="{FF2B5EF4-FFF2-40B4-BE49-F238E27FC236}">
                    <a16:creationId xmlns="" xmlns:a16="http://schemas.microsoft.com/office/drawing/2014/main" id="{80CD4992-34D1-A544-B252-7ECAA9ADD678}"/>
                  </a:ext>
                </a:extLst>
              </p:cNvPr>
              <p:cNvSpPr/>
              <p:nvPr/>
            </p:nvSpPr>
            <p:spPr>
              <a:xfrm>
                <a:off x="687390" y="3995037"/>
                <a:ext cx="1946354" cy="584775"/>
              </a:xfrm>
              <a:prstGeom prst="rect">
                <a:avLst/>
              </a:prstGeom>
              <a:solidFill>
                <a:schemeClr val="bg1">
                  <a:alpha val="67000"/>
                </a:schemeClr>
              </a:solidFill>
            </p:spPr>
            <p:txBody>
              <a:bodyPr wrap="square">
                <a:spAutoFit/>
              </a:bodyPr>
              <a:lstStyle/>
              <a:p>
                <a:r>
                  <a:rPr lang="fr-FR" sz="1600" dirty="0">
                    <a:solidFill>
                      <a:schemeClr val="accent1">
                        <a:lumMod val="75000"/>
                      </a:schemeClr>
                    </a:solidFill>
                  </a:rPr>
                  <a:t>Organisation interne et gouvernance</a:t>
                </a:r>
              </a:p>
            </p:txBody>
          </p:sp>
          <p:sp>
            <p:nvSpPr>
              <p:cNvPr id="89" name="Rectangle 88">
                <a:extLst>
                  <a:ext uri="{FF2B5EF4-FFF2-40B4-BE49-F238E27FC236}">
                    <a16:creationId xmlns="" xmlns:a16="http://schemas.microsoft.com/office/drawing/2014/main" id="{1148C774-9F83-7E42-A5DF-21AFF84EC2A0}"/>
                  </a:ext>
                </a:extLst>
              </p:cNvPr>
              <p:cNvSpPr/>
              <p:nvPr/>
            </p:nvSpPr>
            <p:spPr>
              <a:xfrm>
                <a:off x="536809" y="1919747"/>
                <a:ext cx="2970343" cy="338554"/>
              </a:xfrm>
              <a:prstGeom prst="rect">
                <a:avLst/>
              </a:prstGeom>
              <a:solidFill>
                <a:schemeClr val="bg1">
                  <a:alpha val="73000"/>
                </a:schemeClr>
              </a:solidFill>
            </p:spPr>
            <p:txBody>
              <a:bodyPr wrap="square">
                <a:spAutoFit/>
              </a:bodyPr>
              <a:lstStyle/>
              <a:p>
                <a:r>
                  <a:rPr lang="fr-FR" sz="1600" dirty="0">
                    <a:solidFill>
                      <a:schemeClr val="accent1">
                        <a:lumMod val="75000"/>
                      </a:schemeClr>
                    </a:solidFill>
                  </a:rPr>
                  <a:t>Coopération et communication</a:t>
                </a:r>
              </a:p>
            </p:txBody>
          </p:sp>
          <p:sp>
            <p:nvSpPr>
              <p:cNvPr id="90" name="ZoneTexte 89">
                <a:extLst>
                  <a:ext uri="{FF2B5EF4-FFF2-40B4-BE49-F238E27FC236}">
                    <a16:creationId xmlns="" xmlns:a16="http://schemas.microsoft.com/office/drawing/2014/main" id="{AC209654-CC1A-B247-AA43-5DD0F84B7834}"/>
                  </a:ext>
                </a:extLst>
              </p:cNvPr>
              <p:cNvSpPr txBox="1"/>
              <p:nvPr/>
            </p:nvSpPr>
            <p:spPr>
              <a:xfrm>
                <a:off x="203961" y="1942426"/>
                <a:ext cx="311351" cy="400110"/>
              </a:xfrm>
              <a:prstGeom prst="rect">
                <a:avLst/>
              </a:prstGeom>
              <a:noFill/>
            </p:spPr>
            <p:txBody>
              <a:bodyPr wrap="square" rtlCol="0">
                <a:spAutoFit/>
              </a:bodyPr>
              <a:lstStyle/>
              <a:p>
                <a:r>
                  <a:rPr lang="fr-FR" sz="2000" b="1"/>
                  <a:t>6</a:t>
                </a:r>
              </a:p>
            </p:txBody>
          </p:sp>
          <p:sp>
            <p:nvSpPr>
              <p:cNvPr id="91" name="Rectangle 90">
                <a:extLst>
                  <a:ext uri="{FF2B5EF4-FFF2-40B4-BE49-F238E27FC236}">
                    <a16:creationId xmlns="" xmlns:a16="http://schemas.microsoft.com/office/drawing/2014/main" id="{9EFE5ABC-6194-9047-A761-4FA0BC4FC019}"/>
                  </a:ext>
                </a:extLst>
              </p:cNvPr>
              <p:cNvSpPr/>
              <p:nvPr/>
            </p:nvSpPr>
            <p:spPr>
              <a:xfrm>
                <a:off x="671655" y="4638013"/>
                <a:ext cx="1800450" cy="738664"/>
              </a:xfrm>
              <a:prstGeom prst="rect">
                <a:avLst/>
              </a:prstGeom>
            </p:spPr>
            <p:txBody>
              <a:bodyPr wrap="square">
                <a:spAutoFit/>
              </a:bodyPr>
              <a:lstStyle/>
              <a:p>
                <a:r>
                  <a:rPr lang="fr-FR" sz="1400" dirty="0"/>
                  <a:t>Budget</a:t>
                </a:r>
              </a:p>
              <a:p>
                <a:r>
                  <a:rPr lang="fr-FR" sz="1400" dirty="0"/>
                  <a:t>Ressources humaines</a:t>
                </a:r>
              </a:p>
              <a:p>
                <a:r>
                  <a:rPr lang="fr-FR" sz="1400" dirty="0"/>
                  <a:t>Marchés publics</a:t>
                </a:r>
              </a:p>
            </p:txBody>
          </p:sp>
          <p:sp>
            <p:nvSpPr>
              <p:cNvPr id="92" name="Rectangle 91">
                <a:extLst>
                  <a:ext uri="{FF2B5EF4-FFF2-40B4-BE49-F238E27FC236}">
                    <a16:creationId xmlns="" xmlns:a16="http://schemas.microsoft.com/office/drawing/2014/main" id="{B550973B-8500-2E40-96AB-EE3A55C1AF21}"/>
                  </a:ext>
                </a:extLst>
              </p:cNvPr>
              <p:cNvSpPr/>
              <p:nvPr/>
            </p:nvSpPr>
            <p:spPr>
              <a:xfrm>
                <a:off x="4955216" y="1312356"/>
                <a:ext cx="2267602" cy="523220"/>
              </a:xfrm>
              <a:prstGeom prst="rect">
                <a:avLst/>
              </a:prstGeom>
            </p:spPr>
            <p:txBody>
              <a:bodyPr wrap="square">
                <a:spAutoFit/>
              </a:bodyPr>
              <a:lstStyle/>
              <a:p>
                <a:r>
                  <a:rPr lang="fr-FR" sz="1400" dirty="0"/>
                  <a:t>Aménagement urbain </a:t>
                </a:r>
              </a:p>
              <a:p>
                <a:r>
                  <a:rPr lang="fr-FR" sz="1400" dirty="0"/>
                  <a:t>Autorisations de construire</a:t>
                </a:r>
              </a:p>
            </p:txBody>
          </p:sp>
          <p:sp>
            <p:nvSpPr>
              <p:cNvPr id="93" name="Rectangle 92">
                <a:extLst>
                  <a:ext uri="{FF2B5EF4-FFF2-40B4-BE49-F238E27FC236}">
                    <a16:creationId xmlns="" xmlns:a16="http://schemas.microsoft.com/office/drawing/2014/main" id="{3F27BF8E-AF0A-D749-A1DC-1E37BDA2F3FB}"/>
                  </a:ext>
                </a:extLst>
              </p:cNvPr>
              <p:cNvSpPr/>
              <p:nvPr/>
            </p:nvSpPr>
            <p:spPr>
              <a:xfrm>
                <a:off x="8995643" y="2608569"/>
                <a:ext cx="2145731" cy="954107"/>
              </a:xfrm>
              <a:prstGeom prst="rect">
                <a:avLst/>
              </a:prstGeom>
            </p:spPr>
            <p:txBody>
              <a:bodyPr wrap="square">
                <a:spAutoFit/>
              </a:bodyPr>
              <a:lstStyle/>
              <a:p>
                <a:r>
                  <a:rPr lang="fr-FR" sz="1400" dirty="0"/>
                  <a:t>Bâtiments communaux</a:t>
                </a:r>
              </a:p>
              <a:p>
                <a:r>
                  <a:rPr lang="fr-FR" sz="1400" dirty="0"/>
                  <a:t>Éclairage public</a:t>
                </a:r>
              </a:p>
              <a:p>
                <a:r>
                  <a:rPr lang="fr-FR" sz="1400" dirty="0"/>
                  <a:t>Espaces verts  </a:t>
                </a:r>
              </a:p>
              <a:p>
                <a:r>
                  <a:rPr lang="fr-FR" sz="1400" dirty="0"/>
                  <a:t>Parc roulant</a:t>
                </a:r>
              </a:p>
            </p:txBody>
          </p:sp>
          <p:sp>
            <p:nvSpPr>
              <p:cNvPr id="94" name="Rectangle 93">
                <a:extLst>
                  <a:ext uri="{FF2B5EF4-FFF2-40B4-BE49-F238E27FC236}">
                    <a16:creationId xmlns="" xmlns:a16="http://schemas.microsoft.com/office/drawing/2014/main" id="{BDB22E54-C25C-A24A-B3F7-32054F324A20}"/>
                  </a:ext>
                </a:extLst>
              </p:cNvPr>
              <p:cNvSpPr/>
              <p:nvPr/>
            </p:nvSpPr>
            <p:spPr>
              <a:xfrm>
                <a:off x="9135467" y="4911749"/>
                <a:ext cx="3047236" cy="738664"/>
              </a:xfrm>
              <a:prstGeom prst="rect">
                <a:avLst/>
              </a:prstGeom>
            </p:spPr>
            <p:txBody>
              <a:bodyPr wrap="none">
                <a:spAutoFit/>
              </a:bodyPr>
              <a:lstStyle/>
              <a:p>
                <a:r>
                  <a:rPr lang="fr-FR" sz="1400" dirty="0"/>
                  <a:t>Production et distribution énergétique</a:t>
                </a:r>
              </a:p>
              <a:p>
                <a:r>
                  <a:rPr lang="fr-FR" sz="1400" dirty="0"/>
                  <a:t>Valorisation des déchets</a:t>
                </a:r>
              </a:p>
              <a:p>
                <a:r>
                  <a:rPr lang="fr-FR" sz="1400" dirty="0"/>
                  <a:t>Valorisation des eaux usées</a:t>
                </a:r>
              </a:p>
            </p:txBody>
          </p:sp>
          <p:sp>
            <p:nvSpPr>
              <p:cNvPr id="95" name="Rectangle 94">
                <a:extLst>
                  <a:ext uri="{FF2B5EF4-FFF2-40B4-BE49-F238E27FC236}">
                    <a16:creationId xmlns="" xmlns:a16="http://schemas.microsoft.com/office/drawing/2014/main" id="{F6D3ADA0-F9F3-9746-BB40-DBBEF90DB6C7}"/>
                  </a:ext>
                </a:extLst>
              </p:cNvPr>
              <p:cNvSpPr/>
              <p:nvPr/>
            </p:nvSpPr>
            <p:spPr>
              <a:xfrm>
                <a:off x="563079" y="2306988"/>
                <a:ext cx="2689534" cy="738664"/>
              </a:xfrm>
              <a:prstGeom prst="rect">
                <a:avLst/>
              </a:prstGeom>
            </p:spPr>
            <p:txBody>
              <a:bodyPr wrap="square">
                <a:spAutoFit/>
              </a:bodyPr>
              <a:lstStyle/>
              <a:p>
                <a:r>
                  <a:rPr lang="fr-FR" sz="1400" dirty="0"/>
                  <a:t>Coopération inter-administration</a:t>
                </a:r>
              </a:p>
              <a:p>
                <a:r>
                  <a:rPr lang="fr-FR" sz="1400" dirty="0"/>
                  <a:t>Coopération autres secteurs</a:t>
                </a:r>
              </a:p>
              <a:p>
                <a:r>
                  <a:rPr lang="fr-FR" sz="1400" dirty="0"/>
                  <a:t>Communication</a:t>
                </a:r>
              </a:p>
            </p:txBody>
          </p:sp>
          <p:sp>
            <p:nvSpPr>
              <p:cNvPr id="96" name="Rectangle 95">
                <a:extLst>
                  <a:ext uri="{FF2B5EF4-FFF2-40B4-BE49-F238E27FC236}">
                    <a16:creationId xmlns="" xmlns:a16="http://schemas.microsoft.com/office/drawing/2014/main" id="{1982ACA4-857E-2746-BF74-3112BD2E34E6}"/>
                  </a:ext>
                </a:extLst>
              </p:cNvPr>
              <p:cNvSpPr/>
              <p:nvPr/>
            </p:nvSpPr>
            <p:spPr>
              <a:xfrm>
                <a:off x="4967669" y="6239880"/>
                <a:ext cx="2717934" cy="523220"/>
              </a:xfrm>
              <a:prstGeom prst="rect">
                <a:avLst/>
              </a:prstGeom>
            </p:spPr>
            <p:txBody>
              <a:bodyPr wrap="square">
                <a:spAutoFit/>
              </a:bodyPr>
              <a:lstStyle/>
              <a:p>
                <a:r>
                  <a:rPr lang="fr-FR" sz="1400" dirty="0"/>
                  <a:t>Mobilité de l’administration</a:t>
                </a:r>
              </a:p>
              <a:p>
                <a:r>
                  <a:rPr lang="fr-FR" sz="1400" dirty="0"/>
                  <a:t>Mobilité urbaine</a:t>
                </a:r>
              </a:p>
            </p:txBody>
          </p:sp>
          <p:cxnSp>
            <p:nvCxnSpPr>
              <p:cNvPr id="97" name="Connecteur droit 96">
                <a:extLst>
                  <a:ext uri="{FF2B5EF4-FFF2-40B4-BE49-F238E27FC236}">
                    <a16:creationId xmlns="" xmlns:a16="http://schemas.microsoft.com/office/drawing/2014/main" id="{B42185CC-EA30-B149-88C4-A7B231188DA6}"/>
                  </a:ext>
                </a:extLst>
              </p:cNvPr>
              <p:cNvCxnSpPr/>
              <p:nvPr/>
            </p:nvCxnSpPr>
            <p:spPr>
              <a:xfrm>
                <a:off x="515312" y="2007276"/>
                <a:ext cx="0" cy="9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 xmlns:a16="http://schemas.microsoft.com/office/drawing/2014/main" id="{C7937E1D-EBEA-074A-AFD8-20DD3ABBFF4B}"/>
                  </a:ext>
                </a:extLst>
              </p:cNvPr>
              <p:cNvCxnSpPr>
                <a:cxnSpLocks/>
              </p:cNvCxnSpPr>
              <p:nvPr/>
            </p:nvCxnSpPr>
            <p:spPr>
              <a:xfrm flipH="1">
                <a:off x="687390" y="4094930"/>
                <a:ext cx="1" cy="1311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9" name="Image 98">
                <a:extLst>
                  <a:ext uri="{FF2B5EF4-FFF2-40B4-BE49-F238E27FC236}">
                    <a16:creationId xmlns="" xmlns:a16="http://schemas.microsoft.com/office/drawing/2014/main" id="{2FB7FBB2-B074-CC48-B03A-7F34F5417A2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21464" y="3857109"/>
                <a:ext cx="1993354" cy="1491000"/>
              </a:xfrm>
              <a:prstGeom prst="ellipse">
                <a:avLst/>
              </a:prstGeom>
              <a:ln>
                <a:noFill/>
              </a:ln>
              <a:effectLst>
                <a:softEdge rad="112500"/>
              </a:effectLst>
            </p:spPr>
          </p:pic>
          <p:cxnSp>
            <p:nvCxnSpPr>
              <p:cNvPr id="100" name="Connecteur droit 99">
                <a:extLst>
                  <a:ext uri="{FF2B5EF4-FFF2-40B4-BE49-F238E27FC236}">
                    <a16:creationId xmlns="" xmlns:a16="http://schemas.microsoft.com/office/drawing/2014/main" id="{A61DE7AC-15A5-014E-B318-668EFC79CDCF}"/>
                  </a:ext>
                </a:extLst>
              </p:cNvPr>
              <p:cNvCxnSpPr>
                <a:cxnSpLocks/>
              </p:cNvCxnSpPr>
              <p:nvPr/>
            </p:nvCxnSpPr>
            <p:spPr>
              <a:xfrm flipH="1">
                <a:off x="4930521" y="1081490"/>
                <a:ext cx="1" cy="6810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Connecteur droit 100">
                <a:extLst>
                  <a:ext uri="{FF2B5EF4-FFF2-40B4-BE49-F238E27FC236}">
                    <a16:creationId xmlns="" xmlns:a16="http://schemas.microsoft.com/office/drawing/2014/main" id="{C87F3F70-4918-BC4A-A132-0C8D32863971}"/>
                  </a:ext>
                </a:extLst>
              </p:cNvPr>
              <p:cNvCxnSpPr>
                <a:cxnSpLocks/>
              </p:cNvCxnSpPr>
              <p:nvPr/>
            </p:nvCxnSpPr>
            <p:spPr>
              <a:xfrm flipH="1">
                <a:off x="4966883" y="5988796"/>
                <a:ext cx="1" cy="7070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Connecteur droit 101">
                <a:extLst>
                  <a:ext uri="{FF2B5EF4-FFF2-40B4-BE49-F238E27FC236}">
                    <a16:creationId xmlns="" xmlns:a16="http://schemas.microsoft.com/office/drawing/2014/main" id="{E5051A43-AF78-8E4D-A5E2-2588DFBE7E7B}"/>
                  </a:ext>
                </a:extLst>
              </p:cNvPr>
              <p:cNvCxnSpPr>
                <a:cxnSpLocks/>
              </p:cNvCxnSpPr>
              <p:nvPr/>
            </p:nvCxnSpPr>
            <p:spPr>
              <a:xfrm flipH="1">
                <a:off x="8995643" y="2089024"/>
                <a:ext cx="1" cy="13606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 xmlns:a16="http://schemas.microsoft.com/office/drawing/2014/main" id="{EE6CD110-FCE1-2E4E-8838-95B2130FD31E}"/>
                  </a:ext>
                </a:extLst>
              </p:cNvPr>
              <p:cNvCxnSpPr>
                <a:cxnSpLocks/>
              </p:cNvCxnSpPr>
              <p:nvPr/>
            </p:nvCxnSpPr>
            <p:spPr>
              <a:xfrm>
                <a:off x="9088005" y="4395147"/>
                <a:ext cx="3600" cy="9815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0" name="Groupe 39"/>
          <p:cNvGrpSpPr/>
          <p:nvPr/>
        </p:nvGrpSpPr>
        <p:grpSpPr>
          <a:xfrm>
            <a:off x="0" y="0"/>
            <a:ext cx="12192000" cy="712381"/>
            <a:chOff x="0" y="0"/>
            <a:chExt cx="12192000" cy="712381"/>
          </a:xfrm>
        </p:grpSpPr>
        <p:pic>
          <p:nvPicPr>
            <p:cNvPr id="43" name="Image 42"/>
            <p:cNvPicPr/>
            <p:nvPr/>
          </p:nvPicPr>
          <p:blipFill>
            <a:blip r:embed="rId9" cstate="print"/>
            <a:srcRect/>
            <a:stretch>
              <a:fillRect/>
            </a:stretch>
          </p:blipFill>
          <p:spPr bwMode="auto">
            <a:xfrm>
              <a:off x="0" y="0"/>
              <a:ext cx="12192000" cy="712381"/>
            </a:xfrm>
            <a:prstGeom prst="rect">
              <a:avLst/>
            </a:prstGeom>
            <a:noFill/>
            <a:ln w="9525">
              <a:noFill/>
              <a:miter lim="800000"/>
              <a:headEnd/>
              <a:tailEnd/>
            </a:ln>
          </p:spPr>
        </p:pic>
        <p:sp>
          <p:nvSpPr>
            <p:cNvPr id="44" name="Rectangle 43"/>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45" name="Rectangle 44"/>
            <p:cNvSpPr/>
            <p:nvPr/>
          </p:nvSpPr>
          <p:spPr>
            <a:xfrm>
              <a:off x="8026014" y="237466"/>
              <a:ext cx="3493009" cy="338554"/>
            </a:xfrm>
            <a:prstGeom prst="rect">
              <a:avLst/>
            </a:prstGeom>
          </p:spPr>
          <p:txBody>
            <a:bodyPr wrap="none">
              <a:spAutoFit/>
            </a:bodyPr>
            <a:lstStyle/>
            <a:p>
              <a:pPr algn="ctr"/>
              <a:r>
                <a:rPr lang="fr-FR" sz="1600" b="1" dirty="0" smtClean="0">
                  <a:solidFill>
                    <a:schemeClr val="bg1"/>
                  </a:solidFill>
                  <a:latin typeface="Arial Rounded MT Bold" pitchFamily="34" charset="0"/>
                </a:rPr>
                <a:t>I-3. Le </a:t>
              </a:r>
              <a:r>
                <a:rPr lang="fr-FR" sz="1600" b="1" dirty="0">
                  <a:solidFill>
                    <a:schemeClr val="bg1"/>
                  </a:solidFill>
                  <a:latin typeface="Arial Rounded MT Bold" pitchFamily="34" charset="0"/>
                </a:rPr>
                <a:t>programme National ACTE</a:t>
              </a:r>
            </a:p>
          </p:txBody>
        </p:sp>
      </p:grpSp>
      <p:sp>
        <p:nvSpPr>
          <p:cNvPr id="47" name="Rectangle 46"/>
          <p:cNvSpPr/>
          <p:nvPr/>
        </p:nvSpPr>
        <p:spPr>
          <a:xfrm>
            <a:off x="1676104" y="6348695"/>
            <a:ext cx="7713073" cy="338554"/>
          </a:xfrm>
          <a:prstGeom prst="rect">
            <a:avLst/>
          </a:prstGeom>
        </p:spPr>
        <p:txBody>
          <a:bodyPr wrap="none">
            <a:spAutoFit/>
          </a:bodyPr>
          <a:lstStyle/>
          <a:p>
            <a:pPr lvl="0" algn="ctr"/>
            <a:r>
              <a:rPr lang="fr-FR" sz="1600" b="1" u="sng" dirty="0" smtClean="0">
                <a:solidFill>
                  <a:srgbClr val="C00000"/>
                </a:solidFill>
                <a:latin typeface="Arial Rounded MT Bold" pitchFamily="34" charset="0"/>
              </a:rPr>
              <a:t>Pour la présentation détaillée du programme : Voir annexe n°2 du document </a:t>
            </a:r>
            <a:endParaRPr lang="fr-FR" b="1" u="sng" dirty="0">
              <a:solidFill>
                <a:srgbClr val="C00000"/>
              </a:solidFill>
              <a:latin typeface="Arial Rounded MT Bold" pitchFamily="34" charset="0"/>
            </a:endParaRPr>
          </a:p>
        </p:txBody>
      </p:sp>
    </p:spTree>
    <p:extLst>
      <p:ext uri="{BB962C8B-B14F-4D97-AF65-F5344CB8AC3E}">
        <p14:creationId xmlns:p14="http://schemas.microsoft.com/office/powerpoint/2010/main" val="204607842"/>
      </p:ext>
    </p:extLst>
  </p:cSld>
  <p:clrMapOvr>
    <a:masterClrMapping/>
  </p:clrMapOvr>
  <p:transition>
    <p:split dir="in"/>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184153" y="779832"/>
            <a:ext cx="2916184" cy="369332"/>
          </a:xfrm>
          <a:prstGeom prst="rect">
            <a:avLst/>
          </a:prstGeom>
          <a:solidFill>
            <a:schemeClr val="bg1"/>
          </a:solidFill>
        </p:spPr>
        <p:txBody>
          <a:bodyPr wrap="none">
            <a:spAutoFit/>
          </a:bodyPr>
          <a:lstStyle/>
          <a:p>
            <a:pPr algn="ctr"/>
            <a:r>
              <a:rPr lang="fr-FR" b="1" u="sng" dirty="0" smtClean="0">
                <a:solidFill>
                  <a:srgbClr val="00B050"/>
                </a:solidFill>
                <a:latin typeface="Arial Rounded MT Bold" pitchFamily="34" charset="0"/>
              </a:rPr>
              <a:t>I-4-1. L’éco-construction</a:t>
            </a:r>
            <a:endParaRPr lang="fr-FR" b="1" u="sng" dirty="0">
              <a:solidFill>
                <a:srgbClr val="00B050"/>
              </a:solidFill>
              <a:latin typeface="Arial Rounded MT Bold" pitchFamily="34" charset="0"/>
            </a:endParaRPr>
          </a:p>
        </p:txBody>
      </p:sp>
      <p:sp>
        <p:nvSpPr>
          <p:cNvPr id="12" name="object 3"/>
          <p:cNvSpPr txBox="1"/>
          <p:nvPr/>
        </p:nvSpPr>
        <p:spPr>
          <a:xfrm>
            <a:off x="136971" y="1373439"/>
            <a:ext cx="5710037" cy="1598515"/>
          </a:xfrm>
          <a:prstGeom prst="rect">
            <a:avLst/>
          </a:prstGeom>
          <a:solidFill>
            <a:schemeClr val="bg1">
              <a:lumMod val="95000"/>
            </a:schemeClr>
          </a:solidFill>
          <a:ln>
            <a:solidFill>
              <a:schemeClr val="bg1"/>
            </a:solidFill>
          </a:ln>
        </p:spPr>
        <p:txBody>
          <a:bodyPr vert="horz" wrap="square" lIns="0" tIns="13335" rIns="0" bIns="0" rtlCol="0">
            <a:spAutoFit/>
          </a:bodyPr>
          <a:lstStyle/>
          <a:p>
            <a:pPr marL="12700" marR="5080" algn="just">
              <a:lnSpc>
                <a:spcPct val="100000"/>
              </a:lnSpc>
              <a:spcBef>
                <a:spcPts val="105"/>
              </a:spcBef>
            </a:pPr>
            <a:r>
              <a:rPr sz="1400" b="1" spc="-5" dirty="0">
                <a:latin typeface="Carlito"/>
                <a:cs typeface="Carlito"/>
              </a:rPr>
              <a:t>Co-construction, conception bioclimatique, </a:t>
            </a:r>
            <a:r>
              <a:rPr sz="1400" b="1" spc="-10" dirty="0">
                <a:latin typeface="Carlito"/>
                <a:cs typeface="Carlito"/>
              </a:rPr>
              <a:t>habitat </a:t>
            </a:r>
            <a:r>
              <a:rPr sz="1400" b="1" spc="-5" dirty="0">
                <a:latin typeface="Carlito"/>
                <a:cs typeface="Carlito"/>
              </a:rPr>
              <a:t>écologique...  plusieurs appellations pour une même</a:t>
            </a:r>
            <a:r>
              <a:rPr sz="1400" b="1" spc="40" dirty="0">
                <a:latin typeface="Carlito"/>
                <a:cs typeface="Carlito"/>
              </a:rPr>
              <a:t> </a:t>
            </a:r>
            <a:r>
              <a:rPr sz="1400" b="1" spc="-5" dirty="0">
                <a:latin typeface="Carlito"/>
                <a:cs typeface="Carlito"/>
              </a:rPr>
              <a:t>philosophie</a:t>
            </a:r>
            <a:endParaRPr sz="1400" b="1" dirty="0">
              <a:latin typeface="Carlito"/>
              <a:cs typeface="Carlito"/>
            </a:endParaRPr>
          </a:p>
          <a:p>
            <a:pPr algn="just">
              <a:lnSpc>
                <a:spcPct val="100000"/>
              </a:lnSpc>
              <a:spcBef>
                <a:spcPts val="30"/>
              </a:spcBef>
            </a:pPr>
            <a:endParaRPr sz="1900" b="1" dirty="0">
              <a:latin typeface="Carlito"/>
              <a:cs typeface="Carlito"/>
            </a:endParaRPr>
          </a:p>
          <a:p>
            <a:pPr marL="12700" algn="just">
              <a:lnSpc>
                <a:spcPct val="100000"/>
              </a:lnSpc>
            </a:pPr>
            <a:r>
              <a:rPr sz="1400" b="1" spc="-30" dirty="0">
                <a:solidFill>
                  <a:srgbClr val="000099"/>
                </a:solidFill>
                <a:latin typeface="Arial"/>
                <a:cs typeface="Arial"/>
              </a:rPr>
              <a:t>L’</a:t>
            </a:r>
            <a:r>
              <a:rPr sz="1400" b="1" spc="-30" dirty="0">
                <a:solidFill>
                  <a:srgbClr val="000099"/>
                </a:solidFill>
                <a:latin typeface="Carlito"/>
                <a:cs typeface="Carlito"/>
              </a:rPr>
              <a:t>éco-construction</a:t>
            </a:r>
            <a:r>
              <a:rPr sz="1400" b="1" spc="-30" dirty="0">
                <a:latin typeface="Carlito"/>
                <a:cs typeface="Carlito"/>
              </a:rPr>
              <a:t>, </a:t>
            </a:r>
            <a:r>
              <a:rPr sz="1400" b="1" dirty="0">
                <a:latin typeface="Carlito"/>
                <a:cs typeface="Carlito"/>
              </a:rPr>
              <a:t>ou </a:t>
            </a:r>
            <a:r>
              <a:rPr sz="1400" b="1" spc="-10" dirty="0">
                <a:latin typeface="Carlito"/>
                <a:cs typeface="Carlito"/>
              </a:rPr>
              <a:t>également </a:t>
            </a:r>
            <a:r>
              <a:rPr sz="1400" b="1" spc="-5" dirty="0">
                <a:latin typeface="Carlito"/>
                <a:cs typeface="Carlito"/>
              </a:rPr>
              <a:t>construction durable</a:t>
            </a:r>
            <a:r>
              <a:rPr sz="1400" b="1" spc="10" dirty="0">
                <a:latin typeface="Carlito"/>
                <a:cs typeface="Carlito"/>
              </a:rPr>
              <a:t> </a:t>
            </a:r>
            <a:r>
              <a:rPr sz="1400" b="1" spc="-5" dirty="0">
                <a:latin typeface="Carlito"/>
                <a:cs typeface="Carlito"/>
              </a:rPr>
              <a:t>(ou</a:t>
            </a:r>
            <a:endParaRPr sz="1400" b="1" dirty="0">
              <a:latin typeface="Carlito"/>
              <a:cs typeface="Carlito"/>
            </a:endParaRPr>
          </a:p>
          <a:p>
            <a:pPr marL="12700" marR="49530" algn="just">
              <a:lnSpc>
                <a:spcPct val="100000"/>
              </a:lnSpc>
            </a:pPr>
            <a:r>
              <a:rPr sz="1400" b="1" spc="-70" dirty="0">
                <a:latin typeface="Arial"/>
                <a:cs typeface="Arial"/>
              </a:rPr>
              <a:t>green </a:t>
            </a:r>
            <a:r>
              <a:rPr sz="1400" b="1" spc="-35" dirty="0">
                <a:latin typeface="Arial"/>
                <a:cs typeface="Arial"/>
              </a:rPr>
              <a:t>building </a:t>
            </a:r>
            <a:r>
              <a:rPr sz="1400" b="1" spc="-65" dirty="0">
                <a:latin typeface="Arial"/>
                <a:cs typeface="Arial"/>
              </a:rPr>
              <a:t>en </a:t>
            </a:r>
            <a:r>
              <a:rPr sz="1400" b="1" spc="-70" dirty="0">
                <a:latin typeface="Arial"/>
                <a:cs typeface="Arial"/>
              </a:rPr>
              <a:t>anglais) </a:t>
            </a:r>
            <a:r>
              <a:rPr sz="1400" b="1" spc="-55" dirty="0">
                <a:latin typeface="Arial"/>
                <a:cs typeface="Arial"/>
              </a:rPr>
              <a:t>est </a:t>
            </a:r>
            <a:r>
              <a:rPr sz="1400" b="1" spc="-50" dirty="0">
                <a:latin typeface="Arial"/>
                <a:cs typeface="Arial"/>
              </a:rPr>
              <a:t>un </a:t>
            </a:r>
            <a:r>
              <a:rPr sz="1400" b="1" spc="-15" dirty="0">
                <a:latin typeface="Arial"/>
                <a:cs typeface="Arial"/>
              </a:rPr>
              <a:t>projet </a:t>
            </a:r>
            <a:r>
              <a:rPr sz="1400" b="1" spc="-20" dirty="0">
                <a:latin typeface="Arial"/>
                <a:cs typeface="Arial"/>
              </a:rPr>
              <a:t>d’intervention </a:t>
            </a:r>
            <a:r>
              <a:rPr sz="1400" b="1" spc="-60" dirty="0">
                <a:latin typeface="Arial"/>
                <a:cs typeface="Arial"/>
              </a:rPr>
              <a:t>sur </a:t>
            </a:r>
            <a:r>
              <a:rPr sz="1400" b="1" spc="-50" dirty="0">
                <a:latin typeface="Arial"/>
                <a:cs typeface="Arial"/>
              </a:rPr>
              <a:t>un  </a:t>
            </a:r>
            <a:r>
              <a:rPr sz="1400" b="1" spc="-25" dirty="0">
                <a:latin typeface="Arial"/>
                <a:cs typeface="Arial"/>
              </a:rPr>
              <a:t>bâtiment </a:t>
            </a:r>
            <a:r>
              <a:rPr sz="1400" b="1" spc="-10" dirty="0">
                <a:latin typeface="Arial"/>
                <a:cs typeface="Arial"/>
              </a:rPr>
              <a:t>et </a:t>
            </a:r>
            <a:r>
              <a:rPr sz="1400" b="1" spc="-35" dirty="0">
                <a:latin typeface="Arial"/>
                <a:cs typeface="Arial"/>
              </a:rPr>
              <a:t>qui </a:t>
            </a:r>
            <a:r>
              <a:rPr sz="1400" b="1" spc="-65" dirty="0">
                <a:latin typeface="Arial"/>
                <a:cs typeface="Arial"/>
              </a:rPr>
              <a:t>respecte </a:t>
            </a:r>
            <a:r>
              <a:rPr sz="1400" b="1" spc="-35" dirty="0">
                <a:latin typeface="Arial"/>
                <a:cs typeface="Arial"/>
              </a:rPr>
              <a:t>l’équation </a:t>
            </a:r>
            <a:r>
              <a:rPr sz="1400" b="1" spc="-50" dirty="0">
                <a:latin typeface="Arial"/>
                <a:cs typeface="Arial"/>
              </a:rPr>
              <a:t>du développement</a:t>
            </a:r>
            <a:r>
              <a:rPr sz="1400" b="1" spc="-170" dirty="0">
                <a:latin typeface="Arial"/>
                <a:cs typeface="Arial"/>
              </a:rPr>
              <a:t> </a:t>
            </a:r>
            <a:r>
              <a:rPr sz="1400" b="1" spc="-50" dirty="0">
                <a:latin typeface="Arial"/>
                <a:cs typeface="Arial"/>
              </a:rPr>
              <a:t>durable.  </a:t>
            </a:r>
            <a:r>
              <a:rPr sz="1400" b="1" spc="-5" dirty="0">
                <a:latin typeface="Carlito"/>
                <a:cs typeface="Carlito"/>
              </a:rPr>
              <a:t>Elle se base sur </a:t>
            </a:r>
            <a:r>
              <a:rPr sz="1400" b="1" dirty="0">
                <a:latin typeface="Carlito"/>
                <a:cs typeface="Carlito"/>
              </a:rPr>
              <a:t>4 </a:t>
            </a:r>
            <a:r>
              <a:rPr sz="1400" b="1" spc="-5" dirty="0">
                <a:latin typeface="Carlito"/>
                <a:cs typeface="Carlito"/>
              </a:rPr>
              <a:t>principes </a:t>
            </a:r>
            <a:r>
              <a:rPr sz="1400" b="1" spc="-10" dirty="0">
                <a:latin typeface="Carlito"/>
                <a:cs typeface="Carlito"/>
              </a:rPr>
              <a:t>dont </a:t>
            </a:r>
            <a:r>
              <a:rPr sz="1400" b="1" dirty="0">
                <a:latin typeface="Carlito"/>
                <a:cs typeface="Carlito"/>
              </a:rPr>
              <a:t>les </a:t>
            </a:r>
            <a:r>
              <a:rPr sz="1400" b="1" spc="-10" dirty="0">
                <a:latin typeface="Carlito"/>
                <a:cs typeface="Carlito"/>
              </a:rPr>
              <a:t>objectifs</a:t>
            </a:r>
            <a:r>
              <a:rPr sz="1400" b="1" spc="45" dirty="0">
                <a:latin typeface="Carlito"/>
                <a:cs typeface="Carlito"/>
              </a:rPr>
              <a:t> </a:t>
            </a:r>
            <a:r>
              <a:rPr sz="1400" b="1" spc="-5" dirty="0">
                <a:latin typeface="Carlito"/>
                <a:cs typeface="Carlito"/>
              </a:rPr>
              <a:t>sont:</a:t>
            </a:r>
            <a:endParaRPr sz="1400" b="1" dirty="0">
              <a:latin typeface="Carlito"/>
              <a:cs typeface="Carlito"/>
            </a:endParaRPr>
          </a:p>
        </p:txBody>
      </p:sp>
      <p:sp>
        <p:nvSpPr>
          <p:cNvPr id="13" name="object 4"/>
          <p:cNvSpPr/>
          <p:nvPr/>
        </p:nvSpPr>
        <p:spPr>
          <a:xfrm>
            <a:off x="5898524" y="964498"/>
            <a:ext cx="6211729" cy="5672243"/>
          </a:xfrm>
          <a:prstGeom prst="rect">
            <a:avLst/>
          </a:prstGeom>
          <a:blipFill>
            <a:blip r:embed="rId2" cstate="print"/>
            <a:stretch>
              <a:fillRect/>
            </a:stretch>
          </a:blipFill>
        </p:spPr>
        <p:txBody>
          <a:bodyPr wrap="square" lIns="0" tIns="0" rIns="0" bIns="0" rtlCol="0"/>
          <a:lstStyle/>
          <a:p>
            <a:endParaRPr/>
          </a:p>
        </p:txBody>
      </p:sp>
      <p:sp>
        <p:nvSpPr>
          <p:cNvPr id="14" name="object 5"/>
          <p:cNvSpPr txBox="1"/>
          <p:nvPr/>
        </p:nvSpPr>
        <p:spPr>
          <a:xfrm>
            <a:off x="136971" y="3053852"/>
            <a:ext cx="5710037" cy="3657411"/>
          </a:xfrm>
          <a:prstGeom prst="rect">
            <a:avLst/>
          </a:prstGeom>
          <a:solidFill>
            <a:schemeClr val="bg1">
              <a:lumMod val="95000"/>
            </a:schemeClr>
          </a:solidFill>
          <a:ln>
            <a:solidFill>
              <a:schemeClr val="bg1"/>
            </a:solidFill>
          </a:ln>
        </p:spPr>
        <p:txBody>
          <a:bodyPr vert="horz" wrap="square" lIns="0" tIns="55880" rIns="0" bIns="0" rtlCol="0">
            <a:spAutoFit/>
          </a:bodyPr>
          <a:lstStyle/>
          <a:p>
            <a:pPr marL="12700" algn="just">
              <a:lnSpc>
                <a:spcPct val="100000"/>
              </a:lnSpc>
              <a:spcBef>
                <a:spcPts val="440"/>
              </a:spcBef>
            </a:pPr>
            <a:r>
              <a:rPr sz="1400" b="1" dirty="0">
                <a:solidFill>
                  <a:srgbClr val="000099"/>
                </a:solidFill>
                <a:latin typeface="Arial"/>
                <a:cs typeface="Arial"/>
              </a:rPr>
              <a:t>LES PRINCIPALES COMPOSANTES DE L’ÉCO</a:t>
            </a:r>
            <a:r>
              <a:rPr sz="1400" b="1" dirty="0">
                <a:solidFill>
                  <a:srgbClr val="000099"/>
                </a:solidFill>
                <a:latin typeface="Carlito"/>
                <a:cs typeface="Carlito"/>
              </a:rPr>
              <a:t>-CONSTRUCTION:</a:t>
            </a:r>
          </a:p>
          <a:p>
            <a:pPr marL="355600" marR="15875" indent="-342900" algn="just">
              <a:lnSpc>
                <a:spcPct val="100000"/>
              </a:lnSpc>
              <a:spcBef>
                <a:spcPts val="340"/>
              </a:spcBef>
              <a:buFont typeface="Arial"/>
              <a:buChar char="•"/>
              <a:tabLst>
                <a:tab pos="354965" algn="l"/>
                <a:tab pos="355600" algn="l"/>
              </a:tabLst>
            </a:pPr>
            <a:r>
              <a:rPr sz="1400" b="1" spc="-5" dirty="0">
                <a:solidFill>
                  <a:srgbClr val="000099"/>
                </a:solidFill>
                <a:latin typeface="Carlito"/>
                <a:cs typeface="Carlito"/>
              </a:rPr>
              <a:t>La </a:t>
            </a:r>
            <a:r>
              <a:rPr sz="1400" b="1" dirty="0">
                <a:solidFill>
                  <a:srgbClr val="000099"/>
                </a:solidFill>
                <a:latin typeface="Carlito"/>
                <a:cs typeface="Carlito"/>
              </a:rPr>
              <a:t>qualité de </a:t>
            </a:r>
            <a:r>
              <a:rPr sz="1400" b="1" spc="-5" dirty="0">
                <a:solidFill>
                  <a:srgbClr val="000099"/>
                </a:solidFill>
                <a:latin typeface="Carlito"/>
                <a:cs typeface="Carlito"/>
              </a:rPr>
              <a:t>vie </a:t>
            </a:r>
            <a:r>
              <a:rPr sz="1400" b="1" dirty="0">
                <a:solidFill>
                  <a:srgbClr val="000099"/>
                </a:solidFill>
                <a:latin typeface="Carlito"/>
                <a:cs typeface="Carlito"/>
              </a:rPr>
              <a:t>: </a:t>
            </a:r>
            <a:r>
              <a:rPr sz="1400" b="1" dirty="0">
                <a:latin typeface="Carlito"/>
                <a:cs typeface="Carlito"/>
              </a:rPr>
              <a:t>en </a:t>
            </a:r>
            <a:r>
              <a:rPr sz="1400" b="1" spc="-10" dirty="0">
                <a:latin typeface="Carlito"/>
                <a:cs typeface="Carlito"/>
              </a:rPr>
              <a:t>prenant </a:t>
            </a:r>
            <a:r>
              <a:rPr sz="1400" b="1" dirty="0">
                <a:latin typeface="Carlito"/>
                <a:cs typeface="Carlito"/>
              </a:rPr>
              <a:t>en </a:t>
            </a:r>
            <a:r>
              <a:rPr sz="1400" b="1" spc="-10" dirty="0">
                <a:latin typeface="Carlito"/>
                <a:cs typeface="Carlito"/>
              </a:rPr>
              <a:t>compte </a:t>
            </a:r>
            <a:r>
              <a:rPr sz="1400" b="1" spc="-5" dirty="0">
                <a:latin typeface="Carlito"/>
                <a:cs typeface="Carlito"/>
              </a:rPr>
              <a:t>des critères tels que </a:t>
            </a:r>
            <a:r>
              <a:rPr sz="1400" b="1" dirty="0">
                <a:latin typeface="Carlito"/>
                <a:cs typeface="Carlito"/>
              </a:rPr>
              <a:t>la </a:t>
            </a:r>
            <a:r>
              <a:rPr sz="1400" b="1" spc="-5" dirty="0">
                <a:latin typeface="Carlito"/>
                <a:cs typeface="Carlito"/>
              </a:rPr>
              <a:t>santé, </a:t>
            </a:r>
            <a:r>
              <a:rPr sz="1400" b="1" dirty="0">
                <a:latin typeface="Carlito"/>
                <a:cs typeface="Carlito"/>
              </a:rPr>
              <a:t>le </a:t>
            </a:r>
            <a:r>
              <a:rPr sz="1400" b="1" spc="-5" dirty="0">
                <a:latin typeface="Carlito"/>
                <a:cs typeface="Carlito"/>
              </a:rPr>
              <a:t>bien-être, </a:t>
            </a:r>
            <a:r>
              <a:rPr sz="1400" b="1" dirty="0">
                <a:latin typeface="Carlito"/>
                <a:cs typeface="Carlito"/>
              </a:rPr>
              <a:t>le </a:t>
            </a:r>
            <a:r>
              <a:rPr sz="1400" b="1" spc="-10" dirty="0">
                <a:latin typeface="Carlito"/>
                <a:cs typeface="Carlito"/>
              </a:rPr>
              <a:t>confort, </a:t>
            </a:r>
            <a:r>
              <a:rPr sz="1400" b="1" dirty="0">
                <a:latin typeface="Carlito"/>
                <a:cs typeface="Carlito"/>
              </a:rPr>
              <a:t>les services </a:t>
            </a:r>
            <a:r>
              <a:rPr sz="1400" b="1" spc="-5" dirty="0">
                <a:latin typeface="Carlito"/>
                <a:cs typeface="Carlito"/>
              </a:rPr>
              <a:t>(mobilité)  </a:t>
            </a:r>
            <a:r>
              <a:rPr sz="1400" b="1" spc="-10" dirty="0">
                <a:latin typeface="Carlito"/>
                <a:cs typeface="Carlito"/>
              </a:rPr>
              <a:t>et </a:t>
            </a:r>
            <a:r>
              <a:rPr sz="1400" b="1" dirty="0">
                <a:latin typeface="Carlito"/>
                <a:cs typeface="Carlito"/>
              </a:rPr>
              <a:t>le </a:t>
            </a:r>
            <a:r>
              <a:rPr sz="1400" b="1" spc="-15" dirty="0">
                <a:latin typeface="Carlito"/>
                <a:cs typeface="Carlito"/>
              </a:rPr>
              <a:t>recours </a:t>
            </a:r>
            <a:r>
              <a:rPr sz="1400" b="1" spc="-5" dirty="0">
                <a:latin typeface="Carlito"/>
                <a:cs typeface="Carlito"/>
              </a:rPr>
              <a:t>aux économies de fonctionnalité, on </a:t>
            </a:r>
            <a:r>
              <a:rPr sz="1400" b="1" dirty="0">
                <a:latin typeface="Carlito"/>
                <a:cs typeface="Carlito"/>
              </a:rPr>
              <a:t>vise la </a:t>
            </a:r>
            <a:r>
              <a:rPr sz="1400" b="1" spc="-5" dirty="0">
                <a:latin typeface="Carlito"/>
                <a:cs typeface="Carlito"/>
              </a:rPr>
              <a:t>performance </a:t>
            </a:r>
            <a:r>
              <a:rPr sz="1400" b="1" dirty="0">
                <a:latin typeface="Carlito"/>
                <a:cs typeface="Carlito"/>
              </a:rPr>
              <a:t>sociale </a:t>
            </a:r>
            <a:r>
              <a:rPr sz="1400" b="1" spc="-10" dirty="0">
                <a:latin typeface="Carlito"/>
                <a:cs typeface="Carlito"/>
              </a:rPr>
              <a:t>et</a:t>
            </a:r>
            <a:r>
              <a:rPr sz="1400" b="1" spc="25" dirty="0">
                <a:latin typeface="Carlito"/>
                <a:cs typeface="Carlito"/>
              </a:rPr>
              <a:t> </a:t>
            </a:r>
            <a:r>
              <a:rPr sz="1400" b="1" spc="-5" dirty="0">
                <a:latin typeface="Carlito"/>
                <a:cs typeface="Carlito"/>
              </a:rPr>
              <a:t>sociétale,</a:t>
            </a:r>
            <a:endParaRPr sz="1400" b="1" dirty="0">
              <a:latin typeface="Carlito"/>
              <a:cs typeface="Carlito"/>
            </a:endParaRPr>
          </a:p>
          <a:p>
            <a:pPr marL="355600" marR="508000" indent="-342900" algn="just">
              <a:lnSpc>
                <a:spcPct val="100000"/>
              </a:lnSpc>
              <a:spcBef>
                <a:spcPts val="335"/>
              </a:spcBef>
              <a:buFont typeface="Arial"/>
              <a:buChar char="•"/>
              <a:tabLst>
                <a:tab pos="354965" algn="l"/>
                <a:tab pos="355600" algn="l"/>
              </a:tabLst>
            </a:pPr>
            <a:r>
              <a:rPr sz="1400" b="1" spc="-175" dirty="0">
                <a:solidFill>
                  <a:srgbClr val="000099"/>
                </a:solidFill>
                <a:latin typeface="Arial"/>
                <a:cs typeface="Arial"/>
              </a:rPr>
              <a:t>Le </a:t>
            </a:r>
            <a:r>
              <a:rPr sz="1400" b="1" spc="-100" dirty="0">
                <a:solidFill>
                  <a:srgbClr val="000099"/>
                </a:solidFill>
                <a:latin typeface="Arial"/>
                <a:cs typeface="Arial"/>
              </a:rPr>
              <a:t>respect </a:t>
            </a:r>
            <a:r>
              <a:rPr sz="1400" b="1" spc="-90" dirty="0">
                <a:solidFill>
                  <a:srgbClr val="000099"/>
                </a:solidFill>
                <a:latin typeface="Arial"/>
                <a:cs typeface="Arial"/>
              </a:rPr>
              <a:t>de </a:t>
            </a:r>
            <a:r>
              <a:rPr sz="1400" b="1" spc="-85" dirty="0">
                <a:solidFill>
                  <a:srgbClr val="000099"/>
                </a:solidFill>
                <a:latin typeface="Arial"/>
                <a:cs typeface="Arial"/>
              </a:rPr>
              <a:t>l’environnement </a:t>
            </a:r>
            <a:r>
              <a:rPr sz="1400" b="1" spc="-80" dirty="0">
                <a:solidFill>
                  <a:srgbClr val="000099"/>
                </a:solidFill>
                <a:latin typeface="Arial"/>
                <a:cs typeface="Arial"/>
              </a:rPr>
              <a:t>: </a:t>
            </a:r>
            <a:r>
              <a:rPr sz="1400" b="1" spc="-5" dirty="0">
                <a:latin typeface="Carlito"/>
                <a:cs typeface="Carlito"/>
              </a:rPr>
              <a:t>concerne </a:t>
            </a:r>
            <a:r>
              <a:rPr sz="1400" b="1" dirty="0">
                <a:latin typeface="Carlito"/>
                <a:cs typeface="Carlito"/>
              </a:rPr>
              <a:t>la </a:t>
            </a:r>
            <a:r>
              <a:rPr sz="1400" b="1" spc="-10" dirty="0">
                <a:latin typeface="Carlito"/>
                <a:cs typeface="Carlito"/>
              </a:rPr>
              <a:t>lutte contre </a:t>
            </a:r>
            <a:r>
              <a:rPr sz="1400" b="1" dirty="0">
                <a:latin typeface="Carlito"/>
                <a:cs typeface="Carlito"/>
              </a:rPr>
              <a:t>le </a:t>
            </a:r>
            <a:r>
              <a:rPr sz="1400" b="1" spc="-5" dirty="0">
                <a:latin typeface="Carlito"/>
                <a:cs typeface="Carlito"/>
              </a:rPr>
              <a:t>changement climatique, </a:t>
            </a:r>
            <a:r>
              <a:rPr sz="1400" b="1" dirty="0">
                <a:latin typeface="Carlito"/>
                <a:cs typeface="Carlito"/>
              </a:rPr>
              <a:t>la </a:t>
            </a:r>
            <a:r>
              <a:rPr sz="1400" b="1" spc="-5" dirty="0">
                <a:latin typeface="Carlito"/>
                <a:cs typeface="Carlito"/>
              </a:rPr>
              <a:t>gestion rationnelle des  énergies </a:t>
            </a:r>
            <a:r>
              <a:rPr sz="1400" b="1" spc="-10" dirty="0">
                <a:latin typeface="Carlito"/>
                <a:cs typeface="Carlito"/>
              </a:rPr>
              <a:t>et </a:t>
            </a:r>
            <a:r>
              <a:rPr sz="1400" b="1" spc="-5" dirty="0">
                <a:latin typeface="Carlito"/>
                <a:cs typeface="Carlito"/>
              </a:rPr>
              <a:t>des ressources naturelles, </a:t>
            </a:r>
            <a:r>
              <a:rPr sz="1400" b="1" dirty="0">
                <a:latin typeface="Carlito"/>
                <a:cs typeface="Carlito"/>
              </a:rPr>
              <a:t>le </a:t>
            </a:r>
            <a:r>
              <a:rPr sz="1400" b="1" spc="-5" dirty="0">
                <a:latin typeface="Carlito"/>
                <a:cs typeface="Carlito"/>
              </a:rPr>
              <a:t>respect de </a:t>
            </a:r>
            <a:r>
              <a:rPr sz="1400" b="1" dirty="0">
                <a:latin typeface="Carlito"/>
                <a:cs typeface="Carlito"/>
              </a:rPr>
              <a:t>la </a:t>
            </a:r>
            <a:r>
              <a:rPr sz="1400" b="1" spc="-10" dirty="0">
                <a:latin typeface="Carlito"/>
                <a:cs typeface="Carlito"/>
              </a:rPr>
              <a:t>nature et </a:t>
            </a:r>
            <a:r>
              <a:rPr sz="1400" b="1" spc="-5" dirty="0">
                <a:latin typeface="Carlito"/>
                <a:cs typeface="Carlito"/>
              </a:rPr>
              <a:t>de </a:t>
            </a:r>
            <a:r>
              <a:rPr sz="1400" b="1" dirty="0">
                <a:latin typeface="Carlito"/>
                <a:cs typeface="Carlito"/>
              </a:rPr>
              <a:t>la</a:t>
            </a:r>
            <a:r>
              <a:rPr sz="1400" b="1" spc="110" dirty="0">
                <a:latin typeface="Carlito"/>
                <a:cs typeface="Carlito"/>
              </a:rPr>
              <a:t> </a:t>
            </a:r>
            <a:r>
              <a:rPr sz="1400" b="1" spc="-5" dirty="0">
                <a:latin typeface="Carlito"/>
                <a:cs typeface="Carlito"/>
              </a:rPr>
              <a:t>biodiversité.</a:t>
            </a:r>
            <a:endParaRPr sz="1400" b="1" dirty="0">
              <a:latin typeface="Carlito"/>
              <a:cs typeface="Carlito"/>
            </a:endParaRPr>
          </a:p>
          <a:p>
            <a:pPr marL="355600" marR="470534" indent="-342900" algn="just">
              <a:lnSpc>
                <a:spcPct val="100000"/>
              </a:lnSpc>
              <a:spcBef>
                <a:spcPts val="335"/>
              </a:spcBef>
              <a:buFont typeface="Arial"/>
              <a:buChar char="•"/>
              <a:tabLst>
                <a:tab pos="354965" algn="l"/>
                <a:tab pos="355600" algn="l"/>
              </a:tabLst>
            </a:pPr>
            <a:r>
              <a:rPr sz="1400" b="1" spc="-5" dirty="0">
                <a:solidFill>
                  <a:srgbClr val="000099"/>
                </a:solidFill>
                <a:latin typeface="Carlito"/>
                <a:cs typeface="Carlito"/>
              </a:rPr>
              <a:t>La performance </a:t>
            </a:r>
            <a:r>
              <a:rPr sz="1400" b="1" dirty="0">
                <a:solidFill>
                  <a:srgbClr val="000099"/>
                </a:solidFill>
                <a:latin typeface="Carlito"/>
                <a:cs typeface="Carlito"/>
              </a:rPr>
              <a:t>économique : </a:t>
            </a:r>
            <a:r>
              <a:rPr sz="1400" b="1" spc="-5" dirty="0">
                <a:latin typeface="Carlito"/>
                <a:cs typeface="Carlito"/>
              </a:rPr>
              <a:t>par </a:t>
            </a:r>
            <a:r>
              <a:rPr sz="1400" b="1" dirty="0">
                <a:latin typeface="Carlito"/>
                <a:cs typeface="Carlito"/>
              </a:rPr>
              <a:t>le </a:t>
            </a:r>
            <a:r>
              <a:rPr sz="1400" b="1" spc="-5" dirty="0">
                <a:latin typeface="Carlito"/>
                <a:cs typeface="Carlito"/>
              </a:rPr>
              <a:t>dynamisme </a:t>
            </a:r>
            <a:r>
              <a:rPr sz="1400" b="1" spc="-10" dirty="0">
                <a:latin typeface="Carlito"/>
                <a:cs typeface="Carlito"/>
              </a:rPr>
              <a:t>et </a:t>
            </a:r>
            <a:r>
              <a:rPr sz="1400" b="1" dirty="0">
                <a:latin typeface="Carlito"/>
                <a:cs typeface="Carlito"/>
              </a:rPr>
              <a:t>le </a:t>
            </a:r>
            <a:r>
              <a:rPr sz="1400" b="1" spc="-5" dirty="0">
                <a:latin typeface="Carlito"/>
                <a:cs typeface="Carlito"/>
              </a:rPr>
              <a:t>développement du </a:t>
            </a:r>
            <a:r>
              <a:rPr sz="1400" b="1" spc="-10" dirty="0">
                <a:latin typeface="Carlito"/>
                <a:cs typeface="Carlito"/>
              </a:rPr>
              <a:t>territoire (attractivité et </a:t>
            </a:r>
            <a:r>
              <a:rPr sz="1400" b="1" spc="-5" dirty="0">
                <a:latin typeface="Carlito"/>
                <a:cs typeface="Carlito"/>
              </a:rPr>
              <a:t>emplois),  notamment </a:t>
            </a:r>
            <a:r>
              <a:rPr sz="1400" b="1" dirty="0">
                <a:latin typeface="Carlito"/>
                <a:cs typeface="Carlito"/>
              </a:rPr>
              <a:t>à </a:t>
            </a:r>
            <a:r>
              <a:rPr sz="1400" b="1" spc="-15" dirty="0">
                <a:latin typeface="Carlito"/>
                <a:cs typeface="Carlito"/>
              </a:rPr>
              <a:t>travers </a:t>
            </a:r>
            <a:r>
              <a:rPr sz="1400" b="1" dirty="0">
                <a:latin typeface="Carlito"/>
                <a:cs typeface="Carlito"/>
              </a:rPr>
              <a:t>la mise en </a:t>
            </a:r>
            <a:r>
              <a:rPr sz="1400" b="1" spc="-25" dirty="0">
                <a:latin typeface="Carlito"/>
                <a:cs typeface="Carlito"/>
              </a:rPr>
              <a:t>valeur, </a:t>
            </a:r>
            <a:r>
              <a:rPr sz="1400" b="1" spc="-5" dirty="0">
                <a:latin typeface="Carlito"/>
                <a:cs typeface="Carlito"/>
              </a:rPr>
              <a:t>des filières locales, des </a:t>
            </a:r>
            <a:r>
              <a:rPr sz="1400" b="1" spc="-10" dirty="0">
                <a:latin typeface="Carlito"/>
                <a:cs typeface="Carlito"/>
              </a:rPr>
              <a:t>compétences, </a:t>
            </a:r>
            <a:r>
              <a:rPr sz="1400" b="1" spc="-5" dirty="0">
                <a:latin typeface="Carlito"/>
                <a:cs typeface="Carlito"/>
              </a:rPr>
              <a:t>des </a:t>
            </a:r>
            <a:r>
              <a:rPr sz="1400" b="1" spc="-20" dirty="0">
                <a:latin typeface="Carlito"/>
                <a:cs typeface="Carlito"/>
              </a:rPr>
              <a:t>savoir-</a:t>
            </a:r>
            <a:r>
              <a:rPr sz="1400" b="1" spc="-20" dirty="0">
                <a:latin typeface="Arial"/>
                <a:cs typeface="Arial"/>
              </a:rPr>
              <a:t>faire </a:t>
            </a:r>
            <a:r>
              <a:rPr sz="1400" b="1" spc="-55" dirty="0">
                <a:latin typeface="Arial"/>
                <a:cs typeface="Arial"/>
              </a:rPr>
              <a:t>liés </a:t>
            </a:r>
            <a:r>
              <a:rPr sz="1400" b="1" spc="-110" dirty="0">
                <a:latin typeface="Arial"/>
                <a:cs typeface="Arial"/>
              </a:rPr>
              <a:t>à </a:t>
            </a:r>
            <a:r>
              <a:rPr sz="1400" b="1" spc="-55" dirty="0">
                <a:latin typeface="Arial"/>
                <a:cs typeface="Arial"/>
              </a:rPr>
              <a:t>l’économie  </a:t>
            </a:r>
            <a:r>
              <a:rPr sz="1400" b="1" spc="-10" dirty="0">
                <a:latin typeface="Carlito"/>
                <a:cs typeface="Carlito"/>
              </a:rPr>
              <a:t>circulaire.</a:t>
            </a:r>
            <a:endParaRPr sz="1400" b="1" dirty="0">
              <a:latin typeface="Carlito"/>
              <a:cs typeface="Carlito"/>
            </a:endParaRPr>
          </a:p>
          <a:p>
            <a:pPr marL="355600" indent="-342900" algn="just">
              <a:lnSpc>
                <a:spcPct val="100000"/>
              </a:lnSpc>
              <a:spcBef>
                <a:spcPts val="340"/>
              </a:spcBef>
              <a:buChar char="•"/>
              <a:tabLst>
                <a:tab pos="354965" algn="l"/>
                <a:tab pos="355600" algn="l"/>
              </a:tabLst>
            </a:pPr>
            <a:r>
              <a:rPr sz="1400" b="1" spc="-80" dirty="0">
                <a:latin typeface="Arial"/>
                <a:cs typeface="Arial"/>
              </a:rPr>
              <a:t>L’éco</a:t>
            </a:r>
            <a:r>
              <a:rPr sz="1400" b="1" spc="-80" dirty="0">
                <a:latin typeface="Carlito"/>
                <a:cs typeface="Carlito"/>
              </a:rPr>
              <a:t>-</a:t>
            </a:r>
            <a:r>
              <a:rPr sz="1400" b="1" spc="-80" dirty="0">
                <a:latin typeface="Arial"/>
                <a:cs typeface="Arial"/>
              </a:rPr>
              <a:t>gouvernance </a:t>
            </a:r>
            <a:r>
              <a:rPr sz="1400" b="1" spc="-30" dirty="0">
                <a:latin typeface="Arial"/>
                <a:cs typeface="Arial"/>
              </a:rPr>
              <a:t>pour </a:t>
            </a:r>
            <a:r>
              <a:rPr sz="1400" b="1" spc="-65" dirty="0">
                <a:latin typeface="Arial"/>
                <a:cs typeface="Arial"/>
              </a:rPr>
              <a:t>une </a:t>
            </a:r>
            <a:r>
              <a:rPr sz="1400" b="1" spc="-20" dirty="0">
                <a:latin typeface="Arial"/>
                <a:cs typeface="Arial"/>
              </a:rPr>
              <a:t>l’intégration </a:t>
            </a:r>
            <a:r>
              <a:rPr sz="1400" b="1" spc="-95" dirty="0">
                <a:latin typeface="Arial"/>
                <a:cs typeface="Arial"/>
              </a:rPr>
              <a:t>des </a:t>
            </a:r>
            <a:r>
              <a:rPr sz="1400" b="1" spc="-40" dirty="0">
                <a:latin typeface="Arial"/>
                <a:cs typeface="Arial"/>
              </a:rPr>
              <a:t>parties </a:t>
            </a:r>
            <a:r>
              <a:rPr sz="1400" b="1" spc="-60" dirty="0">
                <a:latin typeface="Arial"/>
                <a:cs typeface="Arial"/>
              </a:rPr>
              <a:t>prenantes </a:t>
            </a:r>
            <a:r>
              <a:rPr sz="1400" b="1" spc="-75" dirty="0">
                <a:latin typeface="Arial"/>
                <a:cs typeface="Arial"/>
              </a:rPr>
              <a:t>au </a:t>
            </a:r>
            <a:r>
              <a:rPr sz="1400" b="1" spc="-15" dirty="0">
                <a:latin typeface="Arial"/>
                <a:cs typeface="Arial"/>
              </a:rPr>
              <a:t>projet </a:t>
            </a:r>
            <a:r>
              <a:rPr sz="1400" b="1" spc="-110" dirty="0">
                <a:latin typeface="Arial"/>
                <a:cs typeface="Arial"/>
              </a:rPr>
              <a:t>à </a:t>
            </a:r>
            <a:r>
              <a:rPr sz="1400" b="1" spc="-55" dirty="0">
                <a:latin typeface="Arial"/>
                <a:cs typeface="Arial"/>
              </a:rPr>
              <a:t>travers </a:t>
            </a:r>
            <a:r>
              <a:rPr sz="1400" b="1" spc="-50" dirty="0">
                <a:latin typeface="Arial"/>
                <a:cs typeface="Arial"/>
              </a:rPr>
              <a:t>la </a:t>
            </a:r>
            <a:r>
              <a:rPr sz="1400" b="1" spc="-65" dirty="0">
                <a:latin typeface="Arial"/>
                <a:cs typeface="Arial"/>
              </a:rPr>
              <a:t>transparence </a:t>
            </a:r>
            <a:r>
              <a:rPr sz="1400" b="1" spc="-95" dirty="0">
                <a:latin typeface="Arial"/>
                <a:cs typeface="Arial"/>
              </a:rPr>
              <a:t>des</a:t>
            </a:r>
            <a:r>
              <a:rPr sz="1400" b="1" spc="-90" dirty="0">
                <a:latin typeface="Arial"/>
                <a:cs typeface="Arial"/>
              </a:rPr>
              <a:t> </a:t>
            </a:r>
            <a:r>
              <a:rPr sz="1400" b="1" spc="-35" dirty="0">
                <a:latin typeface="Arial"/>
                <a:cs typeface="Arial"/>
              </a:rPr>
              <a:t>informations.</a:t>
            </a:r>
            <a:endParaRPr sz="1400" b="1" dirty="0">
              <a:latin typeface="Arial"/>
              <a:cs typeface="Arial"/>
            </a:endParaRPr>
          </a:p>
        </p:txBody>
      </p:sp>
      <p:grpSp>
        <p:nvGrpSpPr>
          <p:cNvPr id="15" name="Groupe 14"/>
          <p:cNvGrpSpPr/>
          <p:nvPr/>
        </p:nvGrpSpPr>
        <p:grpSpPr>
          <a:xfrm>
            <a:off x="0" y="0"/>
            <a:ext cx="12218619" cy="712381"/>
            <a:chOff x="0" y="0"/>
            <a:chExt cx="12218619" cy="712381"/>
          </a:xfrm>
        </p:grpSpPr>
        <p:pic>
          <p:nvPicPr>
            <p:cNvPr id="16" name="Image 15"/>
            <p:cNvPicPr/>
            <p:nvPr/>
          </p:nvPicPr>
          <p:blipFill>
            <a:blip r:embed="rId3" cstate="print"/>
            <a:srcRect/>
            <a:stretch>
              <a:fillRect/>
            </a:stretch>
          </p:blipFill>
          <p:spPr bwMode="auto">
            <a:xfrm>
              <a:off x="0" y="0"/>
              <a:ext cx="12192000" cy="712381"/>
            </a:xfrm>
            <a:prstGeom prst="rect">
              <a:avLst/>
            </a:prstGeom>
            <a:noFill/>
            <a:ln w="9525">
              <a:noFill/>
              <a:miter lim="800000"/>
              <a:headEnd/>
              <a:tailEnd/>
            </a:ln>
          </p:spPr>
        </p:pic>
        <p:sp>
          <p:nvSpPr>
            <p:cNvPr id="17" name="Rectangle 16"/>
            <p:cNvSpPr/>
            <p:nvPr/>
          </p:nvSpPr>
          <p:spPr>
            <a:xfrm>
              <a:off x="193431" y="223776"/>
              <a:ext cx="5390898" cy="338554"/>
            </a:xfrm>
            <a:prstGeom prst="rect">
              <a:avLst/>
            </a:prstGeom>
          </p:spPr>
          <p:txBody>
            <a:bodyPr wrap="none">
              <a:spAutoFit/>
            </a:bodyPr>
            <a:lstStyle/>
            <a:p>
              <a:pPr algn="ctr"/>
              <a:r>
                <a:rPr lang="fr-FR" sz="1600" b="1" dirty="0">
                  <a:solidFill>
                    <a:schemeClr val="bg1"/>
                  </a:solidFill>
                  <a:latin typeface="Arial Rounded MT Bold" pitchFamily="34" charset="0"/>
                </a:rPr>
                <a:t>Guide éco-construction pour les collectivités locales</a:t>
              </a:r>
            </a:p>
          </p:txBody>
        </p:sp>
        <p:sp>
          <p:nvSpPr>
            <p:cNvPr id="18" name="Rectangle 17"/>
            <p:cNvSpPr/>
            <p:nvPr/>
          </p:nvSpPr>
          <p:spPr>
            <a:xfrm>
              <a:off x="6720254" y="369253"/>
              <a:ext cx="5498365" cy="307777"/>
            </a:xfrm>
            <a:prstGeom prst="rect">
              <a:avLst/>
            </a:prstGeom>
          </p:spPr>
          <p:txBody>
            <a:bodyPr wrap="none">
              <a:spAutoFit/>
            </a:bodyPr>
            <a:lstStyle/>
            <a:p>
              <a:pPr algn="ctr"/>
              <a:r>
                <a:rPr lang="fr-FR" sz="14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I-4. Définition </a:t>
              </a:r>
              <a:r>
                <a:rPr lang="fr-FR" sz="14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des concepts clés de l'Eco-construction</a:t>
              </a:r>
              <a:endParaRPr lang="fr-FR" sz="1400" b="1" dirty="0">
                <a:solidFill>
                  <a:schemeClr val="bg1"/>
                </a:solidFill>
                <a:latin typeface="Arial Rounded MT Bold" pitchFamily="34" charset="0"/>
              </a:endParaRPr>
            </a:p>
          </p:txBody>
        </p:sp>
      </p:grpSp>
    </p:spTree>
    <p:extLst>
      <p:ext uri="{BB962C8B-B14F-4D97-AF65-F5344CB8AC3E}">
        <p14:creationId xmlns:p14="http://schemas.microsoft.com/office/powerpoint/2010/main" val="118943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AutoShape 6" descr="RÃ©sultat de recherche d'images pour &quot;reseau de chauffage urbain&quot;"/>
          <p:cNvSpPr>
            <a:spLocks noChangeAspect="1" noChangeArrowheads="1"/>
          </p:cNvSpPr>
          <p:nvPr/>
        </p:nvSpPr>
        <p:spPr bwMode="auto">
          <a:xfrm>
            <a:off x="304808" y="-144462"/>
            <a:ext cx="39968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grpSp>
        <p:nvGrpSpPr>
          <p:cNvPr id="14" name="Groupe 13"/>
          <p:cNvGrpSpPr/>
          <p:nvPr/>
        </p:nvGrpSpPr>
        <p:grpSpPr>
          <a:xfrm>
            <a:off x="0" y="0"/>
            <a:ext cx="12218619" cy="712381"/>
            <a:chOff x="0" y="0"/>
            <a:chExt cx="12218619" cy="712381"/>
          </a:xfrm>
        </p:grpSpPr>
        <p:pic>
          <p:nvPicPr>
            <p:cNvPr id="16" name="Image 15"/>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17" name="Rectangle 16"/>
            <p:cNvSpPr/>
            <p:nvPr/>
          </p:nvSpPr>
          <p:spPr>
            <a:xfrm>
              <a:off x="193431" y="223776"/>
              <a:ext cx="5390898" cy="338554"/>
            </a:xfrm>
            <a:prstGeom prst="rect">
              <a:avLst/>
            </a:prstGeom>
          </p:spPr>
          <p:txBody>
            <a:bodyPr wrap="none">
              <a:spAutoFit/>
            </a:bodyPr>
            <a:lstStyle/>
            <a:p>
              <a:pPr algn="ctr"/>
              <a:r>
                <a:rPr lang="fr-FR" sz="1600" b="1" dirty="0">
                  <a:solidFill>
                    <a:schemeClr val="bg1"/>
                  </a:solidFill>
                  <a:latin typeface="Arial Rounded MT Bold" pitchFamily="34" charset="0"/>
                </a:rPr>
                <a:t>Guide éco-construction pour les collectivités locales</a:t>
              </a:r>
            </a:p>
          </p:txBody>
        </p:sp>
        <p:sp>
          <p:nvSpPr>
            <p:cNvPr id="18" name="Rectangle 17"/>
            <p:cNvSpPr/>
            <p:nvPr/>
          </p:nvSpPr>
          <p:spPr>
            <a:xfrm>
              <a:off x="6720254" y="369253"/>
              <a:ext cx="5498365" cy="307777"/>
            </a:xfrm>
            <a:prstGeom prst="rect">
              <a:avLst/>
            </a:prstGeom>
          </p:spPr>
          <p:txBody>
            <a:bodyPr wrap="none">
              <a:spAutoFit/>
            </a:bodyPr>
            <a:lstStyle/>
            <a:p>
              <a:pPr algn="ctr"/>
              <a:r>
                <a:rPr lang="fr-FR" sz="14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I-1. Définition </a:t>
              </a:r>
              <a:r>
                <a:rPr lang="fr-FR" sz="14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des concepts clés de l'Eco-construction</a:t>
              </a:r>
              <a:endParaRPr lang="fr-FR" sz="1400" b="1" dirty="0">
                <a:solidFill>
                  <a:schemeClr val="bg1"/>
                </a:solidFill>
                <a:latin typeface="Arial Rounded MT Bold" pitchFamily="34" charset="0"/>
              </a:endParaRPr>
            </a:p>
          </p:txBody>
        </p:sp>
      </p:grpSp>
      <p:sp>
        <p:nvSpPr>
          <p:cNvPr id="22" name="ZoneTexte 21"/>
          <p:cNvSpPr txBox="1"/>
          <p:nvPr/>
        </p:nvSpPr>
        <p:spPr>
          <a:xfrm>
            <a:off x="3387573" y="896968"/>
            <a:ext cx="4425098" cy="369332"/>
          </a:xfrm>
          <a:prstGeom prst="rect">
            <a:avLst/>
          </a:prstGeom>
          <a:solidFill>
            <a:schemeClr val="bg1"/>
          </a:solidFill>
        </p:spPr>
        <p:txBody>
          <a:bodyPr wrap="square" rtlCol="0">
            <a:spAutoFit/>
          </a:bodyPr>
          <a:lstStyle/>
          <a:p>
            <a:pPr algn="ctr"/>
            <a:r>
              <a:rPr lang="fr-FR" b="1" u="sng" dirty="0" smtClean="0">
                <a:solidFill>
                  <a:srgbClr val="00B050"/>
                </a:solidFill>
                <a:latin typeface="Arial Rounded MT Bold" pitchFamily="34" charset="0"/>
              </a:rPr>
              <a:t>I-4-2. Matériaux </a:t>
            </a:r>
            <a:r>
              <a:rPr lang="fr-FR" b="1" u="sng" dirty="0">
                <a:solidFill>
                  <a:srgbClr val="00B050"/>
                </a:solidFill>
                <a:latin typeface="Arial Rounded MT Bold" pitchFamily="34" charset="0"/>
              </a:rPr>
              <a:t>en éco-construction</a:t>
            </a:r>
            <a:endParaRPr lang="fr-FR" u="sng" dirty="0">
              <a:solidFill>
                <a:srgbClr val="00B050"/>
              </a:solidFill>
            </a:endParaRPr>
          </a:p>
        </p:txBody>
      </p:sp>
      <p:graphicFrame>
        <p:nvGraphicFramePr>
          <p:cNvPr id="2" name="Tableau 1"/>
          <p:cNvGraphicFramePr>
            <a:graphicFrameLocks noGrp="1"/>
          </p:cNvGraphicFramePr>
          <p:nvPr>
            <p:extLst>
              <p:ext uri="{D42A27DB-BD31-4B8C-83A1-F6EECF244321}">
                <p14:modId xmlns:p14="http://schemas.microsoft.com/office/powerpoint/2010/main" val="672110620"/>
              </p:ext>
            </p:extLst>
          </p:nvPr>
        </p:nvGraphicFramePr>
        <p:xfrm>
          <a:off x="52253" y="1621242"/>
          <a:ext cx="12086522" cy="5227723"/>
        </p:xfrm>
        <a:graphic>
          <a:graphicData uri="http://schemas.openxmlformats.org/drawingml/2006/table">
            <a:tbl>
              <a:tblPr firstRow="1" firstCol="1" bandRow="1">
                <a:tableStyleId>{5C22544A-7EE6-4342-B048-85BDC9FD1C3A}</a:tableStyleId>
              </a:tblPr>
              <a:tblGrid>
                <a:gridCol w="1698170">
                  <a:extLst>
                    <a:ext uri="{9D8B030D-6E8A-4147-A177-3AD203B41FA5}">
                      <a16:colId xmlns="" xmlns:a16="http://schemas.microsoft.com/office/drawing/2014/main" val="2854758680"/>
                    </a:ext>
                  </a:extLst>
                </a:gridCol>
                <a:gridCol w="1238226">
                  <a:extLst>
                    <a:ext uri="{9D8B030D-6E8A-4147-A177-3AD203B41FA5}">
                      <a16:colId xmlns="" xmlns:a16="http://schemas.microsoft.com/office/drawing/2014/main" val="2861724387"/>
                    </a:ext>
                  </a:extLst>
                </a:gridCol>
                <a:gridCol w="1469540">
                  <a:extLst>
                    <a:ext uri="{9D8B030D-6E8A-4147-A177-3AD203B41FA5}">
                      <a16:colId xmlns="" xmlns:a16="http://schemas.microsoft.com/office/drawing/2014/main" val="2430617489"/>
                    </a:ext>
                  </a:extLst>
                </a:gridCol>
                <a:gridCol w="1544170">
                  <a:extLst>
                    <a:ext uri="{9D8B030D-6E8A-4147-A177-3AD203B41FA5}">
                      <a16:colId xmlns="" xmlns:a16="http://schemas.microsoft.com/office/drawing/2014/main" val="3806593949"/>
                    </a:ext>
                  </a:extLst>
                </a:gridCol>
                <a:gridCol w="1533907">
                  <a:extLst>
                    <a:ext uri="{9D8B030D-6E8A-4147-A177-3AD203B41FA5}">
                      <a16:colId xmlns="" xmlns:a16="http://schemas.microsoft.com/office/drawing/2014/main" val="4236537542"/>
                    </a:ext>
                  </a:extLst>
                </a:gridCol>
                <a:gridCol w="1533117">
                  <a:extLst>
                    <a:ext uri="{9D8B030D-6E8A-4147-A177-3AD203B41FA5}">
                      <a16:colId xmlns="" xmlns:a16="http://schemas.microsoft.com/office/drawing/2014/main" val="2743360900"/>
                    </a:ext>
                  </a:extLst>
                </a:gridCol>
                <a:gridCol w="1534696">
                  <a:extLst>
                    <a:ext uri="{9D8B030D-6E8A-4147-A177-3AD203B41FA5}">
                      <a16:colId xmlns="" xmlns:a16="http://schemas.microsoft.com/office/drawing/2014/main" val="562404691"/>
                    </a:ext>
                  </a:extLst>
                </a:gridCol>
                <a:gridCol w="1534696">
                  <a:extLst>
                    <a:ext uri="{9D8B030D-6E8A-4147-A177-3AD203B41FA5}">
                      <a16:colId xmlns="" xmlns:a16="http://schemas.microsoft.com/office/drawing/2014/main" val="964780933"/>
                    </a:ext>
                  </a:extLst>
                </a:gridCol>
              </a:tblGrid>
              <a:tr h="730875">
                <a:tc>
                  <a:txBody>
                    <a:bodyPr/>
                    <a:lstStyle/>
                    <a:p>
                      <a:pPr algn="ctr">
                        <a:lnSpc>
                          <a:spcPct val="107000"/>
                        </a:lnSpc>
                        <a:spcAft>
                          <a:spcPts val="0"/>
                        </a:spcAft>
                      </a:pPr>
                      <a:r>
                        <a:rPr lang="fr-FR" sz="1200" dirty="0">
                          <a:effectLst/>
                          <a:latin typeface="Arial Black" panose="020B0A04020102020204" pitchFamily="34" charset="0"/>
                        </a:rPr>
                        <a:t>MATERIAUX</a:t>
                      </a:r>
                    </a:p>
                    <a:p>
                      <a:pPr algn="ctr">
                        <a:lnSpc>
                          <a:spcPct val="107000"/>
                        </a:lnSpc>
                        <a:spcAft>
                          <a:spcPts val="0"/>
                        </a:spcAft>
                      </a:pPr>
                      <a:r>
                        <a:rPr lang="fr-FR" sz="1200" dirty="0">
                          <a:effectLst/>
                          <a:latin typeface="Arial Black" panose="020B0A04020102020204" pitchFamily="34" charset="0"/>
                        </a:rPr>
                        <a:t>DE CONSTRUCTION</a:t>
                      </a:r>
                      <a:endParaRPr lang="fr-FR"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fr-FR" sz="1200" kern="1200" spc="-25" dirty="0" smtClean="0">
                          <a:effectLst/>
                          <a:latin typeface="Arial Black" panose="020B0A04020102020204" pitchFamily="34" charset="0"/>
                        </a:rPr>
                        <a:t>PARPAING</a:t>
                      </a:r>
                      <a:r>
                        <a:rPr lang="fr-FR" sz="1200" kern="1200" spc="-10" dirty="0" smtClean="0">
                          <a:effectLst/>
                          <a:latin typeface="Arial Black" panose="020B0A04020102020204" pitchFamily="34" charset="0"/>
                        </a:rPr>
                        <a:t> </a:t>
                      </a:r>
                      <a:r>
                        <a:rPr lang="fr-FR" sz="1200" kern="1200" spc="-5" dirty="0">
                          <a:effectLst/>
                          <a:latin typeface="Arial Black" panose="020B0A04020102020204" pitchFamily="34" charset="0"/>
                        </a:rPr>
                        <a:t>CREUX</a:t>
                      </a:r>
                      <a:endParaRPr lang="fr-FR"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fr-FR" sz="1200" kern="1200" spc="-5" dirty="0" smtClean="0">
                          <a:effectLst/>
                          <a:latin typeface="Arial Black" panose="020B0A04020102020204" pitchFamily="34" charset="0"/>
                        </a:rPr>
                        <a:t>LA </a:t>
                      </a:r>
                      <a:r>
                        <a:rPr lang="fr-FR" sz="1200" kern="1200" dirty="0">
                          <a:effectLst/>
                          <a:latin typeface="Arial Black" panose="020B0A04020102020204" pitchFamily="34" charset="0"/>
                        </a:rPr>
                        <a:t>BRIQUE</a:t>
                      </a:r>
                      <a:r>
                        <a:rPr lang="fr-FR" sz="1200" kern="1200" spc="-65" dirty="0">
                          <a:effectLst/>
                          <a:latin typeface="Arial Black" panose="020B0A04020102020204" pitchFamily="34" charset="0"/>
                        </a:rPr>
                        <a:t> </a:t>
                      </a:r>
                      <a:r>
                        <a:rPr lang="fr-FR" sz="1200" kern="1200" spc="-15" dirty="0">
                          <a:effectLst/>
                          <a:latin typeface="Arial Black" panose="020B0A04020102020204" pitchFamily="34" charset="0"/>
                        </a:rPr>
                        <a:t>ALVEOLAIRE</a:t>
                      </a:r>
                      <a:endParaRPr lang="fr-FR"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fr-FR" sz="1200" kern="1200" spc="-10" dirty="0" smtClean="0">
                          <a:effectLst/>
                          <a:latin typeface="Arial Black" panose="020B0A04020102020204" pitchFamily="34" charset="0"/>
                        </a:rPr>
                        <a:t>LA </a:t>
                      </a:r>
                      <a:r>
                        <a:rPr lang="fr-FR" sz="1200" kern="1200" spc="-10" dirty="0">
                          <a:effectLst/>
                          <a:latin typeface="Arial Black" panose="020B0A04020102020204" pitchFamily="34" charset="0"/>
                        </a:rPr>
                        <a:t>BRIQUE MONOMUR</a:t>
                      </a:r>
                      <a:endParaRPr lang="fr-FR"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fr-FR" sz="1200" kern="1200" dirty="0" smtClean="0">
                          <a:effectLst/>
                          <a:latin typeface="Arial Black" panose="020B0A04020102020204" pitchFamily="34" charset="0"/>
                        </a:rPr>
                        <a:t>BLOC </a:t>
                      </a:r>
                      <a:r>
                        <a:rPr lang="fr-FR" sz="1200" kern="1200" dirty="0">
                          <a:effectLst/>
                          <a:latin typeface="Arial Black" panose="020B0A04020102020204" pitchFamily="34" charset="0"/>
                        </a:rPr>
                        <a:t>DE TERRE CRUE ou (BTC)</a:t>
                      </a:r>
                      <a:endParaRPr lang="fr-FR"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endParaRPr lang="fr-FR" sz="1200" kern="1200" spc="-5" dirty="0" smtClean="0">
                        <a:effectLst/>
                        <a:latin typeface="Arial Black" panose="020B0A04020102020204" pitchFamily="34" charset="0"/>
                      </a:endParaRPr>
                    </a:p>
                    <a:p>
                      <a:pPr algn="ctr">
                        <a:lnSpc>
                          <a:spcPct val="107000"/>
                        </a:lnSpc>
                        <a:spcAft>
                          <a:spcPts val="0"/>
                        </a:spcAft>
                      </a:pPr>
                      <a:r>
                        <a:rPr lang="fr-FR" sz="1200" kern="1200" spc="-5" dirty="0" smtClean="0">
                          <a:effectLst/>
                          <a:latin typeface="Arial Black" panose="020B0A04020102020204" pitchFamily="34" charset="0"/>
                        </a:rPr>
                        <a:t>LE </a:t>
                      </a:r>
                      <a:r>
                        <a:rPr lang="fr-FR" sz="1200" kern="1200" spc="-10" dirty="0">
                          <a:effectLst/>
                          <a:latin typeface="Arial Black" panose="020B0A04020102020204" pitchFamily="34" charset="0"/>
                        </a:rPr>
                        <a:t>BETON</a:t>
                      </a:r>
                      <a:r>
                        <a:rPr lang="fr-FR" sz="1200" kern="1200" spc="-35" dirty="0">
                          <a:effectLst/>
                          <a:latin typeface="Arial Black" panose="020B0A04020102020204" pitchFamily="34" charset="0"/>
                        </a:rPr>
                        <a:t> </a:t>
                      </a:r>
                      <a:r>
                        <a:rPr lang="fr-FR" sz="1200" kern="1200" spc="-10" dirty="0">
                          <a:effectLst/>
                          <a:latin typeface="Arial Black" panose="020B0A04020102020204" pitchFamily="34" charset="0"/>
                        </a:rPr>
                        <a:t>CELLULAIRE ou </a:t>
                      </a:r>
                      <a:r>
                        <a:rPr lang="fr-FR" sz="1200" kern="1200" spc="-35" dirty="0">
                          <a:effectLst/>
                          <a:latin typeface="Arial Black" panose="020B0A04020102020204" pitchFamily="34" charset="0"/>
                        </a:rPr>
                        <a:t>MOUSSE</a:t>
                      </a:r>
                      <a:endParaRPr lang="fr-FR"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fr-FR" sz="1200" kern="1200" spc="-5" dirty="0" smtClean="0">
                          <a:effectLst/>
                          <a:latin typeface="Arial Black" panose="020B0A04020102020204" pitchFamily="34" charset="0"/>
                        </a:rPr>
                        <a:t>LE </a:t>
                      </a:r>
                      <a:r>
                        <a:rPr lang="fr-FR" sz="1200" kern="1200" spc="-5" dirty="0">
                          <a:effectLst/>
                          <a:latin typeface="Arial Black" panose="020B0A04020102020204" pitchFamily="34" charset="0"/>
                        </a:rPr>
                        <a:t>PLATRE EN CARRO</a:t>
                      </a:r>
                      <a:endParaRPr lang="fr-FR"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fr-FR" sz="1200" kern="1200" spc="-5" dirty="0" smtClean="0">
                          <a:effectLst/>
                          <a:latin typeface="Arial Black" panose="020B0A04020102020204" pitchFamily="34" charset="0"/>
                        </a:rPr>
                        <a:t>LE</a:t>
                      </a:r>
                      <a:r>
                        <a:rPr lang="fr-FR" sz="1200" kern="1200" spc="-15" dirty="0" smtClean="0">
                          <a:effectLst/>
                          <a:latin typeface="Arial Black" panose="020B0A04020102020204" pitchFamily="34" charset="0"/>
                        </a:rPr>
                        <a:t> </a:t>
                      </a:r>
                      <a:r>
                        <a:rPr lang="fr-FR" sz="1200" kern="1200" spc="-5" dirty="0">
                          <a:effectLst/>
                          <a:latin typeface="Arial Black" panose="020B0A04020102020204" pitchFamily="34" charset="0"/>
                        </a:rPr>
                        <a:t>BOIS</a:t>
                      </a:r>
                      <a:endParaRPr lang="fr-FR"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4274700006"/>
                  </a:ext>
                </a:extLst>
              </a:tr>
              <a:tr h="1136188">
                <a:tc>
                  <a:txBody>
                    <a:bodyPr/>
                    <a:lstStyle/>
                    <a:p>
                      <a:pPr>
                        <a:lnSpc>
                          <a:spcPct val="107000"/>
                        </a:lnSpc>
                        <a:spcAft>
                          <a:spcPts val="0"/>
                        </a:spcAft>
                      </a:pPr>
                      <a:r>
                        <a:rPr lang="fr-FR" sz="1200" dirty="0" smtClean="0">
                          <a:effectLst/>
                          <a:latin typeface="Arial Black" panose="020B0A04020102020204" pitchFamily="34" charset="0"/>
                        </a:rPr>
                        <a:t>Résistance </a:t>
                      </a:r>
                      <a:r>
                        <a:rPr lang="fr-FR" sz="1200" dirty="0">
                          <a:effectLst/>
                          <a:latin typeface="Arial Black" panose="020B0A04020102020204" pitchFamily="34" charset="0"/>
                        </a:rPr>
                        <a:t>thermique</a:t>
                      </a:r>
                      <a:endParaRPr lang="fr-FR"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dirty="0">
                          <a:effectLst/>
                        </a:rPr>
                        <a:t>Négligeable (R= 0.23 m².K/W pour un parpaing de 20 cm d'épaisseur).</a:t>
                      </a: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dirty="0">
                          <a:effectLst/>
                        </a:rPr>
                        <a:t>Faible (R= 1.15 m².K/W pour une brique de 20 cm d'épaisseur)</a:t>
                      </a: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Un peu juste même pour les blocs les plus épais (R= 4.5 m².K/W pour 50 cm d'épaisseur).</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Négligeable (R= 0.058 m².K/W pour 22 cm d'épaisseur).</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Moyenne (R= «3.33 m².K/W pour 30 cm d'épaisseur).</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Négligeable (R= 0.23 m².K/W pour des carros de 7 cm d’épaisseur)</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une bonne étanchéité à l’air de l’enveloppe et il régule en plus l’humidité</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500451983"/>
                  </a:ext>
                </a:extLst>
              </a:tr>
              <a:tr h="373102">
                <a:tc>
                  <a:txBody>
                    <a:bodyPr/>
                    <a:lstStyle/>
                    <a:p>
                      <a:pPr>
                        <a:lnSpc>
                          <a:spcPct val="107000"/>
                        </a:lnSpc>
                        <a:spcAft>
                          <a:spcPts val="0"/>
                        </a:spcAft>
                      </a:pPr>
                      <a:r>
                        <a:rPr lang="fr-FR" sz="1200" dirty="0">
                          <a:effectLst/>
                          <a:latin typeface="Arial Black" panose="020B0A04020102020204" pitchFamily="34" charset="0"/>
                        </a:rPr>
                        <a:t>Inertie thermique</a:t>
                      </a:r>
                      <a:endParaRPr lang="fr-FR"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dirty="0">
                          <a:effectLst/>
                        </a:rPr>
                        <a:t>Faible</a:t>
                      </a: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Faible</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Faible</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Faible</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Forte</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fr-FR" sz="1200" b="1">
                          <a:effectLst/>
                        </a:rPr>
                        <a:t>30 Wh / K</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Très faible, </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2860915007"/>
                  </a:ext>
                </a:extLst>
              </a:tr>
              <a:tr h="915782">
                <a:tc>
                  <a:txBody>
                    <a:bodyPr/>
                    <a:lstStyle/>
                    <a:p>
                      <a:pPr algn="just">
                        <a:lnSpc>
                          <a:spcPct val="107000"/>
                        </a:lnSpc>
                        <a:spcAft>
                          <a:spcPts val="0"/>
                        </a:spcAft>
                      </a:pPr>
                      <a:r>
                        <a:rPr lang="fr-FR" sz="1200" dirty="0" smtClean="0">
                          <a:effectLst/>
                          <a:latin typeface="Arial Black" panose="020B0A04020102020204" pitchFamily="34" charset="0"/>
                        </a:rPr>
                        <a:t>Résistance </a:t>
                      </a:r>
                      <a:r>
                        <a:rPr lang="fr-FR" sz="1200" dirty="0">
                          <a:effectLst/>
                          <a:latin typeface="Arial Black" panose="020B0A04020102020204" pitchFamily="34" charset="0"/>
                        </a:rPr>
                        <a:t>à l'humidité</a:t>
                      </a:r>
                      <a:endParaRPr lang="fr-FR"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dirty="0">
                          <a:effectLst/>
                        </a:rPr>
                        <a:t>Faible, nécessité d'un vide sanitaire ou de coupures anti-capillarités</a:t>
                      </a: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Faible</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Ne craint pas l'humidité, bonne capacité à réguler l'hygrométrie</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Faible, environ 5%</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Perméabilité à la vapeur d'eau</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5% après 2h d’immersion pour la qualité hydrofuge</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D’environ 30 % pour la plupart des essences</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3706627324"/>
                  </a:ext>
                </a:extLst>
              </a:tr>
              <a:tr h="563873">
                <a:tc>
                  <a:txBody>
                    <a:bodyPr/>
                    <a:lstStyle/>
                    <a:p>
                      <a:pPr algn="just">
                        <a:lnSpc>
                          <a:spcPct val="107000"/>
                        </a:lnSpc>
                        <a:spcAft>
                          <a:spcPts val="0"/>
                        </a:spcAft>
                      </a:pPr>
                      <a:endParaRPr lang="fr-FR" sz="1200" dirty="0" smtClean="0">
                        <a:effectLst/>
                        <a:latin typeface="Arial Black" panose="020B0A04020102020204" pitchFamily="34" charset="0"/>
                      </a:endParaRPr>
                    </a:p>
                    <a:p>
                      <a:pPr algn="just">
                        <a:lnSpc>
                          <a:spcPct val="107000"/>
                        </a:lnSpc>
                        <a:spcAft>
                          <a:spcPts val="0"/>
                        </a:spcAft>
                      </a:pPr>
                      <a:r>
                        <a:rPr lang="fr-FR" sz="1200" dirty="0" smtClean="0">
                          <a:effectLst/>
                          <a:latin typeface="Arial Black" panose="020B0A04020102020204" pitchFamily="34" charset="0"/>
                        </a:rPr>
                        <a:t>Isolation </a:t>
                      </a:r>
                      <a:r>
                        <a:rPr lang="fr-FR" sz="1200" dirty="0">
                          <a:effectLst/>
                          <a:latin typeface="Arial Black" panose="020B0A04020102020204" pitchFamily="34" charset="0"/>
                        </a:rPr>
                        <a:t>acoustique</a:t>
                      </a:r>
                      <a:endParaRPr lang="fr-FR"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dirty="0">
                          <a:effectLst/>
                        </a:rPr>
                        <a:t>Faible</a:t>
                      </a: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Faible</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Faible</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45dB</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46dB pour un mur de 30 cm</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Plaque spécifique jusqu’à 60dB</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Très faible, tendance à réverbérer</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3286025539"/>
                  </a:ext>
                </a:extLst>
              </a:tr>
              <a:tr h="730995">
                <a:tc>
                  <a:txBody>
                    <a:bodyPr/>
                    <a:lstStyle/>
                    <a:p>
                      <a:pPr algn="just">
                        <a:lnSpc>
                          <a:spcPct val="107000"/>
                        </a:lnSpc>
                        <a:spcAft>
                          <a:spcPts val="0"/>
                        </a:spcAft>
                      </a:pPr>
                      <a:r>
                        <a:rPr lang="fr-FR" sz="1200" dirty="0" smtClean="0">
                          <a:effectLst/>
                          <a:latin typeface="Arial Black" panose="020B0A04020102020204" pitchFamily="34" charset="0"/>
                        </a:rPr>
                        <a:t>Recyclage</a:t>
                      </a:r>
                      <a:endParaRPr lang="fr-FR"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dirty="0">
                          <a:effectLst/>
                        </a:rPr>
                        <a:t>Peut être réutilisés pour fabriquer du nouveau béton</a:t>
                      </a: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dirty="0">
                          <a:effectLst/>
                        </a:rPr>
                        <a:t>Difficile</a:t>
                      </a: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dirty="0">
                          <a:effectLst/>
                        </a:rPr>
                        <a:t>Difficile</a:t>
                      </a: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dirty="0">
                          <a:effectLst/>
                        </a:rPr>
                        <a:t>Très facile à 100%</a:t>
                      </a: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100% recyclable</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a:effectLst/>
                        </a:rPr>
                        <a:t>100%, </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dirty="0">
                          <a:effectLst/>
                        </a:rPr>
                        <a:t>Recyclable </a:t>
                      </a: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2260549559"/>
                  </a:ext>
                </a:extLst>
              </a:tr>
              <a:tr h="563873">
                <a:tc>
                  <a:txBody>
                    <a:bodyPr/>
                    <a:lstStyle/>
                    <a:p>
                      <a:pPr algn="just">
                        <a:lnSpc>
                          <a:spcPct val="107000"/>
                        </a:lnSpc>
                        <a:spcAft>
                          <a:spcPts val="0"/>
                        </a:spcAft>
                      </a:pPr>
                      <a:r>
                        <a:rPr lang="fr-FR" sz="1200" dirty="0" smtClean="0">
                          <a:effectLst/>
                          <a:latin typeface="Arial Black" panose="020B0A04020102020204" pitchFamily="34" charset="0"/>
                          <a:ea typeface="Calibri" panose="020F0502020204030204" pitchFamily="34" charset="0"/>
                          <a:cs typeface="Arial" panose="020B0604020202020204" pitchFamily="34" charset="0"/>
                        </a:rPr>
                        <a:t>Disponibilité en Tunisie</a:t>
                      </a:r>
                      <a:endParaRPr lang="fr-FR"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fr-FR" sz="1200" b="1" dirty="0" smtClean="0">
                        <a:effectLst/>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fr-FR" sz="1200" b="1" dirty="0" smtClean="0">
                          <a:effectLst/>
                          <a:latin typeface="+mn-lt"/>
                          <a:ea typeface="Calibri" panose="020F0502020204030204" pitchFamily="34" charset="0"/>
                          <a:cs typeface="Arial" panose="020B0604020202020204" pitchFamily="34" charset="0"/>
                        </a:rPr>
                        <a:t>Disponible</a:t>
                      </a:r>
                    </a:p>
                    <a:p>
                      <a:pPr>
                        <a:lnSpc>
                          <a:spcPct val="107000"/>
                        </a:lnSpc>
                        <a:spcAft>
                          <a:spcPts val="0"/>
                        </a:spcAft>
                      </a:pP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fr-FR" sz="1200" b="1" dirty="0" smtClean="0">
                        <a:effectLst/>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fr-FR" sz="1200" b="1" dirty="0" smtClean="0">
                          <a:effectLst/>
                          <a:latin typeface="+mn-lt"/>
                          <a:ea typeface="Calibri" panose="020F0502020204030204" pitchFamily="34" charset="0"/>
                          <a:cs typeface="Arial" panose="020B0604020202020204" pitchFamily="34" charset="0"/>
                        </a:rPr>
                        <a:t>Disponible</a:t>
                      </a:r>
                    </a:p>
                    <a:p>
                      <a:pPr>
                        <a:lnSpc>
                          <a:spcPct val="107000"/>
                        </a:lnSpc>
                        <a:spcAft>
                          <a:spcPts val="0"/>
                        </a:spcAft>
                      </a:pP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fr-FR" sz="1200" b="1" dirty="0" smtClean="0">
                        <a:effectLst/>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fr-FR" sz="1200" b="1" dirty="0" smtClean="0">
                          <a:effectLst/>
                          <a:latin typeface="+mn-lt"/>
                          <a:ea typeface="Calibri" panose="020F0502020204030204" pitchFamily="34" charset="0"/>
                          <a:cs typeface="Arial" panose="020B0604020202020204" pitchFamily="34" charset="0"/>
                        </a:rPr>
                        <a:t>Disponible</a:t>
                      </a:r>
                    </a:p>
                    <a:p>
                      <a:pPr>
                        <a:lnSpc>
                          <a:spcPct val="107000"/>
                        </a:lnSpc>
                        <a:spcAft>
                          <a:spcPts val="0"/>
                        </a:spcAft>
                      </a:pP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fr-FR" sz="1200" b="1" dirty="0" smtClean="0">
                        <a:effectLst/>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fr-FR" sz="1200" b="1" dirty="0" smtClean="0">
                          <a:effectLst/>
                          <a:latin typeface="+mn-lt"/>
                          <a:ea typeface="Calibri" panose="020F0502020204030204" pitchFamily="34" charset="0"/>
                          <a:cs typeface="Arial" panose="020B0604020202020204" pitchFamily="34" charset="0"/>
                        </a:rPr>
                        <a:t>Disponible</a:t>
                      </a:r>
                    </a:p>
                    <a:p>
                      <a:pPr>
                        <a:lnSpc>
                          <a:spcPct val="107000"/>
                        </a:lnSpc>
                        <a:spcAft>
                          <a:spcPts val="0"/>
                        </a:spcAft>
                      </a:pP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fr-FR" sz="1200" b="1" dirty="0" smtClean="0">
                        <a:effectLst/>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fr-FR" sz="1200" b="1" dirty="0" smtClean="0">
                          <a:effectLst/>
                          <a:latin typeface="+mn-lt"/>
                          <a:ea typeface="Calibri" panose="020F0502020204030204" pitchFamily="34" charset="0"/>
                          <a:cs typeface="Arial" panose="020B0604020202020204" pitchFamily="34" charset="0"/>
                        </a:rPr>
                        <a:t>Disponible</a:t>
                      </a:r>
                    </a:p>
                    <a:p>
                      <a:pPr>
                        <a:lnSpc>
                          <a:spcPct val="107000"/>
                        </a:lnSpc>
                        <a:spcAft>
                          <a:spcPts val="0"/>
                        </a:spcAft>
                      </a:pP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fr-FR" sz="1200" b="1" dirty="0" smtClean="0">
                        <a:effectLst/>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fr-FR" sz="1200" b="1" dirty="0" smtClean="0">
                          <a:effectLst/>
                          <a:latin typeface="+mn-lt"/>
                          <a:ea typeface="Calibri" panose="020F0502020204030204" pitchFamily="34" charset="0"/>
                          <a:cs typeface="Arial" panose="020B0604020202020204" pitchFamily="34" charset="0"/>
                        </a:rPr>
                        <a:t>Disponible</a:t>
                      </a:r>
                    </a:p>
                    <a:p>
                      <a:pPr>
                        <a:lnSpc>
                          <a:spcPct val="107000"/>
                        </a:lnSpc>
                        <a:spcAft>
                          <a:spcPts val="0"/>
                        </a:spcAft>
                      </a:pP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fr-FR" sz="1200" b="1" smtClean="0">
                          <a:effectLst/>
                          <a:latin typeface="Calibri" panose="020F0502020204030204" pitchFamily="34" charset="0"/>
                          <a:ea typeface="Calibri" panose="020F0502020204030204" pitchFamily="34" charset="0"/>
                          <a:cs typeface="Arial" panose="020B0604020202020204" pitchFamily="34" charset="0"/>
                        </a:rPr>
                        <a:t>Peu utilisé</a:t>
                      </a: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4168583890"/>
                  </a:ext>
                </a:extLst>
              </a:tr>
            </a:tbl>
          </a:graphicData>
        </a:graphic>
      </p:graphicFrame>
      <p:grpSp>
        <p:nvGrpSpPr>
          <p:cNvPr id="3" name="Groupe 2"/>
          <p:cNvGrpSpPr/>
          <p:nvPr/>
        </p:nvGrpSpPr>
        <p:grpSpPr>
          <a:xfrm>
            <a:off x="150260" y="778188"/>
            <a:ext cx="11974900" cy="755269"/>
            <a:chOff x="150260" y="778188"/>
            <a:chExt cx="11974900" cy="755269"/>
          </a:xfrm>
        </p:grpSpPr>
        <p:pic>
          <p:nvPicPr>
            <p:cNvPr id="25" name="Imag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083" y="847657"/>
              <a:ext cx="942975" cy="6858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26" name="Imag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2059" y="826601"/>
              <a:ext cx="962025" cy="695325"/>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27" name="Imag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260" y="815071"/>
              <a:ext cx="962025" cy="695325"/>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28" name="Imag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34560" y="778188"/>
              <a:ext cx="990600" cy="695325"/>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29" name="Imag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90135" y="789857"/>
              <a:ext cx="990600" cy="6858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30" name="Imag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1033" y="785094"/>
              <a:ext cx="1028700" cy="695325"/>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31" name="Imag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48188" y="785093"/>
              <a:ext cx="962025" cy="695325"/>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45091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AutoShape 6" descr="RÃ©sultat de recherche d'images pour &quot;reseau de chauffage urbain&quot;"/>
          <p:cNvSpPr>
            <a:spLocks noChangeAspect="1" noChangeArrowheads="1"/>
          </p:cNvSpPr>
          <p:nvPr/>
        </p:nvSpPr>
        <p:spPr bwMode="auto">
          <a:xfrm>
            <a:off x="304808" y="-144462"/>
            <a:ext cx="39968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 name="Rectangle 1"/>
          <p:cNvSpPr/>
          <p:nvPr/>
        </p:nvSpPr>
        <p:spPr>
          <a:xfrm>
            <a:off x="193431" y="1985668"/>
            <a:ext cx="11654580" cy="4026487"/>
          </a:xfrm>
          <a:prstGeom prst="rect">
            <a:avLst/>
          </a:prstGeom>
          <a:solidFill>
            <a:schemeClr val="bg1"/>
          </a:solidFill>
          <a:ln>
            <a:solidFill>
              <a:schemeClr val="accent1"/>
            </a:solidFill>
          </a:ln>
        </p:spPr>
        <p:txBody>
          <a:bodyPr wrap="square">
            <a:spAutoFit/>
          </a:bodyPr>
          <a:lstStyle/>
          <a:p>
            <a:pPr algn="just">
              <a:lnSpc>
                <a:spcPct val="107000"/>
              </a:lnSpc>
              <a:spcAft>
                <a:spcPts val="800"/>
              </a:spcAft>
            </a:pPr>
            <a:r>
              <a:rPr lang="fr-FR" sz="1600" dirty="0" smtClean="0">
                <a:solidFill>
                  <a:srgbClr val="000099"/>
                </a:solidFill>
                <a:latin typeface="Arial Rounded MT Bold" pitchFamily="34" charset="0"/>
              </a:rPr>
              <a:t>- L'inertie </a:t>
            </a:r>
            <a:r>
              <a:rPr lang="fr-FR" sz="1600" dirty="0">
                <a:solidFill>
                  <a:srgbClr val="000099"/>
                </a:solidFill>
                <a:latin typeface="Arial Rounded MT Bold" pitchFamily="34" charset="0"/>
              </a:rPr>
              <a:t>thermique d'un matériau représente sa résistance au changement de température.</a:t>
            </a:r>
          </a:p>
          <a:p>
            <a:pPr algn="just">
              <a:lnSpc>
                <a:spcPct val="107000"/>
              </a:lnSpc>
              <a:spcAft>
                <a:spcPts val="800"/>
              </a:spcAft>
            </a:pPr>
            <a:r>
              <a:rPr lang="fr-FR" sz="1600" dirty="0" smtClean="0">
                <a:solidFill>
                  <a:srgbClr val="000099"/>
                </a:solidFill>
                <a:latin typeface="Arial Rounded MT Bold" pitchFamily="34" charset="0"/>
              </a:rPr>
              <a:t>- Ainsi </a:t>
            </a:r>
            <a:r>
              <a:rPr lang="fr-FR" sz="1600" dirty="0">
                <a:solidFill>
                  <a:srgbClr val="000099"/>
                </a:solidFill>
                <a:latin typeface="Arial Rounded MT Bold" pitchFamily="34" charset="0"/>
              </a:rPr>
              <a:t>une vieille maison construite en pierres conservera la chaleur ou la fraîcheur plus longtemps qu'une maison neuve qui possède une étanchéité à l'air, mais qui n'est pas construite en matériaux lourds (béton, pierre, briques, terre...), des éléments en maçonnerie de la construction qui offrent au bâtiment une inertie thermique qui régulera et homogénéisera les températures intérieures tout au long de l'année, augmentant ainsi le confort ressenti</a:t>
            </a:r>
          </a:p>
          <a:p>
            <a:pPr algn="just">
              <a:lnSpc>
                <a:spcPct val="107000"/>
              </a:lnSpc>
              <a:spcAft>
                <a:spcPts val="800"/>
              </a:spcAft>
            </a:pPr>
            <a:r>
              <a:rPr lang="fr-FR" sz="1600" dirty="0" smtClean="0">
                <a:solidFill>
                  <a:srgbClr val="000099"/>
                </a:solidFill>
                <a:latin typeface="Arial Rounded MT Bold" pitchFamily="34" charset="0"/>
              </a:rPr>
              <a:t>- Plus </a:t>
            </a:r>
            <a:r>
              <a:rPr lang="fr-FR" sz="1600" dirty="0">
                <a:solidFill>
                  <a:srgbClr val="000099"/>
                </a:solidFill>
                <a:latin typeface="Arial Rounded MT Bold" pitchFamily="34" charset="0"/>
              </a:rPr>
              <a:t>un matériau est lourd et compact, plus il a une inertie thermique importante. Ainsi, une maison à ossature bois, si l’on n’y intègre pas des matériaux lourds, aura une inertie thermique très faible, ce qui peut vite devenir inconfortable et peu économe en énergie.</a:t>
            </a:r>
          </a:p>
          <a:p>
            <a:pPr algn="just">
              <a:lnSpc>
                <a:spcPct val="107000"/>
              </a:lnSpc>
              <a:spcAft>
                <a:spcPts val="800"/>
              </a:spcAft>
            </a:pPr>
            <a:r>
              <a:rPr lang="fr-FR" sz="1600" dirty="0" smtClean="0">
                <a:solidFill>
                  <a:srgbClr val="000099"/>
                </a:solidFill>
                <a:latin typeface="Arial Rounded MT Bold" pitchFamily="34" charset="0"/>
              </a:rPr>
              <a:t>- Le </a:t>
            </a:r>
            <a:r>
              <a:rPr lang="fr-FR" sz="1600" dirty="0">
                <a:solidFill>
                  <a:srgbClr val="000099"/>
                </a:solidFill>
                <a:latin typeface="Arial Rounded MT Bold" pitchFamily="34" charset="0"/>
              </a:rPr>
              <a:t>teck résiste parfaitement à l’humidité, mais aussi au gel et à la neige. Il résiste aussi à une exposition prolongée aux UV. Un salon de jardin en teck trouvera donc aussi bien sa place dans les Alpes que sur un front de mer.</a:t>
            </a:r>
          </a:p>
          <a:p>
            <a:pPr algn="just">
              <a:lnSpc>
                <a:spcPct val="107000"/>
              </a:lnSpc>
              <a:spcAft>
                <a:spcPts val="800"/>
              </a:spcAft>
            </a:pPr>
            <a:r>
              <a:rPr lang="fr-FR" sz="1600" dirty="0" smtClean="0">
                <a:solidFill>
                  <a:srgbClr val="000099"/>
                </a:solidFill>
                <a:latin typeface="Arial Rounded MT Bold" pitchFamily="34" charset="0"/>
              </a:rPr>
              <a:t>- Le </a:t>
            </a:r>
            <a:r>
              <a:rPr lang="fr-FR" sz="1600" dirty="0">
                <a:solidFill>
                  <a:srgbClr val="000099"/>
                </a:solidFill>
                <a:latin typeface="Arial Rounded MT Bold" pitchFamily="34" charset="0"/>
              </a:rPr>
              <a:t>bois en tant qu'isolant acoustique : Étant un matériau léger et relativement rigide, les propriétés d'isolation acoustiques ou phoniques du bois ne sont pas excellentes. De plus, sa surface compacte et lisse n'amortit pas très bien le bruit et a plutôt tendance à le réverbérer.</a:t>
            </a:r>
          </a:p>
        </p:txBody>
      </p:sp>
      <p:grpSp>
        <p:nvGrpSpPr>
          <p:cNvPr id="21" name="Groupe 20"/>
          <p:cNvGrpSpPr/>
          <p:nvPr/>
        </p:nvGrpSpPr>
        <p:grpSpPr>
          <a:xfrm>
            <a:off x="0" y="-26126"/>
            <a:ext cx="12218619" cy="712381"/>
            <a:chOff x="0" y="0"/>
            <a:chExt cx="12218619" cy="712381"/>
          </a:xfrm>
        </p:grpSpPr>
        <p:pic>
          <p:nvPicPr>
            <p:cNvPr id="23" name="Image 22"/>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24" name="Rectangle 23"/>
            <p:cNvSpPr/>
            <p:nvPr/>
          </p:nvSpPr>
          <p:spPr>
            <a:xfrm>
              <a:off x="193431" y="223776"/>
              <a:ext cx="5390898" cy="338554"/>
            </a:xfrm>
            <a:prstGeom prst="rect">
              <a:avLst/>
            </a:prstGeom>
          </p:spPr>
          <p:txBody>
            <a:bodyPr wrap="none">
              <a:spAutoFit/>
            </a:bodyPr>
            <a:lstStyle/>
            <a:p>
              <a:pPr algn="ctr"/>
              <a:r>
                <a:rPr lang="fr-FR" sz="1600" b="1" dirty="0">
                  <a:solidFill>
                    <a:schemeClr val="bg1"/>
                  </a:solidFill>
                  <a:latin typeface="Arial Rounded MT Bold" pitchFamily="34" charset="0"/>
                </a:rPr>
                <a:t>Guide éco-construction pour les collectivités locales</a:t>
              </a:r>
            </a:p>
          </p:txBody>
        </p:sp>
        <p:sp>
          <p:nvSpPr>
            <p:cNvPr id="25" name="Rectangle 24"/>
            <p:cNvSpPr/>
            <p:nvPr/>
          </p:nvSpPr>
          <p:spPr>
            <a:xfrm>
              <a:off x="6720254" y="369253"/>
              <a:ext cx="5498365" cy="307777"/>
            </a:xfrm>
            <a:prstGeom prst="rect">
              <a:avLst/>
            </a:prstGeom>
          </p:spPr>
          <p:txBody>
            <a:bodyPr wrap="none">
              <a:spAutoFit/>
            </a:bodyPr>
            <a:lstStyle/>
            <a:p>
              <a:pPr algn="ctr"/>
              <a:r>
                <a:rPr lang="fr-FR" sz="14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I-1. Définition </a:t>
              </a:r>
              <a:r>
                <a:rPr lang="fr-FR" sz="14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des concepts clés de l'Eco-construction</a:t>
              </a:r>
              <a:endParaRPr lang="fr-FR" sz="1400" b="1" dirty="0">
                <a:solidFill>
                  <a:schemeClr val="bg1"/>
                </a:solidFill>
                <a:latin typeface="Arial Rounded MT Bold" pitchFamily="34" charset="0"/>
              </a:endParaRPr>
            </a:p>
          </p:txBody>
        </p:sp>
      </p:grpSp>
      <p:sp>
        <p:nvSpPr>
          <p:cNvPr id="17" name="ZoneTexte 16"/>
          <p:cNvSpPr txBox="1"/>
          <p:nvPr/>
        </p:nvSpPr>
        <p:spPr>
          <a:xfrm>
            <a:off x="3356513" y="918449"/>
            <a:ext cx="4425098" cy="369332"/>
          </a:xfrm>
          <a:prstGeom prst="rect">
            <a:avLst/>
          </a:prstGeom>
          <a:solidFill>
            <a:schemeClr val="bg1"/>
          </a:solidFill>
        </p:spPr>
        <p:txBody>
          <a:bodyPr wrap="square" rtlCol="0">
            <a:spAutoFit/>
          </a:bodyPr>
          <a:lstStyle/>
          <a:p>
            <a:pPr algn="ctr"/>
            <a:r>
              <a:rPr lang="fr-FR" b="1" u="sng" dirty="0" smtClean="0">
                <a:solidFill>
                  <a:srgbClr val="00B050"/>
                </a:solidFill>
                <a:latin typeface="Arial Rounded MT Bold" pitchFamily="34" charset="0"/>
              </a:rPr>
              <a:t>I-4-2. Matériaux </a:t>
            </a:r>
            <a:r>
              <a:rPr lang="fr-FR" b="1" u="sng" dirty="0">
                <a:solidFill>
                  <a:srgbClr val="00B050"/>
                </a:solidFill>
                <a:latin typeface="Arial Rounded MT Bold" pitchFamily="34" charset="0"/>
              </a:rPr>
              <a:t>en éco-construction</a:t>
            </a:r>
            <a:endParaRPr lang="fr-FR" u="sng" dirty="0">
              <a:solidFill>
                <a:srgbClr val="00B050"/>
              </a:solidFill>
            </a:endParaRPr>
          </a:p>
        </p:txBody>
      </p:sp>
      <p:grpSp>
        <p:nvGrpSpPr>
          <p:cNvPr id="18" name="Groupe 17"/>
          <p:cNvGrpSpPr/>
          <p:nvPr/>
        </p:nvGrpSpPr>
        <p:grpSpPr>
          <a:xfrm>
            <a:off x="150260" y="778188"/>
            <a:ext cx="11974900" cy="755269"/>
            <a:chOff x="150260" y="778188"/>
            <a:chExt cx="11974900" cy="755269"/>
          </a:xfrm>
        </p:grpSpPr>
        <p:pic>
          <p:nvPicPr>
            <p:cNvPr id="26" name="Imag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083" y="847657"/>
              <a:ext cx="942975" cy="6858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27" name="Imag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2059" y="826601"/>
              <a:ext cx="962025" cy="695325"/>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28" name="Imag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260" y="815071"/>
              <a:ext cx="962025" cy="695325"/>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29" name="Imag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34560" y="778188"/>
              <a:ext cx="990600" cy="695325"/>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30" name="Imag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90135" y="789857"/>
              <a:ext cx="990600" cy="6858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31" name="Imag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1033" y="785094"/>
              <a:ext cx="1028700" cy="695325"/>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32" name="Imag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48188" y="785093"/>
              <a:ext cx="962025" cy="695325"/>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11212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AutoShape 6" descr="RÃ©sultat de recherche d'images pour &quot;reseau de chauffage urbain&quot;"/>
          <p:cNvSpPr>
            <a:spLocks noChangeAspect="1" noChangeArrowheads="1"/>
          </p:cNvSpPr>
          <p:nvPr/>
        </p:nvSpPr>
        <p:spPr bwMode="auto">
          <a:xfrm>
            <a:off x="304808" y="-144462"/>
            <a:ext cx="39968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9" name="ZoneTexte 18"/>
          <p:cNvSpPr txBox="1"/>
          <p:nvPr/>
        </p:nvSpPr>
        <p:spPr>
          <a:xfrm>
            <a:off x="2666450" y="869025"/>
            <a:ext cx="6504603" cy="369332"/>
          </a:xfrm>
          <a:prstGeom prst="rect">
            <a:avLst/>
          </a:prstGeom>
          <a:solidFill>
            <a:schemeClr val="bg1"/>
          </a:solidFill>
        </p:spPr>
        <p:txBody>
          <a:bodyPr wrap="square" rtlCol="0">
            <a:spAutoFit/>
          </a:bodyPr>
          <a:lstStyle/>
          <a:p>
            <a:pPr algn="ctr"/>
            <a:r>
              <a:rPr lang="fr-FR" b="1" u="sng" dirty="0" smtClean="0">
                <a:solidFill>
                  <a:srgbClr val="00B050"/>
                </a:solidFill>
                <a:latin typeface="Arial Rounded MT Bold" pitchFamily="34" charset="0"/>
              </a:rPr>
              <a:t>I-4-3. Les isolants biosourcés et les isolants minéraux</a:t>
            </a:r>
            <a:endParaRPr lang="fr-FR" u="sng" dirty="0">
              <a:solidFill>
                <a:srgbClr val="00B050"/>
              </a:solidFill>
            </a:endParaRPr>
          </a:p>
        </p:txBody>
      </p:sp>
      <p:sp>
        <p:nvSpPr>
          <p:cNvPr id="2" name="Rectangle 1"/>
          <p:cNvSpPr/>
          <p:nvPr/>
        </p:nvSpPr>
        <p:spPr>
          <a:xfrm>
            <a:off x="304808" y="4163592"/>
            <a:ext cx="11551862" cy="2252733"/>
          </a:xfrm>
          <a:prstGeom prst="rect">
            <a:avLst/>
          </a:prstGeom>
          <a:solidFill>
            <a:schemeClr val="bg1"/>
          </a:solidFill>
          <a:ln>
            <a:solidFill>
              <a:schemeClr val="accent1"/>
            </a:solidFill>
          </a:ln>
        </p:spPr>
        <p:txBody>
          <a:bodyPr wrap="square">
            <a:spAutoFit/>
          </a:bodyPr>
          <a:lstStyle/>
          <a:p>
            <a:pPr algn="just">
              <a:lnSpc>
                <a:spcPct val="107000"/>
              </a:lnSpc>
              <a:spcAft>
                <a:spcPts val="800"/>
              </a:spcAft>
            </a:pPr>
            <a:r>
              <a:rPr lang="fr-FR" sz="1600" b="1" dirty="0">
                <a:solidFill>
                  <a:srgbClr val="000099"/>
                </a:solidFill>
                <a:latin typeface="Arial Rounded MT Bold" pitchFamily="34" charset="0"/>
              </a:rPr>
              <a:t>Les isolants bio-</a:t>
            </a:r>
            <a:r>
              <a:rPr lang="fr-FR" sz="1600" b="1" dirty="0" err="1">
                <a:solidFill>
                  <a:srgbClr val="000099"/>
                </a:solidFill>
                <a:latin typeface="Arial Rounded MT Bold" pitchFamily="34" charset="0"/>
              </a:rPr>
              <a:t>sourcés</a:t>
            </a:r>
            <a:r>
              <a:rPr lang="fr-FR" sz="1600" b="1" dirty="0">
                <a:solidFill>
                  <a:srgbClr val="000099"/>
                </a:solidFill>
                <a:latin typeface="Arial Rounded MT Bold" pitchFamily="34" charset="0"/>
              </a:rPr>
              <a:t> : </a:t>
            </a:r>
            <a:r>
              <a:rPr lang="fr-FR" sz="1600" dirty="0">
                <a:solidFill>
                  <a:srgbClr val="000099"/>
                </a:solidFill>
                <a:latin typeface="Arial Rounded MT Bold" pitchFamily="34" charset="0"/>
              </a:rPr>
              <a:t>il s'agit d'isolants d'origine végétale (laine de bois, de chanvre, de lin, de coton, liège, paille...), d'origine animale (laine de mouton, plumes d'oie) ou issus du recyclage (ouate de cellulose fabriquée à partir de prospectus, le textile recyclé fabriqué à partir de vieux tissus). Les performances thermiques sont bonnes et ces isolants sont généralement assez denses (idéal sous toiture pour un bon confort d'été). Ils permettent aussi une évacuation naturelle de la vapeur d'eau (notamment les isolants d'origine végétale) et ont l'avantage de posséder un bilan environnemental très favorable. En revanche, le prix est souvent plus élevé sauf pour les produits issus du recyclage. À ce titre, </a:t>
            </a:r>
            <a:r>
              <a:rPr lang="fr-FR" sz="1600" b="1" dirty="0">
                <a:solidFill>
                  <a:srgbClr val="000099"/>
                </a:solidFill>
                <a:latin typeface="Arial Rounded MT Bold" pitchFamily="34" charset="0"/>
              </a:rPr>
              <a:t>la ouate de cellulose </a:t>
            </a:r>
            <a:r>
              <a:rPr lang="fr-FR" sz="1600" dirty="0">
                <a:solidFill>
                  <a:srgbClr val="000099"/>
                </a:solidFill>
                <a:latin typeface="Arial Rounded MT Bold" pitchFamily="34" charset="0"/>
              </a:rPr>
              <a:t>constitue probablement le meilleur rapport performance/prix/confort d'été/environnement</a:t>
            </a:r>
          </a:p>
        </p:txBody>
      </p:sp>
      <p:graphicFrame>
        <p:nvGraphicFramePr>
          <p:cNvPr id="3" name="Tableau 2"/>
          <p:cNvGraphicFramePr>
            <a:graphicFrameLocks noGrp="1"/>
          </p:cNvGraphicFramePr>
          <p:nvPr>
            <p:extLst/>
          </p:nvPr>
        </p:nvGraphicFramePr>
        <p:xfrm>
          <a:off x="149454" y="1536257"/>
          <a:ext cx="11893092" cy="1957070"/>
        </p:xfrm>
        <a:graphic>
          <a:graphicData uri="http://schemas.openxmlformats.org/drawingml/2006/table">
            <a:tbl>
              <a:tblPr firstRow="1" firstCol="1" bandRow="1">
                <a:tableStyleId>{5C22544A-7EE6-4342-B048-85BDC9FD1C3A}</a:tableStyleId>
              </a:tblPr>
              <a:tblGrid>
                <a:gridCol w="1206622">
                  <a:extLst>
                    <a:ext uri="{9D8B030D-6E8A-4147-A177-3AD203B41FA5}">
                      <a16:colId xmlns="" xmlns:a16="http://schemas.microsoft.com/office/drawing/2014/main" val="3182552220"/>
                    </a:ext>
                  </a:extLst>
                </a:gridCol>
                <a:gridCol w="1172299">
                  <a:extLst>
                    <a:ext uri="{9D8B030D-6E8A-4147-A177-3AD203B41FA5}">
                      <a16:colId xmlns="" xmlns:a16="http://schemas.microsoft.com/office/drawing/2014/main" val="2190939009"/>
                    </a:ext>
                  </a:extLst>
                </a:gridCol>
                <a:gridCol w="1417896">
                  <a:extLst>
                    <a:ext uri="{9D8B030D-6E8A-4147-A177-3AD203B41FA5}">
                      <a16:colId xmlns="" xmlns:a16="http://schemas.microsoft.com/office/drawing/2014/main" val="4036934790"/>
                    </a:ext>
                  </a:extLst>
                </a:gridCol>
                <a:gridCol w="1341625">
                  <a:extLst>
                    <a:ext uri="{9D8B030D-6E8A-4147-A177-3AD203B41FA5}">
                      <a16:colId xmlns="" xmlns:a16="http://schemas.microsoft.com/office/drawing/2014/main" val="2710770350"/>
                    </a:ext>
                  </a:extLst>
                </a:gridCol>
                <a:gridCol w="1213486">
                  <a:extLst>
                    <a:ext uri="{9D8B030D-6E8A-4147-A177-3AD203B41FA5}">
                      <a16:colId xmlns="" xmlns:a16="http://schemas.microsoft.com/office/drawing/2014/main" val="2083683537"/>
                    </a:ext>
                  </a:extLst>
                </a:gridCol>
                <a:gridCol w="1162385">
                  <a:extLst>
                    <a:ext uri="{9D8B030D-6E8A-4147-A177-3AD203B41FA5}">
                      <a16:colId xmlns="" xmlns:a16="http://schemas.microsoft.com/office/drawing/2014/main" val="2267843810"/>
                    </a:ext>
                  </a:extLst>
                </a:gridCol>
                <a:gridCol w="1093742">
                  <a:extLst>
                    <a:ext uri="{9D8B030D-6E8A-4147-A177-3AD203B41FA5}">
                      <a16:colId xmlns="" xmlns:a16="http://schemas.microsoft.com/office/drawing/2014/main" val="404194493"/>
                    </a:ext>
                  </a:extLst>
                </a:gridCol>
                <a:gridCol w="1102894">
                  <a:extLst>
                    <a:ext uri="{9D8B030D-6E8A-4147-A177-3AD203B41FA5}">
                      <a16:colId xmlns="" xmlns:a16="http://schemas.microsoft.com/office/drawing/2014/main" val="4027797329"/>
                    </a:ext>
                  </a:extLst>
                </a:gridCol>
                <a:gridCol w="1019758">
                  <a:extLst>
                    <a:ext uri="{9D8B030D-6E8A-4147-A177-3AD203B41FA5}">
                      <a16:colId xmlns="" xmlns:a16="http://schemas.microsoft.com/office/drawing/2014/main" val="240936524"/>
                    </a:ext>
                  </a:extLst>
                </a:gridCol>
                <a:gridCol w="1162385">
                  <a:extLst>
                    <a:ext uri="{9D8B030D-6E8A-4147-A177-3AD203B41FA5}">
                      <a16:colId xmlns="" xmlns:a16="http://schemas.microsoft.com/office/drawing/2014/main" val="1608254443"/>
                    </a:ext>
                  </a:extLst>
                </a:gridCol>
              </a:tblGrid>
              <a:tr h="67990">
                <a:tc>
                  <a:txBody>
                    <a:bodyPr/>
                    <a:lstStyle/>
                    <a:p>
                      <a:pPr>
                        <a:lnSpc>
                          <a:spcPct val="107000"/>
                        </a:lnSpc>
                        <a:spcAft>
                          <a:spcPts val="0"/>
                        </a:spcAft>
                      </a:pPr>
                      <a:r>
                        <a:rPr lang="fr-FR" sz="1200" b="1" dirty="0">
                          <a:effectLst/>
                          <a:latin typeface="+mn-lt"/>
                        </a:rPr>
                        <a:t> </a:t>
                      </a: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tc gridSpan="6">
                  <a:txBody>
                    <a:bodyPr/>
                    <a:lstStyle/>
                    <a:p>
                      <a:pPr algn="ctr">
                        <a:lnSpc>
                          <a:spcPct val="107000"/>
                        </a:lnSpc>
                        <a:spcAft>
                          <a:spcPts val="0"/>
                        </a:spcAft>
                      </a:pPr>
                      <a:r>
                        <a:rPr lang="fr-FR" sz="1200" b="1" dirty="0">
                          <a:effectLst/>
                          <a:latin typeface="Arial Black" panose="020B0A04020102020204" pitchFamily="34" charset="0"/>
                        </a:rPr>
                        <a:t>Les isolants </a:t>
                      </a:r>
                      <a:r>
                        <a:rPr lang="fr-FR" sz="1200" b="1" dirty="0" smtClean="0">
                          <a:effectLst/>
                          <a:latin typeface="Arial Black" panose="020B0A04020102020204" pitchFamily="34" charset="0"/>
                        </a:rPr>
                        <a:t>biosourcés</a:t>
                      </a:r>
                    </a:p>
                    <a:p>
                      <a:pPr algn="ctr">
                        <a:lnSpc>
                          <a:spcPct val="107000"/>
                        </a:lnSpc>
                        <a:spcAft>
                          <a:spcPts val="0"/>
                        </a:spcAft>
                      </a:pP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algn="ctr">
                        <a:lnSpc>
                          <a:spcPct val="107000"/>
                        </a:lnSpc>
                        <a:spcAft>
                          <a:spcPts val="0"/>
                        </a:spcAft>
                      </a:pPr>
                      <a:r>
                        <a:rPr lang="fr-FR" sz="1200" b="1" dirty="0">
                          <a:effectLst/>
                          <a:latin typeface="Arial Black" panose="020B0A04020102020204" pitchFamily="34" charset="0"/>
                        </a:rPr>
                        <a:t>Les isolants minéraux</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tc>
                <a:tc hMerge="1">
                  <a:txBody>
                    <a:bodyPr/>
                    <a:lstStyle/>
                    <a:p>
                      <a:endParaRPr lang="fr-FR"/>
                    </a:p>
                  </a:txBody>
                  <a:tcPr/>
                </a:tc>
                <a:tc hMerge="1">
                  <a:txBody>
                    <a:bodyPr/>
                    <a:lstStyle/>
                    <a:p>
                      <a:endParaRPr lang="fr-FR"/>
                    </a:p>
                  </a:txBody>
                  <a:tcPr/>
                </a:tc>
                <a:extLst>
                  <a:ext uri="{0D108BD9-81ED-4DB2-BD59-A6C34878D82A}">
                    <a16:rowId xmlns="" xmlns:a16="http://schemas.microsoft.com/office/drawing/2014/main" val="3741748073"/>
                  </a:ext>
                </a:extLst>
              </a:tr>
              <a:tr h="135979">
                <a:tc>
                  <a:txBody>
                    <a:bodyPr/>
                    <a:lstStyle/>
                    <a:p>
                      <a:pPr>
                        <a:lnSpc>
                          <a:spcPct val="107000"/>
                        </a:lnSpc>
                        <a:spcAft>
                          <a:spcPts val="0"/>
                        </a:spcAft>
                      </a:pPr>
                      <a:r>
                        <a:rPr lang="fr-FR" sz="1200" b="1" dirty="0">
                          <a:effectLst/>
                          <a:latin typeface="Arial Black" panose="020B0A04020102020204" pitchFamily="34" charset="0"/>
                        </a:rPr>
                        <a:t>ISOLANTS</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a:txBody>
                    <a:bodyPr/>
                    <a:lstStyle/>
                    <a:p>
                      <a:pPr algn="ctr">
                        <a:lnSpc>
                          <a:spcPct val="107000"/>
                        </a:lnSpc>
                        <a:spcAft>
                          <a:spcPts val="0"/>
                        </a:spcAft>
                      </a:pPr>
                      <a:r>
                        <a:rPr lang="fr-FR" sz="1200" b="1" dirty="0">
                          <a:effectLst/>
                          <a:latin typeface="Arial Black" panose="020B0A04020102020204" pitchFamily="34" charset="0"/>
                        </a:rPr>
                        <a:t>Ouate de cellulose</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a:txBody>
                    <a:bodyPr/>
                    <a:lstStyle/>
                    <a:p>
                      <a:pPr algn="ctr">
                        <a:lnSpc>
                          <a:spcPct val="107000"/>
                        </a:lnSpc>
                        <a:spcAft>
                          <a:spcPts val="0"/>
                        </a:spcAft>
                      </a:pPr>
                      <a:r>
                        <a:rPr lang="fr-FR" sz="1200" b="1" dirty="0">
                          <a:effectLst/>
                          <a:latin typeface="Arial Black" panose="020B0A04020102020204" pitchFamily="34" charset="0"/>
                        </a:rPr>
                        <a:t>Laine de bois</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tc>
                <a:tc>
                  <a:txBody>
                    <a:bodyPr/>
                    <a:lstStyle/>
                    <a:p>
                      <a:pPr algn="ctr">
                        <a:lnSpc>
                          <a:spcPct val="107000"/>
                        </a:lnSpc>
                        <a:spcAft>
                          <a:spcPts val="0"/>
                        </a:spcAft>
                      </a:pPr>
                      <a:r>
                        <a:rPr lang="fr-FR" sz="1200" b="1" dirty="0">
                          <a:effectLst/>
                          <a:latin typeface="Arial Black" panose="020B0A04020102020204" pitchFamily="34" charset="0"/>
                        </a:rPr>
                        <a:t>Laine de chanvre</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tc>
                <a:tc>
                  <a:txBody>
                    <a:bodyPr/>
                    <a:lstStyle/>
                    <a:p>
                      <a:pPr algn="ctr">
                        <a:lnSpc>
                          <a:spcPct val="107000"/>
                        </a:lnSpc>
                        <a:spcAft>
                          <a:spcPts val="0"/>
                        </a:spcAft>
                      </a:pPr>
                      <a:r>
                        <a:rPr lang="fr-FR" sz="1200" b="1" dirty="0">
                          <a:effectLst/>
                          <a:latin typeface="Arial Black" panose="020B0A04020102020204" pitchFamily="34" charset="0"/>
                        </a:rPr>
                        <a:t>Laine de mouton</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tc>
                <a:tc>
                  <a:txBody>
                    <a:bodyPr/>
                    <a:lstStyle/>
                    <a:p>
                      <a:pPr algn="ctr">
                        <a:lnSpc>
                          <a:spcPct val="107000"/>
                        </a:lnSpc>
                        <a:spcAft>
                          <a:spcPts val="0"/>
                        </a:spcAft>
                      </a:pPr>
                      <a:r>
                        <a:rPr lang="fr-FR" sz="1200" b="1" dirty="0">
                          <a:effectLst/>
                          <a:latin typeface="Arial Black" panose="020B0A04020102020204" pitchFamily="34" charset="0"/>
                        </a:rPr>
                        <a:t>Liège expansé</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tc>
                <a:tc>
                  <a:txBody>
                    <a:bodyPr/>
                    <a:lstStyle/>
                    <a:p>
                      <a:pPr algn="ctr">
                        <a:lnSpc>
                          <a:spcPct val="107000"/>
                        </a:lnSpc>
                        <a:spcAft>
                          <a:spcPts val="0"/>
                        </a:spcAft>
                      </a:pPr>
                      <a:r>
                        <a:rPr lang="fr-FR" sz="1200" b="1" dirty="0">
                          <a:effectLst/>
                          <a:latin typeface="Arial Black" panose="020B0A04020102020204" pitchFamily="34" charset="0"/>
                        </a:rPr>
                        <a:t>Laine de lin</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tc>
                <a:tc>
                  <a:txBody>
                    <a:bodyPr/>
                    <a:lstStyle/>
                    <a:p>
                      <a:pPr algn="ctr">
                        <a:lnSpc>
                          <a:spcPct val="107000"/>
                        </a:lnSpc>
                        <a:spcAft>
                          <a:spcPts val="0"/>
                        </a:spcAft>
                      </a:pPr>
                      <a:r>
                        <a:rPr lang="fr-FR" sz="1200" b="1" dirty="0">
                          <a:effectLst/>
                          <a:latin typeface="Arial Black" panose="020B0A04020102020204" pitchFamily="34" charset="0"/>
                        </a:rPr>
                        <a:t>Laine de verre</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tc>
                <a:tc>
                  <a:txBody>
                    <a:bodyPr/>
                    <a:lstStyle/>
                    <a:p>
                      <a:pPr algn="ctr">
                        <a:lnSpc>
                          <a:spcPct val="107000"/>
                        </a:lnSpc>
                        <a:spcAft>
                          <a:spcPts val="0"/>
                        </a:spcAft>
                      </a:pPr>
                      <a:r>
                        <a:rPr lang="fr-FR" sz="1200" b="1" dirty="0">
                          <a:effectLst/>
                          <a:latin typeface="Arial Black" panose="020B0A04020102020204" pitchFamily="34" charset="0"/>
                        </a:rPr>
                        <a:t>Laine de roche</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tc>
                <a:tc>
                  <a:txBody>
                    <a:bodyPr/>
                    <a:lstStyle/>
                    <a:p>
                      <a:pPr algn="ctr">
                        <a:lnSpc>
                          <a:spcPct val="107000"/>
                        </a:lnSpc>
                        <a:spcAft>
                          <a:spcPts val="0"/>
                        </a:spcAft>
                      </a:pPr>
                      <a:r>
                        <a:rPr lang="fr-FR" sz="1200" b="1" dirty="0">
                          <a:effectLst/>
                          <a:latin typeface="Arial Black" panose="020B0A04020102020204" pitchFamily="34" charset="0"/>
                        </a:rPr>
                        <a:t>Perlite exfoliée</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tc>
                <a:extLst>
                  <a:ext uri="{0D108BD9-81ED-4DB2-BD59-A6C34878D82A}">
                    <a16:rowId xmlns="" xmlns:a16="http://schemas.microsoft.com/office/drawing/2014/main" val="2242073205"/>
                  </a:ext>
                </a:extLst>
              </a:tr>
              <a:tr h="67990">
                <a:tc>
                  <a:txBody>
                    <a:bodyPr/>
                    <a:lstStyle/>
                    <a:p>
                      <a:pPr>
                        <a:lnSpc>
                          <a:spcPct val="107000"/>
                        </a:lnSpc>
                        <a:spcAft>
                          <a:spcPts val="0"/>
                        </a:spcAft>
                      </a:pPr>
                      <a:r>
                        <a:rPr lang="fr-FR" sz="1200" b="1" dirty="0">
                          <a:effectLst/>
                          <a:latin typeface="Arial Black" panose="020B0A04020102020204" pitchFamily="34" charset="0"/>
                        </a:rPr>
                        <a:t>Aspect</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endParaRPr lang="fr-FR" sz="1200" b="1" dirty="0" smtClean="0">
                        <a:effectLst/>
                        <a:latin typeface="+mn-lt"/>
                        <a:ea typeface="Calibri" panose="020F0502020204030204" pitchFamily="34" charset="0"/>
                        <a:cs typeface="Arial" panose="020B0604020202020204" pitchFamily="34" charset="0"/>
                      </a:endParaRPr>
                    </a:p>
                    <a:p>
                      <a:pPr>
                        <a:lnSpc>
                          <a:spcPct val="107000"/>
                        </a:lnSpc>
                        <a:spcAft>
                          <a:spcPts val="0"/>
                        </a:spcAft>
                      </a:pPr>
                      <a:endParaRPr lang="fr-FR" sz="1200" b="1" dirty="0" smtClean="0">
                        <a:effectLst/>
                        <a:latin typeface="+mn-lt"/>
                        <a:ea typeface="Calibri" panose="020F0502020204030204" pitchFamily="34" charset="0"/>
                        <a:cs typeface="Arial" panose="020B0604020202020204" pitchFamily="34" charset="0"/>
                      </a:endParaRPr>
                    </a:p>
                    <a:p>
                      <a:pPr>
                        <a:lnSpc>
                          <a:spcPct val="107000"/>
                        </a:lnSpc>
                        <a:spcAft>
                          <a:spcPts val="0"/>
                        </a:spcAft>
                      </a:pPr>
                      <a:endParaRPr lang="fr-FR" sz="1200" b="1" dirty="0" smtClean="0">
                        <a:effectLst/>
                        <a:latin typeface="+mn-lt"/>
                        <a:ea typeface="Calibri" panose="020F0502020204030204" pitchFamily="34" charset="0"/>
                        <a:cs typeface="Arial" panose="020B0604020202020204" pitchFamily="34" charset="0"/>
                      </a:endParaRPr>
                    </a:p>
                    <a:p>
                      <a:pPr>
                        <a:lnSpc>
                          <a:spcPct val="107000"/>
                        </a:lnSpc>
                        <a:spcAft>
                          <a:spcPts val="0"/>
                        </a:spcAft>
                      </a:pPr>
                      <a:endParaRPr lang="fr-FR" sz="1200" b="1" dirty="0" smtClean="0">
                        <a:effectLst/>
                        <a:latin typeface="+mn-lt"/>
                        <a:ea typeface="Calibri" panose="020F0502020204030204" pitchFamily="34" charset="0"/>
                        <a:cs typeface="Arial" panose="020B0604020202020204" pitchFamily="34" charset="0"/>
                      </a:endParaRPr>
                    </a:p>
                    <a:p>
                      <a:pPr>
                        <a:lnSpc>
                          <a:spcPct val="107000"/>
                        </a:lnSpc>
                        <a:spcAft>
                          <a:spcPts val="0"/>
                        </a:spcAft>
                      </a:pPr>
                      <a:endParaRPr lang="fr-FR" sz="1200" b="1" dirty="0" smtClean="0">
                        <a:effectLst/>
                        <a:latin typeface="+mn-lt"/>
                        <a:ea typeface="Calibri" panose="020F0502020204030204" pitchFamily="34" charset="0"/>
                        <a:cs typeface="Arial" panose="020B0604020202020204" pitchFamily="34" charset="0"/>
                      </a:endParaRPr>
                    </a:p>
                    <a:p>
                      <a:pPr>
                        <a:lnSpc>
                          <a:spcPct val="107000"/>
                        </a:lnSpc>
                        <a:spcAft>
                          <a:spcPts val="0"/>
                        </a:spcAft>
                      </a:pP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endParaRPr lang="fr-FR" sz="1200" b="1" dirty="0">
                        <a:solidFill>
                          <a:srgbClr val="000000"/>
                        </a:solidFill>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endParaRPr lang="fr-FR" sz="1200" b="1" dirty="0">
                        <a:solidFill>
                          <a:srgbClr val="000000"/>
                        </a:solidFill>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endParaRPr lang="fr-FR" sz="1200" b="1" dirty="0">
                        <a:solidFill>
                          <a:srgbClr val="000000"/>
                        </a:solidFill>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endParaRPr lang="fr-FR" sz="1200" b="1" dirty="0">
                        <a:solidFill>
                          <a:srgbClr val="000000"/>
                        </a:solidFill>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endParaRPr lang="fr-FR" sz="1200" b="1" dirty="0">
                        <a:solidFill>
                          <a:srgbClr val="000000"/>
                        </a:solidFill>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endParaRPr lang="fr-FR" sz="1200" b="1" dirty="0">
                        <a:solidFill>
                          <a:srgbClr val="000000"/>
                        </a:solidFill>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endParaRPr lang="fr-FR" sz="1200" b="1" dirty="0">
                        <a:solidFill>
                          <a:srgbClr val="000000"/>
                        </a:solidFill>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endParaRPr lang="fr-FR" sz="1200" b="1" dirty="0">
                        <a:solidFill>
                          <a:srgbClr val="000000"/>
                        </a:solidFill>
                        <a:effectLst/>
                        <a:latin typeface="+mn-lt"/>
                        <a:ea typeface="Calibri" panose="020F0502020204030204" pitchFamily="34" charset="0"/>
                        <a:cs typeface="Arial" panose="020B0604020202020204" pitchFamily="34" charset="0"/>
                      </a:endParaRPr>
                    </a:p>
                  </a:txBody>
                  <a:tcPr marL="25992" marR="25992" marT="0" marB="0"/>
                </a:tc>
                <a:extLst>
                  <a:ext uri="{0D108BD9-81ED-4DB2-BD59-A6C34878D82A}">
                    <a16:rowId xmlns="" xmlns:a16="http://schemas.microsoft.com/office/drawing/2014/main" val="3962780134"/>
                  </a:ext>
                </a:extLst>
              </a:tr>
            </a:tbl>
          </a:graphicData>
        </a:graphic>
      </p:graphicFrame>
      <p:grpSp>
        <p:nvGrpSpPr>
          <p:cNvPr id="4" name="Groupe 3"/>
          <p:cNvGrpSpPr/>
          <p:nvPr/>
        </p:nvGrpSpPr>
        <p:grpSpPr>
          <a:xfrm>
            <a:off x="1423854" y="2385104"/>
            <a:ext cx="10432816" cy="1025166"/>
            <a:chOff x="1423854" y="2385104"/>
            <a:chExt cx="10432816" cy="1025166"/>
          </a:xfrm>
        </p:grpSpPr>
        <p:pic>
          <p:nvPicPr>
            <p:cNvPr id="10" name="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692634" y="2385104"/>
              <a:ext cx="1017648" cy="97340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2656" y="2385104"/>
              <a:ext cx="894014" cy="973402"/>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2955" y="2385104"/>
              <a:ext cx="893510" cy="973402"/>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1479" y="2385104"/>
              <a:ext cx="950626" cy="973402"/>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4183" y="2385104"/>
              <a:ext cx="909756" cy="973402"/>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3057" y="2385104"/>
              <a:ext cx="1091390" cy="973402"/>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6003" y="2385104"/>
              <a:ext cx="1115815" cy="978060"/>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9510" y="2385104"/>
              <a:ext cx="1244239" cy="1025166"/>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3854" y="2385104"/>
              <a:ext cx="973402" cy="9734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e 23"/>
          <p:cNvGrpSpPr/>
          <p:nvPr/>
        </p:nvGrpSpPr>
        <p:grpSpPr>
          <a:xfrm>
            <a:off x="0" y="0"/>
            <a:ext cx="12218619" cy="712381"/>
            <a:chOff x="0" y="0"/>
            <a:chExt cx="12218619" cy="712381"/>
          </a:xfrm>
        </p:grpSpPr>
        <p:pic>
          <p:nvPicPr>
            <p:cNvPr id="25" name="Image 24"/>
            <p:cNvPicPr/>
            <p:nvPr/>
          </p:nvPicPr>
          <p:blipFill>
            <a:blip r:embed="rId11" cstate="print"/>
            <a:srcRect/>
            <a:stretch>
              <a:fillRect/>
            </a:stretch>
          </p:blipFill>
          <p:spPr bwMode="auto">
            <a:xfrm>
              <a:off x="0" y="0"/>
              <a:ext cx="12192000" cy="712381"/>
            </a:xfrm>
            <a:prstGeom prst="rect">
              <a:avLst/>
            </a:prstGeom>
            <a:noFill/>
            <a:ln w="9525">
              <a:noFill/>
              <a:miter lim="800000"/>
              <a:headEnd/>
              <a:tailEnd/>
            </a:ln>
          </p:spPr>
        </p:pic>
        <p:sp>
          <p:nvSpPr>
            <p:cNvPr id="26" name="Rectangle 25"/>
            <p:cNvSpPr/>
            <p:nvPr/>
          </p:nvSpPr>
          <p:spPr>
            <a:xfrm>
              <a:off x="193431" y="223776"/>
              <a:ext cx="5390898" cy="338554"/>
            </a:xfrm>
            <a:prstGeom prst="rect">
              <a:avLst/>
            </a:prstGeom>
          </p:spPr>
          <p:txBody>
            <a:bodyPr wrap="none">
              <a:spAutoFit/>
            </a:bodyPr>
            <a:lstStyle/>
            <a:p>
              <a:pPr algn="ctr"/>
              <a:r>
                <a:rPr lang="fr-FR" sz="1600" b="1" dirty="0">
                  <a:solidFill>
                    <a:schemeClr val="bg1"/>
                  </a:solidFill>
                  <a:latin typeface="Arial Rounded MT Bold" pitchFamily="34" charset="0"/>
                </a:rPr>
                <a:t>Guide éco-construction pour les collectivités locales</a:t>
              </a:r>
            </a:p>
          </p:txBody>
        </p:sp>
        <p:sp>
          <p:nvSpPr>
            <p:cNvPr id="27" name="Rectangle 26"/>
            <p:cNvSpPr/>
            <p:nvPr/>
          </p:nvSpPr>
          <p:spPr>
            <a:xfrm>
              <a:off x="6720254" y="369253"/>
              <a:ext cx="5498365" cy="307777"/>
            </a:xfrm>
            <a:prstGeom prst="rect">
              <a:avLst/>
            </a:prstGeom>
          </p:spPr>
          <p:txBody>
            <a:bodyPr wrap="none">
              <a:spAutoFit/>
            </a:bodyPr>
            <a:lstStyle/>
            <a:p>
              <a:pPr algn="ctr"/>
              <a:r>
                <a:rPr lang="fr-FR" sz="14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I-1. Définition </a:t>
              </a:r>
              <a:r>
                <a:rPr lang="fr-FR" sz="14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des concepts clés de l'Eco-construction</a:t>
              </a:r>
              <a:endParaRPr lang="fr-FR" sz="1400" b="1" dirty="0">
                <a:solidFill>
                  <a:schemeClr val="bg1"/>
                </a:solidFill>
                <a:latin typeface="Arial Rounded MT Bold" pitchFamily="34" charset="0"/>
              </a:endParaRPr>
            </a:p>
          </p:txBody>
        </p:sp>
      </p:grpSp>
    </p:spTree>
    <p:extLst>
      <p:ext uri="{BB962C8B-B14F-4D97-AF65-F5344CB8AC3E}">
        <p14:creationId xmlns:p14="http://schemas.microsoft.com/office/powerpoint/2010/main" val="3052411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AutoShape 6" descr="RÃ©sultat de recherche d'images pour &quot;reseau de chauffage urbain&quot;"/>
          <p:cNvSpPr>
            <a:spLocks noChangeAspect="1" noChangeArrowheads="1"/>
          </p:cNvSpPr>
          <p:nvPr/>
        </p:nvSpPr>
        <p:spPr bwMode="auto">
          <a:xfrm>
            <a:off x="304808" y="-144462"/>
            <a:ext cx="39968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graphicFrame>
        <p:nvGraphicFramePr>
          <p:cNvPr id="2" name="Tableau 1"/>
          <p:cNvGraphicFramePr>
            <a:graphicFrameLocks noGrp="1"/>
          </p:cNvGraphicFramePr>
          <p:nvPr>
            <p:extLst/>
          </p:nvPr>
        </p:nvGraphicFramePr>
        <p:xfrm>
          <a:off x="97203" y="1394679"/>
          <a:ext cx="11893092" cy="5284089"/>
        </p:xfrm>
        <a:graphic>
          <a:graphicData uri="http://schemas.openxmlformats.org/drawingml/2006/table">
            <a:tbl>
              <a:tblPr firstRow="1" firstCol="1" bandRow="1">
                <a:tableStyleId>{5C22544A-7EE6-4342-B048-85BDC9FD1C3A}</a:tableStyleId>
              </a:tblPr>
              <a:tblGrid>
                <a:gridCol w="1206622">
                  <a:extLst>
                    <a:ext uri="{9D8B030D-6E8A-4147-A177-3AD203B41FA5}">
                      <a16:colId xmlns="" xmlns:a16="http://schemas.microsoft.com/office/drawing/2014/main" val="3306959979"/>
                    </a:ext>
                  </a:extLst>
                </a:gridCol>
                <a:gridCol w="1172299">
                  <a:extLst>
                    <a:ext uri="{9D8B030D-6E8A-4147-A177-3AD203B41FA5}">
                      <a16:colId xmlns="" xmlns:a16="http://schemas.microsoft.com/office/drawing/2014/main" val="1131448770"/>
                    </a:ext>
                  </a:extLst>
                </a:gridCol>
                <a:gridCol w="1417896">
                  <a:extLst>
                    <a:ext uri="{9D8B030D-6E8A-4147-A177-3AD203B41FA5}">
                      <a16:colId xmlns="" xmlns:a16="http://schemas.microsoft.com/office/drawing/2014/main" val="570006617"/>
                    </a:ext>
                  </a:extLst>
                </a:gridCol>
                <a:gridCol w="1341625">
                  <a:extLst>
                    <a:ext uri="{9D8B030D-6E8A-4147-A177-3AD203B41FA5}">
                      <a16:colId xmlns="" xmlns:a16="http://schemas.microsoft.com/office/drawing/2014/main" val="4121558331"/>
                    </a:ext>
                  </a:extLst>
                </a:gridCol>
                <a:gridCol w="1213486">
                  <a:extLst>
                    <a:ext uri="{9D8B030D-6E8A-4147-A177-3AD203B41FA5}">
                      <a16:colId xmlns="" xmlns:a16="http://schemas.microsoft.com/office/drawing/2014/main" val="3443649805"/>
                    </a:ext>
                  </a:extLst>
                </a:gridCol>
                <a:gridCol w="1162385">
                  <a:extLst>
                    <a:ext uri="{9D8B030D-6E8A-4147-A177-3AD203B41FA5}">
                      <a16:colId xmlns="" xmlns:a16="http://schemas.microsoft.com/office/drawing/2014/main" val="791336670"/>
                    </a:ext>
                  </a:extLst>
                </a:gridCol>
                <a:gridCol w="1093742">
                  <a:extLst>
                    <a:ext uri="{9D8B030D-6E8A-4147-A177-3AD203B41FA5}">
                      <a16:colId xmlns="" xmlns:a16="http://schemas.microsoft.com/office/drawing/2014/main" val="1063302338"/>
                    </a:ext>
                  </a:extLst>
                </a:gridCol>
                <a:gridCol w="1102894">
                  <a:extLst>
                    <a:ext uri="{9D8B030D-6E8A-4147-A177-3AD203B41FA5}">
                      <a16:colId xmlns="" xmlns:a16="http://schemas.microsoft.com/office/drawing/2014/main" val="1739305382"/>
                    </a:ext>
                  </a:extLst>
                </a:gridCol>
                <a:gridCol w="1019758">
                  <a:extLst>
                    <a:ext uri="{9D8B030D-6E8A-4147-A177-3AD203B41FA5}">
                      <a16:colId xmlns="" xmlns:a16="http://schemas.microsoft.com/office/drawing/2014/main" val="2420359426"/>
                    </a:ext>
                  </a:extLst>
                </a:gridCol>
                <a:gridCol w="1162385">
                  <a:extLst>
                    <a:ext uri="{9D8B030D-6E8A-4147-A177-3AD203B41FA5}">
                      <a16:colId xmlns="" xmlns:a16="http://schemas.microsoft.com/office/drawing/2014/main" val="105492813"/>
                    </a:ext>
                  </a:extLst>
                </a:gridCol>
              </a:tblGrid>
              <a:tr h="67990">
                <a:tc>
                  <a:txBody>
                    <a:bodyPr/>
                    <a:lstStyle/>
                    <a:p>
                      <a:pPr>
                        <a:lnSpc>
                          <a:spcPct val="107000"/>
                        </a:lnSpc>
                        <a:spcAft>
                          <a:spcPts val="0"/>
                        </a:spcAft>
                      </a:pPr>
                      <a:r>
                        <a:rPr lang="fr-FR" sz="1200" b="1" dirty="0">
                          <a:effectLst/>
                          <a:latin typeface="+mn-lt"/>
                        </a:rPr>
                        <a:t> </a:t>
                      </a: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tc gridSpan="6">
                  <a:txBody>
                    <a:bodyPr/>
                    <a:lstStyle/>
                    <a:p>
                      <a:pPr algn="ctr">
                        <a:lnSpc>
                          <a:spcPct val="107000"/>
                        </a:lnSpc>
                        <a:spcAft>
                          <a:spcPts val="0"/>
                        </a:spcAft>
                      </a:pPr>
                      <a:r>
                        <a:rPr lang="fr-FR" sz="1200" b="1" dirty="0">
                          <a:effectLst/>
                          <a:latin typeface="Arial Black" panose="020B0A04020102020204" pitchFamily="34" charset="0"/>
                        </a:rPr>
                        <a:t>Les isolants biosourcés</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algn="ctr">
                        <a:lnSpc>
                          <a:spcPct val="107000"/>
                        </a:lnSpc>
                        <a:spcAft>
                          <a:spcPts val="0"/>
                        </a:spcAft>
                      </a:pPr>
                      <a:r>
                        <a:rPr lang="fr-FR" sz="1200" b="1" dirty="0">
                          <a:effectLst/>
                          <a:latin typeface="Arial Black" panose="020B0A04020102020204" pitchFamily="34" charset="0"/>
                        </a:rPr>
                        <a:t>Les isolants minéraux</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tc>
                <a:tc hMerge="1">
                  <a:txBody>
                    <a:bodyPr/>
                    <a:lstStyle/>
                    <a:p>
                      <a:endParaRPr lang="fr-FR"/>
                    </a:p>
                  </a:txBody>
                  <a:tcPr/>
                </a:tc>
                <a:tc hMerge="1">
                  <a:txBody>
                    <a:bodyPr/>
                    <a:lstStyle/>
                    <a:p>
                      <a:endParaRPr lang="fr-FR"/>
                    </a:p>
                  </a:txBody>
                  <a:tcPr/>
                </a:tc>
                <a:extLst>
                  <a:ext uri="{0D108BD9-81ED-4DB2-BD59-A6C34878D82A}">
                    <a16:rowId xmlns="" xmlns:a16="http://schemas.microsoft.com/office/drawing/2014/main" val="2396287422"/>
                  </a:ext>
                </a:extLst>
              </a:tr>
              <a:tr h="135979">
                <a:tc>
                  <a:txBody>
                    <a:bodyPr/>
                    <a:lstStyle/>
                    <a:p>
                      <a:pPr>
                        <a:lnSpc>
                          <a:spcPct val="107000"/>
                        </a:lnSpc>
                        <a:spcAft>
                          <a:spcPts val="0"/>
                        </a:spcAft>
                      </a:pPr>
                      <a:r>
                        <a:rPr lang="fr-FR" sz="1200" b="1" dirty="0">
                          <a:effectLst/>
                          <a:latin typeface="Arial Black" panose="020B0A04020102020204" pitchFamily="34" charset="0"/>
                        </a:rPr>
                        <a:t>ISOLANTS</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a:txBody>
                    <a:bodyPr/>
                    <a:lstStyle/>
                    <a:p>
                      <a:pPr algn="ctr">
                        <a:lnSpc>
                          <a:spcPct val="107000"/>
                        </a:lnSpc>
                        <a:spcAft>
                          <a:spcPts val="0"/>
                        </a:spcAft>
                      </a:pPr>
                      <a:r>
                        <a:rPr lang="fr-FR" sz="1200" b="1" dirty="0">
                          <a:effectLst/>
                          <a:latin typeface="Arial Black" panose="020B0A04020102020204" pitchFamily="34" charset="0"/>
                        </a:rPr>
                        <a:t>Ouate de cellulose</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a:txBody>
                    <a:bodyPr/>
                    <a:lstStyle/>
                    <a:p>
                      <a:pPr algn="ctr">
                        <a:lnSpc>
                          <a:spcPct val="107000"/>
                        </a:lnSpc>
                        <a:spcAft>
                          <a:spcPts val="0"/>
                        </a:spcAft>
                      </a:pPr>
                      <a:r>
                        <a:rPr lang="fr-FR" sz="1200" b="1" dirty="0">
                          <a:effectLst/>
                          <a:latin typeface="Arial Black" panose="020B0A04020102020204" pitchFamily="34" charset="0"/>
                        </a:rPr>
                        <a:t>Laine de bois</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tc>
                <a:tc>
                  <a:txBody>
                    <a:bodyPr/>
                    <a:lstStyle/>
                    <a:p>
                      <a:pPr algn="ctr">
                        <a:lnSpc>
                          <a:spcPct val="107000"/>
                        </a:lnSpc>
                        <a:spcAft>
                          <a:spcPts val="0"/>
                        </a:spcAft>
                      </a:pPr>
                      <a:r>
                        <a:rPr lang="fr-FR" sz="1200" b="1" dirty="0">
                          <a:effectLst/>
                          <a:latin typeface="Arial Black" panose="020B0A04020102020204" pitchFamily="34" charset="0"/>
                        </a:rPr>
                        <a:t>Laine de chanvre</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tc>
                <a:tc>
                  <a:txBody>
                    <a:bodyPr/>
                    <a:lstStyle/>
                    <a:p>
                      <a:pPr algn="ctr">
                        <a:lnSpc>
                          <a:spcPct val="107000"/>
                        </a:lnSpc>
                        <a:spcAft>
                          <a:spcPts val="0"/>
                        </a:spcAft>
                      </a:pPr>
                      <a:r>
                        <a:rPr lang="fr-FR" sz="1200" b="1" dirty="0">
                          <a:effectLst/>
                          <a:latin typeface="Arial Black" panose="020B0A04020102020204" pitchFamily="34" charset="0"/>
                        </a:rPr>
                        <a:t>Laine de mouton</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tc>
                <a:tc>
                  <a:txBody>
                    <a:bodyPr/>
                    <a:lstStyle/>
                    <a:p>
                      <a:pPr algn="ctr">
                        <a:lnSpc>
                          <a:spcPct val="107000"/>
                        </a:lnSpc>
                        <a:spcAft>
                          <a:spcPts val="0"/>
                        </a:spcAft>
                      </a:pPr>
                      <a:r>
                        <a:rPr lang="fr-FR" sz="1200" b="1" dirty="0">
                          <a:effectLst/>
                          <a:latin typeface="Arial Black" panose="020B0A04020102020204" pitchFamily="34" charset="0"/>
                        </a:rPr>
                        <a:t>Liège expansé</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tc>
                <a:tc>
                  <a:txBody>
                    <a:bodyPr/>
                    <a:lstStyle/>
                    <a:p>
                      <a:pPr algn="ctr">
                        <a:lnSpc>
                          <a:spcPct val="107000"/>
                        </a:lnSpc>
                        <a:spcAft>
                          <a:spcPts val="0"/>
                        </a:spcAft>
                      </a:pPr>
                      <a:r>
                        <a:rPr lang="fr-FR" sz="1200" b="1" dirty="0">
                          <a:effectLst/>
                          <a:latin typeface="Arial Black" panose="020B0A04020102020204" pitchFamily="34" charset="0"/>
                        </a:rPr>
                        <a:t>Laine de lin</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tc>
                <a:tc>
                  <a:txBody>
                    <a:bodyPr/>
                    <a:lstStyle/>
                    <a:p>
                      <a:pPr algn="ctr">
                        <a:lnSpc>
                          <a:spcPct val="107000"/>
                        </a:lnSpc>
                        <a:spcAft>
                          <a:spcPts val="0"/>
                        </a:spcAft>
                      </a:pPr>
                      <a:r>
                        <a:rPr lang="fr-FR" sz="1200" b="1" dirty="0">
                          <a:effectLst/>
                          <a:latin typeface="Arial Black" panose="020B0A04020102020204" pitchFamily="34" charset="0"/>
                        </a:rPr>
                        <a:t>Laine de verre</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tc>
                <a:tc>
                  <a:txBody>
                    <a:bodyPr/>
                    <a:lstStyle/>
                    <a:p>
                      <a:pPr algn="ctr">
                        <a:lnSpc>
                          <a:spcPct val="107000"/>
                        </a:lnSpc>
                        <a:spcAft>
                          <a:spcPts val="0"/>
                        </a:spcAft>
                      </a:pPr>
                      <a:r>
                        <a:rPr lang="fr-FR" sz="1200" b="1" dirty="0">
                          <a:effectLst/>
                          <a:latin typeface="Arial Black" panose="020B0A04020102020204" pitchFamily="34" charset="0"/>
                        </a:rPr>
                        <a:t>Laine de roche</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tc>
                <a:tc>
                  <a:txBody>
                    <a:bodyPr/>
                    <a:lstStyle/>
                    <a:p>
                      <a:pPr algn="ctr">
                        <a:lnSpc>
                          <a:spcPct val="107000"/>
                        </a:lnSpc>
                        <a:spcAft>
                          <a:spcPts val="0"/>
                        </a:spcAft>
                      </a:pPr>
                      <a:r>
                        <a:rPr lang="fr-FR" sz="1200" b="1" dirty="0">
                          <a:effectLst/>
                          <a:latin typeface="Arial Black" panose="020B0A04020102020204" pitchFamily="34" charset="0"/>
                        </a:rPr>
                        <a:t>Perlite exfoliée</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tc>
                <a:extLst>
                  <a:ext uri="{0D108BD9-81ED-4DB2-BD59-A6C34878D82A}">
                    <a16:rowId xmlns="" xmlns:a16="http://schemas.microsoft.com/office/drawing/2014/main" val="1305513865"/>
                  </a:ext>
                </a:extLst>
              </a:tr>
              <a:tr h="67990">
                <a:tc>
                  <a:txBody>
                    <a:bodyPr/>
                    <a:lstStyle/>
                    <a:p>
                      <a:pPr>
                        <a:lnSpc>
                          <a:spcPct val="107000"/>
                        </a:lnSpc>
                        <a:spcAft>
                          <a:spcPts val="0"/>
                        </a:spcAft>
                      </a:pPr>
                      <a:r>
                        <a:rPr lang="fr-FR" sz="1200" b="1" dirty="0">
                          <a:effectLst/>
                          <a:latin typeface="Arial Black" panose="020B0A04020102020204" pitchFamily="34" charset="0"/>
                        </a:rPr>
                        <a:t>Aspect</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endParaRPr lang="fr-FR" sz="1200" b="1" dirty="0" smtClean="0">
                        <a:effectLst/>
                        <a:latin typeface="+mn-lt"/>
                        <a:ea typeface="Calibri" panose="020F0502020204030204" pitchFamily="34" charset="0"/>
                        <a:cs typeface="Arial" panose="020B0604020202020204" pitchFamily="34" charset="0"/>
                      </a:endParaRPr>
                    </a:p>
                    <a:p>
                      <a:pPr>
                        <a:lnSpc>
                          <a:spcPct val="107000"/>
                        </a:lnSpc>
                        <a:spcAft>
                          <a:spcPts val="0"/>
                        </a:spcAft>
                      </a:pPr>
                      <a:endParaRPr lang="fr-FR" sz="1200" b="1" dirty="0" smtClean="0">
                        <a:effectLst/>
                        <a:latin typeface="+mn-lt"/>
                        <a:ea typeface="Calibri" panose="020F0502020204030204" pitchFamily="34" charset="0"/>
                        <a:cs typeface="Arial" panose="020B0604020202020204" pitchFamily="34" charset="0"/>
                      </a:endParaRPr>
                    </a:p>
                    <a:p>
                      <a:pPr>
                        <a:lnSpc>
                          <a:spcPct val="107000"/>
                        </a:lnSpc>
                        <a:spcAft>
                          <a:spcPts val="0"/>
                        </a:spcAft>
                      </a:pPr>
                      <a:endParaRPr lang="fr-FR" sz="1200" b="1" dirty="0" smtClean="0">
                        <a:effectLst/>
                        <a:latin typeface="+mn-lt"/>
                        <a:ea typeface="Calibri" panose="020F0502020204030204" pitchFamily="34" charset="0"/>
                        <a:cs typeface="Arial" panose="020B0604020202020204" pitchFamily="34" charset="0"/>
                      </a:endParaRPr>
                    </a:p>
                    <a:p>
                      <a:pPr>
                        <a:lnSpc>
                          <a:spcPct val="107000"/>
                        </a:lnSpc>
                        <a:spcAft>
                          <a:spcPts val="0"/>
                        </a:spcAft>
                      </a:pPr>
                      <a:endParaRPr lang="fr-FR" sz="1200" b="1" dirty="0" smtClean="0">
                        <a:effectLst/>
                        <a:latin typeface="+mn-lt"/>
                        <a:ea typeface="Calibri" panose="020F0502020204030204" pitchFamily="34" charset="0"/>
                        <a:cs typeface="Arial" panose="020B0604020202020204" pitchFamily="34" charset="0"/>
                      </a:endParaRPr>
                    </a:p>
                    <a:p>
                      <a:pPr>
                        <a:lnSpc>
                          <a:spcPct val="107000"/>
                        </a:lnSpc>
                        <a:spcAft>
                          <a:spcPts val="0"/>
                        </a:spcAft>
                      </a:pPr>
                      <a:endParaRPr lang="fr-FR" sz="1200" b="1" dirty="0" smtClean="0">
                        <a:effectLst/>
                        <a:latin typeface="+mn-lt"/>
                        <a:ea typeface="Calibri" panose="020F0502020204030204" pitchFamily="34" charset="0"/>
                        <a:cs typeface="Arial" panose="020B0604020202020204" pitchFamily="34" charset="0"/>
                      </a:endParaRPr>
                    </a:p>
                    <a:p>
                      <a:pPr>
                        <a:lnSpc>
                          <a:spcPct val="107000"/>
                        </a:lnSpc>
                        <a:spcAft>
                          <a:spcPts val="0"/>
                        </a:spcAft>
                      </a:pP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endParaRPr lang="fr-FR" sz="1200" b="1" dirty="0">
                        <a:solidFill>
                          <a:srgbClr val="000000"/>
                        </a:solidFill>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endParaRPr lang="fr-FR" sz="1200" b="1" dirty="0">
                        <a:solidFill>
                          <a:srgbClr val="000000"/>
                        </a:solidFill>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endParaRPr lang="fr-FR" sz="1200" b="1" dirty="0">
                        <a:solidFill>
                          <a:srgbClr val="000000"/>
                        </a:solidFill>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endParaRPr lang="fr-FR" sz="1200" b="1" dirty="0">
                        <a:solidFill>
                          <a:srgbClr val="000000"/>
                        </a:solidFill>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endParaRPr lang="fr-FR" sz="1200" b="1" dirty="0">
                        <a:solidFill>
                          <a:srgbClr val="000000"/>
                        </a:solidFill>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endParaRPr lang="fr-FR" sz="1200" b="1" dirty="0">
                        <a:solidFill>
                          <a:srgbClr val="000000"/>
                        </a:solidFill>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endParaRPr lang="fr-FR" sz="1200" b="1" dirty="0">
                        <a:solidFill>
                          <a:srgbClr val="000000"/>
                        </a:solidFill>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endParaRPr lang="fr-FR" sz="1200" b="1" dirty="0">
                        <a:solidFill>
                          <a:srgbClr val="000000"/>
                        </a:solidFill>
                        <a:effectLst/>
                        <a:latin typeface="+mn-lt"/>
                        <a:ea typeface="Calibri" panose="020F0502020204030204" pitchFamily="34" charset="0"/>
                        <a:cs typeface="Arial" panose="020B0604020202020204" pitchFamily="34" charset="0"/>
                      </a:endParaRPr>
                    </a:p>
                  </a:txBody>
                  <a:tcPr marL="25992" marR="25992" marT="0" marB="0"/>
                </a:tc>
                <a:extLst>
                  <a:ext uri="{0D108BD9-81ED-4DB2-BD59-A6C34878D82A}">
                    <a16:rowId xmlns="" xmlns:a16="http://schemas.microsoft.com/office/drawing/2014/main" val="2386196692"/>
                  </a:ext>
                </a:extLst>
              </a:tr>
              <a:tr h="135979">
                <a:tc>
                  <a:txBody>
                    <a:bodyPr/>
                    <a:lstStyle/>
                    <a:p>
                      <a:pPr>
                        <a:lnSpc>
                          <a:spcPct val="107000"/>
                        </a:lnSpc>
                        <a:spcAft>
                          <a:spcPts val="0"/>
                        </a:spcAft>
                      </a:pPr>
                      <a:r>
                        <a:rPr lang="fr-FR" sz="1200" b="1" dirty="0">
                          <a:effectLst/>
                          <a:latin typeface="Arial Black" panose="020B0A04020102020204" pitchFamily="34" charset="0"/>
                        </a:rPr>
                        <a:t>Pouvoir isolant (W/</a:t>
                      </a:r>
                      <a:r>
                        <a:rPr lang="fr-FR" sz="1200" b="1" dirty="0" err="1">
                          <a:effectLst/>
                          <a:latin typeface="Arial Black" panose="020B0A04020102020204" pitchFamily="34" charset="0"/>
                        </a:rPr>
                        <a:t>m.K</a:t>
                      </a:r>
                      <a:r>
                        <a:rPr lang="fr-FR" sz="1200" b="1" dirty="0">
                          <a:effectLst/>
                          <a:latin typeface="Arial Black" panose="020B0A04020102020204" pitchFamily="34" charset="0"/>
                        </a:rPr>
                        <a:t>)</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r>
                        <a:rPr lang="fr-FR" sz="1200" b="1">
                          <a:effectLst/>
                          <a:latin typeface="+mn-lt"/>
                        </a:rPr>
                        <a:t>0,038 à 0,042</a:t>
                      </a:r>
                      <a:endParaRPr lang="fr-FR" sz="1200" b="1">
                        <a:effectLst/>
                        <a:latin typeface="+mn-lt"/>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endParaRPr lang="fr-FR" sz="1200" b="1" dirty="0" smtClean="0">
                        <a:effectLst/>
                        <a:latin typeface="+mn-lt"/>
                      </a:endParaRPr>
                    </a:p>
                    <a:p>
                      <a:pPr>
                        <a:lnSpc>
                          <a:spcPct val="107000"/>
                        </a:lnSpc>
                        <a:spcAft>
                          <a:spcPts val="0"/>
                        </a:spcAft>
                      </a:pPr>
                      <a:r>
                        <a:rPr lang="fr-FR" sz="1200" b="1" dirty="0" smtClean="0">
                          <a:effectLst/>
                          <a:latin typeface="+mn-lt"/>
                        </a:rPr>
                        <a:t>0,036 </a:t>
                      </a:r>
                      <a:r>
                        <a:rPr lang="fr-FR" sz="1200" b="1" dirty="0">
                          <a:effectLst/>
                          <a:latin typeface="+mn-lt"/>
                        </a:rPr>
                        <a:t>à 0,046</a:t>
                      </a:r>
                      <a:endParaRPr lang="fr-FR" sz="1200" b="1" dirty="0">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endParaRPr lang="fr-FR" sz="1200" b="1" dirty="0" smtClean="0">
                        <a:effectLst/>
                        <a:latin typeface="+mn-lt"/>
                      </a:endParaRPr>
                    </a:p>
                    <a:p>
                      <a:pPr>
                        <a:lnSpc>
                          <a:spcPct val="107000"/>
                        </a:lnSpc>
                        <a:spcAft>
                          <a:spcPts val="0"/>
                        </a:spcAft>
                      </a:pPr>
                      <a:r>
                        <a:rPr lang="fr-FR" sz="1200" b="1" dirty="0" smtClean="0">
                          <a:effectLst/>
                          <a:latin typeface="+mn-lt"/>
                        </a:rPr>
                        <a:t>0,039 </a:t>
                      </a:r>
                      <a:r>
                        <a:rPr lang="fr-FR" sz="1200" b="1" dirty="0">
                          <a:effectLst/>
                          <a:latin typeface="+mn-lt"/>
                        </a:rPr>
                        <a:t>à 0,060</a:t>
                      </a:r>
                      <a:endParaRPr lang="fr-FR" sz="1200" b="1" dirty="0">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endParaRPr lang="fr-FR" sz="1200" b="1" dirty="0" smtClean="0">
                        <a:effectLst/>
                        <a:latin typeface="+mn-lt"/>
                      </a:endParaRPr>
                    </a:p>
                    <a:p>
                      <a:pPr>
                        <a:lnSpc>
                          <a:spcPct val="107000"/>
                        </a:lnSpc>
                        <a:spcAft>
                          <a:spcPts val="0"/>
                        </a:spcAft>
                      </a:pPr>
                      <a:r>
                        <a:rPr lang="fr-FR" sz="1200" b="1" dirty="0" smtClean="0">
                          <a:effectLst/>
                          <a:latin typeface="+mn-lt"/>
                        </a:rPr>
                        <a:t>0,035 </a:t>
                      </a:r>
                      <a:r>
                        <a:rPr lang="fr-FR" sz="1200" b="1" dirty="0">
                          <a:effectLst/>
                          <a:latin typeface="+mn-lt"/>
                        </a:rPr>
                        <a:t>à 0,045</a:t>
                      </a:r>
                      <a:endParaRPr lang="fr-FR" sz="1200" b="1" dirty="0">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endParaRPr lang="fr-FR" sz="1200" b="1" dirty="0" smtClean="0">
                        <a:effectLst/>
                        <a:latin typeface="+mn-lt"/>
                      </a:endParaRPr>
                    </a:p>
                    <a:p>
                      <a:pPr>
                        <a:lnSpc>
                          <a:spcPct val="107000"/>
                        </a:lnSpc>
                        <a:spcAft>
                          <a:spcPts val="0"/>
                        </a:spcAft>
                      </a:pPr>
                      <a:r>
                        <a:rPr lang="fr-FR" sz="1200" b="1" dirty="0" smtClean="0">
                          <a:effectLst/>
                          <a:latin typeface="+mn-lt"/>
                        </a:rPr>
                        <a:t>0,037 </a:t>
                      </a:r>
                      <a:r>
                        <a:rPr lang="fr-FR" sz="1200" b="1" dirty="0">
                          <a:effectLst/>
                          <a:latin typeface="+mn-lt"/>
                        </a:rPr>
                        <a:t>à 0,041</a:t>
                      </a:r>
                      <a:endParaRPr lang="fr-FR" sz="1200" b="1" dirty="0">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endParaRPr lang="fr-FR" sz="1200" b="1" dirty="0" smtClean="0">
                        <a:effectLst/>
                        <a:latin typeface="+mn-lt"/>
                      </a:endParaRPr>
                    </a:p>
                    <a:p>
                      <a:pPr>
                        <a:lnSpc>
                          <a:spcPct val="107000"/>
                        </a:lnSpc>
                        <a:spcAft>
                          <a:spcPts val="0"/>
                        </a:spcAft>
                      </a:pPr>
                      <a:r>
                        <a:rPr lang="fr-FR" sz="1200" b="1" dirty="0" smtClean="0">
                          <a:effectLst/>
                          <a:latin typeface="+mn-lt"/>
                        </a:rPr>
                        <a:t>0,0.35 </a:t>
                      </a:r>
                      <a:r>
                        <a:rPr lang="fr-FR" sz="1200" b="1" dirty="0">
                          <a:effectLst/>
                          <a:latin typeface="+mn-lt"/>
                        </a:rPr>
                        <a:t>à 0,041</a:t>
                      </a:r>
                      <a:endParaRPr lang="fr-FR" sz="1200" b="1" dirty="0">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endParaRPr lang="fr-FR" sz="1200" b="1" dirty="0" smtClean="0">
                        <a:effectLst/>
                        <a:latin typeface="+mn-lt"/>
                      </a:endParaRPr>
                    </a:p>
                    <a:p>
                      <a:pPr>
                        <a:lnSpc>
                          <a:spcPct val="107000"/>
                        </a:lnSpc>
                        <a:spcAft>
                          <a:spcPts val="0"/>
                        </a:spcAft>
                      </a:pPr>
                      <a:r>
                        <a:rPr lang="fr-FR" sz="1200" b="1" dirty="0" smtClean="0">
                          <a:effectLst/>
                          <a:latin typeface="+mn-lt"/>
                        </a:rPr>
                        <a:t>0.032 </a:t>
                      </a:r>
                      <a:r>
                        <a:rPr lang="fr-FR" sz="1200" b="1" dirty="0">
                          <a:effectLst/>
                          <a:latin typeface="+mn-lt"/>
                        </a:rPr>
                        <a:t>à 0.046</a:t>
                      </a:r>
                      <a:endParaRPr lang="fr-FR" sz="1200" b="1" dirty="0">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endParaRPr lang="fr-FR" sz="1200" b="1" dirty="0" smtClean="0">
                        <a:effectLst/>
                        <a:latin typeface="+mn-lt"/>
                      </a:endParaRPr>
                    </a:p>
                    <a:p>
                      <a:pPr>
                        <a:lnSpc>
                          <a:spcPct val="107000"/>
                        </a:lnSpc>
                        <a:spcAft>
                          <a:spcPts val="0"/>
                        </a:spcAft>
                      </a:pPr>
                      <a:r>
                        <a:rPr lang="fr-FR" sz="1200" b="1" dirty="0" smtClean="0">
                          <a:effectLst/>
                          <a:latin typeface="+mn-lt"/>
                        </a:rPr>
                        <a:t>0,033 </a:t>
                      </a:r>
                      <a:r>
                        <a:rPr lang="fr-FR" sz="1200" b="1" dirty="0">
                          <a:effectLst/>
                          <a:latin typeface="+mn-lt"/>
                        </a:rPr>
                        <a:t>à 0,044</a:t>
                      </a:r>
                      <a:endParaRPr lang="fr-FR" sz="1200" b="1" dirty="0">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endParaRPr lang="fr-FR" sz="1200" b="1" dirty="0" smtClean="0">
                        <a:effectLst/>
                        <a:latin typeface="+mn-lt"/>
                      </a:endParaRPr>
                    </a:p>
                    <a:p>
                      <a:pPr>
                        <a:lnSpc>
                          <a:spcPct val="107000"/>
                        </a:lnSpc>
                        <a:spcAft>
                          <a:spcPts val="0"/>
                        </a:spcAft>
                      </a:pPr>
                      <a:r>
                        <a:rPr lang="fr-FR" sz="1200" b="1" dirty="0" smtClean="0">
                          <a:effectLst/>
                          <a:latin typeface="+mn-lt"/>
                        </a:rPr>
                        <a:t>0,050 </a:t>
                      </a:r>
                      <a:r>
                        <a:rPr lang="fr-FR" sz="1200" b="1" dirty="0">
                          <a:effectLst/>
                          <a:latin typeface="+mn-lt"/>
                        </a:rPr>
                        <a:t>à 0,060</a:t>
                      </a:r>
                      <a:endParaRPr lang="fr-FR" sz="1200" b="1" dirty="0">
                        <a:effectLst/>
                        <a:latin typeface="+mn-lt"/>
                        <a:ea typeface="Calibri" panose="020F0502020204030204" pitchFamily="34" charset="0"/>
                        <a:cs typeface="Arial" panose="020B0604020202020204" pitchFamily="34" charset="0"/>
                      </a:endParaRPr>
                    </a:p>
                  </a:txBody>
                  <a:tcPr marL="25992" marR="25992" marT="0" marB="0"/>
                </a:tc>
                <a:extLst>
                  <a:ext uri="{0D108BD9-81ED-4DB2-BD59-A6C34878D82A}">
                    <a16:rowId xmlns="" xmlns:a16="http://schemas.microsoft.com/office/drawing/2014/main" val="1934631165"/>
                  </a:ext>
                </a:extLst>
              </a:tr>
              <a:tr h="1019845">
                <a:tc>
                  <a:txBody>
                    <a:bodyPr/>
                    <a:lstStyle/>
                    <a:p>
                      <a:pPr>
                        <a:lnSpc>
                          <a:spcPct val="107000"/>
                        </a:lnSpc>
                        <a:spcAft>
                          <a:spcPts val="0"/>
                        </a:spcAft>
                      </a:pPr>
                      <a:r>
                        <a:rPr lang="fr-FR" sz="1200" b="1" dirty="0">
                          <a:effectLst/>
                          <a:latin typeface="Arial Black" panose="020B0A04020102020204" pitchFamily="34" charset="0"/>
                        </a:rPr>
                        <a:t>Avantages</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r>
                        <a:rPr lang="fr-FR" sz="1200" b="1">
                          <a:effectLst/>
                          <a:latin typeface="+mn-lt"/>
                        </a:rPr>
                        <a:t>Bon marché</a:t>
                      </a:r>
                    </a:p>
                    <a:p>
                      <a:pPr>
                        <a:lnSpc>
                          <a:spcPct val="107000"/>
                        </a:lnSpc>
                        <a:spcAft>
                          <a:spcPts val="0"/>
                        </a:spcAft>
                      </a:pPr>
                      <a:r>
                        <a:rPr lang="fr-FR" sz="1200" b="1">
                          <a:effectLst/>
                          <a:latin typeface="+mn-lt"/>
                        </a:rPr>
                        <a:t>Ininflammable</a:t>
                      </a:r>
                    </a:p>
                    <a:p>
                      <a:pPr>
                        <a:lnSpc>
                          <a:spcPct val="107000"/>
                        </a:lnSpc>
                        <a:spcAft>
                          <a:spcPts val="0"/>
                        </a:spcAft>
                      </a:pPr>
                      <a:r>
                        <a:rPr lang="fr-FR" sz="1200" b="1">
                          <a:effectLst/>
                          <a:latin typeface="+mn-lt"/>
                        </a:rPr>
                        <a:t>Traitement contre les nuisibles inoffensifs pour la santé (sel de Bore)</a:t>
                      </a:r>
                      <a:endParaRPr lang="fr-FR" sz="1200" b="1">
                        <a:effectLst/>
                        <a:latin typeface="+mn-lt"/>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r>
                        <a:rPr lang="fr-FR" sz="1200" b="1">
                          <a:effectLst/>
                          <a:latin typeface="+mn-lt"/>
                        </a:rPr>
                        <a:t>Bonne longévité</a:t>
                      </a:r>
                      <a:br>
                        <a:rPr lang="fr-FR" sz="1200" b="1">
                          <a:effectLst/>
                          <a:latin typeface="+mn-lt"/>
                        </a:rPr>
                      </a:br>
                      <a:r>
                        <a:rPr lang="fr-FR" sz="1200" b="1">
                          <a:effectLst/>
                          <a:latin typeface="+mn-lt"/>
                        </a:rPr>
                        <a:t>Confort d'été</a:t>
                      </a:r>
                      <a:endParaRPr lang="fr-FR" sz="1200" b="1">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r>
                        <a:rPr lang="fr-FR" sz="1200" b="1" dirty="0">
                          <a:effectLst/>
                          <a:latin typeface="+mn-lt"/>
                        </a:rPr>
                        <a:t>Bonne isolation phonique</a:t>
                      </a:r>
                      <a:br>
                        <a:rPr lang="fr-FR" sz="1200" b="1" dirty="0">
                          <a:effectLst/>
                          <a:latin typeface="+mn-lt"/>
                        </a:rPr>
                      </a:br>
                      <a:r>
                        <a:rPr lang="fr-FR" sz="1200" b="1" dirty="0">
                          <a:effectLst/>
                          <a:latin typeface="+mn-lt"/>
                        </a:rPr>
                        <a:t>Naturellement ininflammable</a:t>
                      </a:r>
                      <a:br>
                        <a:rPr lang="fr-FR" sz="1200" b="1" dirty="0">
                          <a:effectLst/>
                          <a:latin typeface="+mn-lt"/>
                        </a:rPr>
                      </a:br>
                      <a:r>
                        <a:rPr lang="fr-FR" sz="1200" b="1" dirty="0">
                          <a:effectLst/>
                          <a:latin typeface="+mn-lt"/>
                        </a:rPr>
                        <a:t>Longévité élevée</a:t>
                      </a:r>
                      <a:br>
                        <a:rPr lang="fr-FR" sz="1200" b="1" dirty="0">
                          <a:effectLst/>
                          <a:latin typeface="+mn-lt"/>
                        </a:rPr>
                      </a:br>
                      <a:r>
                        <a:rPr lang="fr-FR" sz="1200" b="1" dirty="0">
                          <a:effectLst/>
                          <a:latin typeface="+mn-lt"/>
                        </a:rPr>
                        <a:t>Naturellement insensible aux rongeurs (même si c'est un végétal à la base)</a:t>
                      </a:r>
                      <a:br>
                        <a:rPr lang="fr-FR" sz="1200" b="1" dirty="0">
                          <a:effectLst/>
                          <a:latin typeface="+mn-lt"/>
                        </a:rPr>
                      </a:br>
                      <a:r>
                        <a:rPr lang="fr-FR" sz="1200" b="1" dirty="0">
                          <a:effectLst/>
                          <a:latin typeface="+mn-lt"/>
                        </a:rPr>
                        <a:t>Insensible à l'humidité, particulièrement adaptée pour les pièces humides</a:t>
                      </a: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r>
                        <a:rPr lang="fr-FR" sz="1200" b="1">
                          <a:effectLst/>
                          <a:latin typeface="+mn-lt"/>
                        </a:rPr>
                        <a:t>Bonne longévité</a:t>
                      </a:r>
                      <a:br>
                        <a:rPr lang="fr-FR" sz="1200" b="1">
                          <a:effectLst/>
                          <a:latin typeface="+mn-lt"/>
                        </a:rPr>
                      </a:br>
                      <a:r>
                        <a:rPr lang="fr-FR" sz="1200" b="1">
                          <a:effectLst/>
                          <a:latin typeface="+mn-lt"/>
                        </a:rPr>
                        <a:t>Bonne résistance à l'humidité</a:t>
                      </a:r>
                      <a:br>
                        <a:rPr lang="fr-FR" sz="1200" b="1">
                          <a:effectLst/>
                          <a:latin typeface="+mn-lt"/>
                        </a:rPr>
                      </a:br>
                      <a:r>
                        <a:rPr lang="fr-FR" sz="1200" b="1">
                          <a:effectLst/>
                          <a:latin typeface="+mn-lt"/>
                        </a:rPr>
                        <a:t>Possibilité de production locale</a:t>
                      </a:r>
                      <a:endParaRPr lang="fr-FR" sz="1200" b="1">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r>
                        <a:rPr lang="fr-FR" sz="1200" b="1">
                          <a:effectLst/>
                          <a:latin typeface="+mn-lt"/>
                        </a:rPr>
                        <a:t>Naturellement imputrescible : longévité élevée</a:t>
                      </a:r>
                    </a:p>
                    <a:p>
                      <a:pPr>
                        <a:lnSpc>
                          <a:spcPct val="107000"/>
                        </a:lnSpc>
                        <a:spcAft>
                          <a:spcPts val="0"/>
                        </a:spcAft>
                      </a:pPr>
                      <a:r>
                        <a:rPr lang="fr-FR" sz="1200" b="1">
                          <a:effectLst/>
                          <a:latin typeface="+mn-lt"/>
                        </a:rPr>
                        <a:t>L'un des meilleurs isolants phoniques, souvent utilisé dans les salles de spectacle</a:t>
                      </a:r>
                    </a:p>
                    <a:p>
                      <a:pPr>
                        <a:lnSpc>
                          <a:spcPct val="107000"/>
                        </a:lnSpc>
                        <a:spcAft>
                          <a:spcPts val="0"/>
                        </a:spcAft>
                      </a:pPr>
                      <a:r>
                        <a:rPr lang="fr-FR" sz="1200" b="1">
                          <a:effectLst/>
                          <a:latin typeface="+mn-lt"/>
                        </a:rPr>
                        <a:t>Existe en abondance</a:t>
                      </a:r>
                      <a:endParaRPr lang="fr-FR" sz="1200" b="1">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r>
                        <a:rPr lang="fr-FR" sz="1200" b="1">
                          <a:effectLst/>
                          <a:latin typeface="+mn-lt"/>
                        </a:rPr>
                        <a:t>Matériau sain</a:t>
                      </a:r>
                    </a:p>
                    <a:p>
                      <a:pPr>
                        <a:lnSpc>
                          <a:spcPct val="107000"/>
                        </a:lnSpc>
                        <a:spcAft>
                          <a:spcPts val="0"/>
                        </a:spcAft>
                      </a:pPr>
                      <a:r>
                        <a:rPr lang="fr-FR" sz="1200" b="1">
                          <a:effectLst/>
                          <a:latin typeface="+mn-lt"/>
                        </a:rPr>
                        <a:t>Isolation phonique</a:t>
                      </a:r>
                    </a:p>
                    <a:p>
                      <a:pPr>
                        <a:lnSpc>
                          <a:spcPct val="107000"/>
                        </a:lnSpc>
                        <a:spcAft>
                          <a:spcPts val="0"/>
                        </a:spcAft>
                      </a:pPr>
                      <a:r>
                        <a:rPr lang="fr-FR" sz="1200" b="1">
                          <a:effectLst/>
                          <a:latin typeface="+mn-lt"/>
                        </a:rPr>
                        <a:t>Résistant au vieillissement</a:t>
                      </a:r>
                      <a:endParaRPr lang="fr-FR" sz="1200" b="1">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r>
                        <a:rPr lang="fr-FR" sz="1200" b="1">
                          <a:effectLst/>
                          <a:latin typeface="+mn-lt"/>
                        </a:rPr>
                        <a:t>Bon marché</a:t>
                      </a:r>
                    </a:p>
                    <a:p>
                      <a:pPr>
                        <a:lnSpc>
                          <a:spcPct val="107000"/>
                        </a:lnSpc>
                        <a:spcAft>
                          <a:spcPts val="0"/>
                        </a:spcAft>
                      </a:pPr>
                      <a:r>
                        <a:rPr lang="fr-FR" sz="1200" b="1">
                          <a:effectLst/>
                          <a:latin typeface="+mn-lt"/>
                        </a:rPr>
                        <a:t>Facile à mettre en place</a:t>
                      </a:r>
                    </a:p>
                    <a:p>
                      <a:pPr>
                        <a:lnSpc>
                          <a:spcPct val="107000"/>
                        </a:lnSpc>
                        <a:spcAft>
                          <a:spcPts val="0"/>
                        </a:spcAft>
                      </a:pPr>
                      <a:r>
                        <a:rPr lang="fr-FR" sz="1200" b="1">
                          <a:effectLst/>
                          <a:latin typeface="+mn-lt"/>
                        </a:rPr>
                        <a:t>Produit connu de tous les artisans</a:t>
                      </a:r>
                    </a:p>
                    <a:p>
                      <a:pPr>
                        <a:lnSpc>
                          <a:spcPct val="107000"/>
                        </a:lnSpc>
                        <a:spcAft>
                          <a:spcPts val="0"/>
                        </a:spcAft>
                      </a:pPr>
                      <a:r>
                        <a:rPr lang="fr-FR" sz="1200" b="1">
                          <a:effectLst/>
                          <a:latin typeface="+mn-lt"/>
                        </a:rPr>
                        <a:t>Matériau léger</a:t>
                      </a:r>
                      <a:endParaRPr lang="fr-FR" sz="1200" b="1">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r>
                        <a:rPr lang="fr-FR" sz="1200" b="1">
                          <a:effectLst/>
                          <a:latin typeface="+mn-lt"/>
                        </a:rPr>
                        <a:t>Bon marché</a:t>
                      </a:r>
                    </a:p>
                    <a:p>
                      <a:pPr>
                        <a:lnSpc>
                          <a:spcPct val="107000"/>
                        </a:lnSpc>
                        <a:spcAft>
                          <a:spcPts val="0"/>
                        </a:spcAft>
                      </a:pPr>
                      <a:r>
                        <a:rPr lang="fr-FR" sz="1200" b="1">
                          <a:effectLst/>
                          <a:latin typeface="+mn-lt"/>
                        </a:rPr>
                        <a:t>Matériau léger</a:t>
                      </a:r>
                    </a:p>
                    <a:p>
                      <a:pPr>
                        <a:lnSpc>
                          <a:spcPct val="107000"/>
                        </a:lnSpc>
                        <a:spcAft>
                          <a:spcPts val="0"/>
                        </a:spcAft>
                      </a:pPr>
                      <a:r>
                        <a:rPr lang="fr-FR" sz="1200" b="1">
                          <a:effectLst/>
                          <a:latin typeface="+mn-lt"/>
                        </a:rPr>
                        <a:t>Facile à mettre en place</a:t>
                      </a:r>
                    </a:p>
                    <a:p>
                      <a:pPr>
                        <a:lnSpc>
                          <a:spcPct val="107000"/>
                        </a:lnSpc>
                        <a:spcAft>
                          <a:spcPts val="0"/>
                        </a:spcAft>
                      </a:pPr>
                      <a:r>
                        <a:rPr lang="fr-FR" sz="1200" b="1">
                          <a:effectLst/>
                          <a:latin typeface="+mn-lt"/>
                        </a:rPr>
                        <a:t>Produit connu de tous les artisans</a:t>
                      </a:r>
                    </a:p>
                    <a:p>
                      <a:pPr>
                        <a:lnSpc>
                          <a:spcPct val="107000"/>
                        </a:lnSpc>
                        <a:spcAft>
                          <a:spcPts val="0"/>
                        </a:spcAft>
                      </a:pPr>
                      <a:r>
                        <a:rPr lang="fr-FR" sz="1200" b="1">
                          <a:effectLst/>
                          <a:latin typeface="+mn-lt"/>
                        </a:rPr>
                        <a:t>Existe en rouleau, en panneau rigide et en soufflage</a:t>
                      </a:r>
                      <a:endParaRPr lang="fr-FR" sz="1200" b="1">
                        <a:effectLst/>
                        <a:latin typeface="+mn-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r>
                        <a:rPr lang="fr-FR" sz="1200" b="1" dirty="0">
                          <a:effectLst/>
                          <a:latin typeface="+mn-lt"/>
                        </a:rPr>
                        <a:t>Bonne isolation phonique</a:t>
                      </a:r>
                    </a:p>
                    <a:p>
                      <a:pPr>
                        <a:lnSpc>
                          <a:spcPct val="107000"/>
                        </a:lnSpc>
                        <a:spcAft>
                          <a:spcPts val="0"/>
                        </a:spcAft>
                      </a:pPr>
                      <a:r>
                        <a:rPr lang="fr-FR" sz="1200" b="1" dirty="0">
                          <a:effectLst/>
                          <a:latin typeface="+mn-lt"/>
                        </a:rPr>
                        <a:t>Naturellement insensible aux rongeurs</a:t>
                      </a:r>
                    </a:p>
                    <a:p>
                      <a:pPr>
                        <a:lnSpc>
                          <a:spcPct val="107000"/>
                        </a:lnSpc>
                        <a:spcAft>
                          <a:spcPts val="0"/>
                        </a:spcAft>
                      </a:pPr>
                      <a:r>
                        <a:rPr lang="fr-FR" sz="1200" b="1" dirty="0">
                          <a:effectLst/>
                          <a:latin typeface="+mn-lt"/>
                        </a:rPr>
                        <a:t>Longévité très élevée</a:t>
                      </a:r>
                    </a:p>
                    <a:p>
                      <a:pPr>
                        <a:lnSpc>
                          <a:spcPct val="107000"/>
                        </a:lnSpc>
                        <a:spcAft>
                          <a:spcPts val="0"/>
                        </a:spcAft>
                      </a:pPr>
                      <a:r>
                        <a:rPr lang="fr-FR" sz="1200" b="1" dirty="0">
                          <a:effectLst/>
                          <a:latin typeface="+mn-lt"/>
                        </a:rPr>
                        <a:t>Ininflammable</a:t>
                      </a:r>
                      <a:endParaRPr lang="fr-FR" sz="1200" b="1" dirty="0">
                        <a:effectLst/>
                        <a:latin typeface="+mn-lt"/>
                        <a:ea typeface="Calibri" panose="020F0502020204030204" pitchFamily="34" charset="0"/>
                        <a:cs typeface="Arial" panose="020B0604020202020204" pitchFamily="34" charset="0"/>
                      </a:endParaRPr>
                    </a:p>
                  </a:txBody>
                  <a:tcPr marL="25992" marR="25992" marT="0" marB="0"/>
                </a:tc>
                <a:extLst>
                  <a:ext uri="{0D108BD9-81ED-4DB2-BD59-A6C34878D82A}">
                    <a16:rowId xmlns="" xmlns:a16="http://schemas.microsoft.com/office/drawing/2014/main" val="4060970325"/>
                  </a:ext>
                </a:extLst>
              </a:tr>
            </a:tbl>
          </a:graphicData>
        </a:graphic>
      </p:graphicFrame>
      <p:grpSp>
        <p:nvGrpSpPr>
          <p:cNvPr id="3" name="Groupe 2"/>
          <p:cNvGrpSpPr/>
          <p:nvPr/>
        </p:nvGrpSpPr>
        <p:grpSpPr>
          <a:xfrm>
            <a:off x="1410790" y="2071592"/>
            <a:ext cx="10432816" cy="1025166"/>
            <a:chOff x="1410790" y="2071592"/>
            <a:chExt cx="10432816" cy="1025166"/>
          </a:xfrm>
        </p:grpSpPr>
        <p:pic>
          <p:nvPicPr>
            <p:cNvPr id="3081" name="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627319" y="2071592"/>
              <a:ext cx="1017648" cy="973402"/>
            </a:xfrm>
            <a:prstGeom prst="rect">
              <a:avLst/>
            </a:prstGeom>
            <a:noFill/>
            <a:extLst>
              <a:ext uri="{909E8E84-426E-40DD-AFC4-6F175D3DCCD1}">
                <a14:hiddenFill xmlns:a14="http://schemas.microsoft.com/office/drawing/2010/main">
                  <a:solidFill>
                    <a:srgbClr val="FFFFFF"/>
                  </a:solidFill>
                </a14:hiddenFill>
              </a:ext>
            </a:extLst>
          </p:spPr>
        </p:pic>
        <p:pic>
          <p:nvPicPr>
            <p:cNvPr id="3080" name="Imag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592" y="2071592"/>
              <a:ext cx="894014" cy="973402"/>
            </a:xfrm>
            <a:prstGeom prst="rect">
              <a:avLst/>
            </a:prstGeom>
            <a:noFill/>
            <a:extLst>
              <a:ext uri="{909E8E84-426E-40DD-AFC4-6F175D3DCCD1}">
                <a14:hiddenFill xmlns:a14="http://schemas.microsoft.com/office/drawing/2010/main">
                  <a:solidFill>
                    <a:srgbClr val="FFFFFF"/>
                  </a:solidFill>
                </a14:hiddenFill>
              </a:ext>
            </a:extLst>
          </p:spPr>
        </p:pic>
        <p:pic>
          <p:nvPicPr>
            <p:cNvPr id="3079" name="Imag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7640" y="2071592"/>
              <a:ext cx="893510" cy="9734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Imag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6164" y="2071592"/>
              <a:ext cx="950626" cy="973402"/>
            </a:xfrm>
            <a:prstGeom prst="rect">
              <a:avLst/>
            </a:prstGeom>
            <a:noFill/>
            <a:extLst>
              <a:ext uri="{909E8E84-426E-40DD-AFC4-6F175D3DCCD1}">
                <a14:hiddenFill xmlns:a14="http://schemas.microsoft.com/office/drawing/2010/main">
                  <a:solidFill>
                    <a:srgbClr val="FFFFFF"/>
                  </a:solidFill>
                </a14:hiddenFill>
              </a:ext>
            </a:extLst>
          </p:spPr>
        </p:pic>
        <p:pic>
          <p:nvPicPr>
            <p:cNvPr id="3077" name="Imag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868" y="2071592"/>
              <a:ext cx="909756" cy="973402"/>
            </a:xfrm>
            <a:prstGeom prst="rect">
              <a:avLst/>
            </a:prstGeom>
            <a:noFill/>
            <a:extLst>
              <a:ext uri="{909E8E84-426E-40DD-AFC4-6F175D3DCCD1}">
                <a14:hiddenFill xmlns:a14="http://schemas.microsoft.com/office/drawing/2010/main">
                  <a:solidFill>
                    <a:srgbClr val="FFFFFF"/>
                  </a:solidFill>
                </a14:hiddenFill>
              </a:ext>
            </a:extLst>
          </p:spPr>
        </p:pic>
        <p:pic>
          <p:nvPicPr>
            <p:cNvPr id="3076" name="Imag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7742" y="2071592"/>
              <a:ext cx="1091390" cy="973402"/>
            </a:xfrm>
            <a:prstGeom prst="rect">
              <a:avLst/>
            </a:prstGeom>
            <a:noFill/>
            <a:extLst>
              <a:ext uri="{909E8E84-426E-40DD-AFC4-6F175D3DCCD1}">
                <a14:hiddenFill xmlns:a14="http://schemas.microsoft.com/office/drawing/2010/main">
                  <a:solidFill>
                    <a:srgbClr val="FFFFFF"/>
                  </a:solidFill>
                </a14:hiddenFill>
              </a:ext>
            </a:extLst>
          </p:spPr>
        </p:pic>
        <p:pic>
          <p:nvPicPr>
            <p:cNvPr id="3075" name="Imag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2939" y="2071592"/>
              <a:ext cx="1115815" cy="978060"/>
            </a:xfrm>
            <a:prstGeom prst="rect">
              <a:avLst/>
            </a:prstGeom>
            <a:noFill/>
            <a:extLst>
              <a:ext uri="{909E8E84-426E-40DD-AFC4-6F175D3DCCD1}">
                <a14:hiddenFill xmlns:a14="http://schemas.microsoft.com/office/drawing/2010/main">
                  <a:solidFill>
                    <a:srgbClr val="FFFFFF"/>
                  </a:solidFill>
                </a14:hiddenFill>
              </a:ext>
            </a:extLst>
          </p:spPr>
        </p:pic>
        <p:pic>
          <p:nvPicPr>
            <p:cNvPr id="3074" name="Imag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86446" y="2071592"/>
              <a:ext cx="1244239" cy="1025166"/>
            </a:xfrm>
            <a:prstGeom prst="rect">
              <a:avLst/>
            </a:prstGeom>
            <a:noFill/>
            <a:extLst>
              <a:ext uri="{909E8E84-426E-40DD-AFC4-6F175D3DCCD1}">
                <a14:hiddenFill xmlns:a14="http://schemas.microsoft.com/office/drawing/2010/main">
                  <a:solidFill>
                    <a:srgbClr val="FFFFFF"/>
                  </a:solidFill>
                </a14:hiddenFill>
              </a:ext>
            </a:extLst>
          </p:spPr>
        </p:pic>
        <p:pic>
          <p:nvPicPr>
            <p:cNvPr id="3073" name="Imag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10790" y="2071592"/>
              <a:ext cx="973402" cy="9734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e 18"/>
          <p:cNvGrpSpPr/>
          <p:nvPr/>
        </p:nvGrpSpPr>
        <p:grpSpPr>
          <a:xfrm>
            <a:off x="0" y="0"/>
            <a:ext cx="12218619" cy="712381"/>
            <a:chOff x="0" y="0"/>
            <a:chExt cx="12218619" cy="712381"/>
          </a:xfrm>
        </p:grpSpPr>
        <p:pic>
          <p:nvPicPr>
            <p:cNvPr id="20" name="Image 19"/>
            <p:cNvPicPr/>
            <p:nvPr/>
          </p:nvPicPr>
          <p:blipFill>
            <a:blip r:embed="rId11" cstate="print"/>
            <a:srcRect/>
            <a:stretch>
              <a:fillRect/>
            </a:stretch>
          </p:blipFill>
          <p:spPr bwMode="auto">
            <a:xfrm>
              <a:off x="0" y="0"/>
              <a:ext cx="12192000" cy="712381"/>
            </a:xfrm>
            <a:prstGeom prst="rect">
              <a:avLst/>
            </a:prstGeom>
            <a:noFill/>
            <a:ln w="9525">
              <a:noFill/>
              <a:miter lim="800000"/>
              <a:headEnd/>
              <a:tailEnd/>
            </a:ln>
          </p:spPr>
        </p:pic>
        <p:sp>
          <p:nvSpPr>
            <p:cNvPr id="21" name="Rectangle 20"/>
            <p:cNvSpPr/>
            <p:nvPr/>
          </p:nvSpPr>
          <p:spPr>
            <a:xfrm>
              <a:off x="193431" y="223776"/>
              <a:ext cx="5390898" cy="338554"/>
            </a:xfrm>
            <a:prstGeom prst="rect">
              <a:avLst/>
            </a:prstGeom>
          </p:spPr>
          <p:txBody>
            <a:bodyPr wrap="none">
              <a:spAutoFit/>
            </a:bodyPr>
            <a:lstStyle/>
            <a:p>
              <a:pPr algn="ctr"/>
              <a:r>
                <a:rPr lang="fr-FR" sz="1600" b="1" dirty="0">
                  <a:solidFill>
                    <a:schemeClr val="bg1"/>
                  </a:solidFill>
                  <a:latin typeface="Arial Rounded MT Bold" pitchFamily="34" charset="0"/>
                </a:rPr>
                <a:t>Guide éco-construction pour les collectivités locales</a:t>
              </a:r>
            </a:p>
          </p:txBody>
        </p:sp>
        <p:sp>
          <p:nvSpPr>
            <p:cNvPr id="23" name="Rectangle 22"/>
            <p:cNvSpPr/>
            <p:nvPr/>
          </p:nvSpPr>
          <p:spPr>
            <a:xfrm>
              <a:off x="6720254" y="369253"/>
              <a:ext cx="5498365" cy="307777"/>
            </a:xfrm>
            <a:prstGeom prst="rect">
              <a:avLst/>
            </a:prstGeom>
          </p:spPr>
          <p:txBody>
            <a:bodyPr wrap="none">
              <a:spAutoFit/>
            </a:bodyPr>
            <a:lstStyle/>
            <a:p>
              <a:pPr algn="ctr"/>
              <a:r>
                <a:rPr lang="fr-FR" sz="14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I-1. Définition </a:t>
              </a:r>
              <a:r>
                <a:rPr lang="fr-FR" sz="14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des concepts clés de l'Eco-construction</a:t>
              </a:r>
              <a:endParaRPr lang="fr-FR" sz="1400" b="1" dirty="0">
                <a:solidFill>
                  <a:schemeClr val="bg1"/>
                </a:solidFill>
                <a:latin typeface="Arial Rounded MT Bold" pitchFamily="34" charset="0"/>
              </a:endParaRPr>
            </a:p>
          </p:txBody>
        </p:sp>
      </p:grpSp>
      <p:sp>
        <p:nvSpPr>
          <p:cNvPr id="24" name="ZoneTexte 23"/>
          <p:cNvSpPr txBox="1"/>
          <p:nvPr/>
        </p:nvSpPr>
        <p:spPr>
          <a:xfrm>
            <a:off x="2666450" y="869025"/>
            <a:ext cx="6504603" cy="369332"/>
          </a:xfrm>
          <a:prstGeom prst="rect">
            <a:avLst/>
          </a:prstGeom>
          <a:solidFill>
            <a:schemeClr val="bg1"/>
          </a:solidFill>
        </p:spPr>
        <p:txBody>
          <a:bodyPr wrap="square" rtlCol="0">
            <a:spAutoFit/>
          </a:bodyPr>
          <a:lstStyle/>
          <a:p>
            <a:pPr algn="ctr"/>
            <a:r>
              <a:rPr lang="fr-FR" b="1" u="sng" dirty="0" smtClean="0">
                <a:solidFill>
                  <a:srgbClr val="00B050"/>
                </a:solidFill>
                <a:latin typeface="Arial Rounded MT Bold" pitchFamily="34" charset="0"/>
              </a:rPr>
              <a:t>I-4-3. Les isolants biosourcés et les isolants minéraux</a:t>
            </a:r>
            <a:endParaRPr lang="fr-FR" u="sng" dirty="0">
              <a:solidFill>
                <a:srgbClr val="00B050"/>
              </a:solidFill>
            </a:endParaRPr>
          </a:p>
        </p:txBody>
      </p:sp>
    </p:spTree>
    <p:extLst>
      <p:ext uri="{BB962C8B-B14F-4D97-AF65-F5344CB8AC3E}">
        <p14:creationId xmlns:p14="http://schemas.microsoft.com/office/powerpoint/2010/main" val="1068258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AutoShape 6" descr="RÃ©sultat de recherche d'images pour &quot;reseau de chauffage urbain&quot;"/>
          <p:cNvSpPr>
            <a:spLocks noChangeAspect="1" noChangeArrowheads="1"/>
          </p:cNvSpPr>
          <p:nvPr/>
        </p:nvSpPr>
        <p:spPr bwMode="auto">
          <a:xfrm>
            <a:off x="304808" y="-144462"/>
            <a:ext cx="39968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graphicFrame>
        <p:nvGraphicFramePr>
          <p:cNvPr id="2" name="Tableau 1"/>
          <p:cNvGraphicFramePr>
            <a:graphicFrameLocks noGrp="1"/>
          </p:cNvGraphicFramePr>
          <p:nvPr>
            <p:extLst>
              <p:ext uri="{D42A27DB-BD31-4B8C-83A1-F6EECF244321}">
                <p14:modId xmlns:p14="http://schemas.microsoft.com/office/powerpoint/2010/main" val="4102857750"/>
              </p:ext>
            </p:extLst>
          </p:nvPr>
        </p:nvGraphicFramePr>
        <p:xfrm>
          <a:off x="193431" y="1394679"/>
          <a:ext cx="11893092" cy="5175939"/>
        </p:xfrm>
        <a:graphic>
          <a:graphicData uri="http://schemas.openxmlformats.org/drawingml/2006/table">
            <a:tbl>
              <a:tblPr firstRow="1" firstCol="1" bandRow="1">
                <a:tableStyleId>{5C22544A-7EE6-4342-B048-85BDC9FD1C3A}</a:tableStyleId>
              </a:tblPr>
              <a:tblGrid>
                <a:gridCol w="1206622">
                  <a:extLst>
                    <a:ext uri="{9D8B030D-6E8A-4147-A177-3AD203B41FA5}">
                      <a16:colId xmlns="" xmlns:a16="http://schemas.microsoft.com/office/drawing/2014/main" val="3306959979"/>
                    </a:ext>
                  </a:extLst>
                </a:gridCol>
                <a:gridCol w="1172299">
                  <a:extLst>
                    <a:ext uri="{9D8B030D-6E8A-4147-A177-3AD203B41FA5}">
                      <a16:colId xmlns="" xmlns:a16="http://schemas.microsoft.com/office/drawing/2014/main" val="1131448770"/>
                    </a:ext>
                  </a:extLst>
                </a:gridCol>
                <a:gridCol w="1417896">
                  <a:extLst>
                    <a:ext uri="{9D8B030D-6E8A-4147-A177-3AD203B41FA5}">
                      <a16:colId xmlns="" xmlns:a16="http://schemas.microsoft.com/office/drawing/2014/main" val="570006617"/>
                    </a:ext>
                  </a:extLst>
                </a:gridCol>
                <a:gridCol w="1341625">
                  <a:extLst>
                    <a:ext uri="{9D8B030D-6E8A-4147-A177-3AD203B41FA5}">
                      <a16:colId xmlns="" xmlns:a16="http://schemas.microsoft.com/office/drawing/2014/main" val="4121558331"/>
                    </a:ext>
                  </a:extLst>
                </a:gridCol>
                <a:gridCol w="1213486">
                  <a:extLst>
                    <a:ext uri="{9D8B030D-6E8A-4147-A177-3AD203B41FA5}">
                      <a16:colId xmlns="" xmlns:a16="http://schemas.microsoft.com/office/drawing/2014/main" val="3443649805"/>
                    </a:ext>
                  </a:extLst>
                </a:gridCol>
                <a:gridCol w="1162385">
                  <a:extLst>
                    <a:ext uri="{9D8B030D-6E8A-4147-A177-3AD203B41FA5}">
                      <a16:colId xmlns="" xmlns:a16="http://schemas.microsoft.com/office/drawing/2014/main" val="791336670"/>
                    </a:ext>
                  </a:extLst>
                </a:gridCol>
                <a:gridCol w="1093742">
                  <a:extLst>
                    <a:ext uri="{9D8B030D-6E8A-4147-A177-3AD203B41FA5}">
                      <a16:colId xmlns="" xmlns:a16="http://schemas.microsoft.com/office/drawing/2014/main" val="1063302338"/>
                    </a:ext>
                  </a:extLst>
                </a:gridCol>
                <a:gridCol w="1102894">
                  <a:extLst>
                    <a:ext uri="{9D8B030D-6E8A-4147-A177-3AD203B41FA5}">
                      <a16:colId xmlns="" xmlns:a16="http://schemas.microsoft.com/office/drawing/2014/main" val="1739305382"/>
                    </a:ext>
                  </a:extLst>
                </a:gridCol>
                <a:gridCol w="1019758">
                  <a:extLst>
                    <a:ext uri="{9D8B030D-6E8A-4147-A177-3AD203B41FA5}">
                      <a16:colId xmlns="" xmlns:a16="http://schemas.microsoft.com/office/drawing/2014/main" val="2420359426"/>
                    </a:ext>
                  </a:extLst>
                </a:gridCol>
                <a:gridCol w="1162385">
                  <a:extLst>
                    <a:ext uri="{9D8B030D-6E8A-4147-A177-3AD203B41FA5}">
                      <a16:colId xmlns="" xmlns:a16="http://schemas.microsoft.com/office/drawing/2014/main" val="105492813"/>
                    </a:ext>
                  </a:extLst>
                </a:gridCol>
              </a:tblGrid>
              <a:tr h="225041">
                <a:tc>
                  <a:txBody>
                    <a:bodyPr/>
                    <a:lstStyle/>
                    <a:p>
                      <a:pPr>
                        <a:lnSpc>
                          <a:spcPct val="107000"/>
                        </a:lnSpc>
                        <a:spcAft>
                          <a:spcPts val="0"/>
                        </a:spcAft>
                      </a:pPr>
                      <a:r>
                        <a:rPr lang="fr-FR" sz="1200" b="1" dirty="0">
                          <a:effectLst/>
                          <a:latin typeface="+mj-lt"/>
                        </a:rPr>
                        <a:t> </a:t>
                      </a:r>
                      <a:endParaRPr lang="fr-FR" sz="1200" b="1" dirty="0">
                        <a:effectLst/>
                        <a:latin typeface="+mj-lt"/>
                        <a:ea typeface="Calibri" panose="020F0502020204030204" pitchFamily="34" charset="0"/>
                        <a:cs typeface="Arial" panose="020B0604020202020204" pitchFamily="34" charset="0"/>
                      </a:endParaRPr>
                    </a:p>
                  </a:txBody>
                  <a:tcPr marL="25992" marR="25992" marT="0" marB="0" anchor="ctr"/>
                </a:tc>
                <a:tc gridSpan="6">
                  <a:txBody>
                    <a:bodyPr/>
                    <a:lstStyle/>
                    <a:p>
                      <a:pPr algn="ctr">
                        <a:lnSpc>
                          <a:spcPct val="107000"/>
                        </a:lnSpc>
                        <a:spcAft>
                          <a:spcPts val="0"/>
                        </a:spcAft>
                      </a:pPr>
                      <a:r>
                        <a:rPr lang="fr-FR" sz="1200" b="1" dirty="0">
                          <a:effectLst/>
                          <a:latin typeface="Arial Black" panose="020B0A04020102020204" pitchFamily="34" charset="0"/>
                        </a:rPr>
                        <a:t>Les isolants biosourcés</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algn="ctr">
                        <a:lnSpc>
                          <a:spcPct val="107000"/>
                        </a:lnSpc>
                        <a:spcAft>
                          <a:spcPts val="0"/>
                        </a:spcAft>
                      </a:pPr>
                      <a:r>
                        <a:rPr lang="fr-FR" sz="1200" b="1" dirty="0">
                          <a:effectLst/>
                          <a:latin typeface="Arial Black" panose="020B0A04020102020204" pitchFamily="34" charset="0"/>
                        </a:rPr>
                        <a:t>Les isolants minéraux</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hMerge="1">
                  <a:txBody>
                    <a:bodyPr/>
                    <a:lstStyle/>
                    <a:p>
                      <a:endParaRPr lang="fr-FR"/>
                    </a:p>
                  </a:txBody>
                  <a:tcPr/>
                </a:tc>
                <a:tc hMerge="1">
                  <a:txBody>
                    <a:bodyPr/>
                    <a:lstStyle/>
                    <a:p>
                      <a:endParaRPr lang="fr-FR"/>
                    </a:p>
                  </a:txBody>
                  <a:tcPr/>
                </a:tc>
                <a:extLst>
                  <a:ext uri="{0D108BD9-81ED-4DB2-BD59-A6C34878D82A}">
                    <a16:rowId xmlns="" xmlns:a16="http://schemas.microsoft.com/office/drawing/2014/main" val="2396287422"/>
                  </a:ext>
                </a:extLst>
              </a:tr>
              <a:tr h="450082">
                <a:tc>
                  <a:txBody>
                    <a:bodyPr/>
                    <a:lstStyle/>
                    <a:p>
                      <a:pPr>
                        <a:lnSpc>
                          <a:spcPct val="107000"/>
                        </a:lnSpc>
                        <a:spcAft>
                          <a:spcPts val="0"/>
                        </a:spcAft>
                      </a:pPr>
                      <a:r>
                        <a:rPr lang="fr-FR" sz="1200" b="1" dirty="0">
                          <a:effectLst/>
                          <a:latin typeface="+mj-lt"/>
                        </a:rPr>
                        <a:t>ISOLANTS</a:t>
                      </a:r>
                      <a:endParaRPr lang="fr-FR" sz="1200" b="1" dirty="0">
                        <a:effectLst/>
                        <a:latin typeface="+mj-lt"/>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r>
                        <a:rPr lang="fr-FR" sz="1200" b="1">
                          <a:effectLst/>
                          <a:latin typeface="+mj-lt"/>
                        </a:rPr>
                        <a:t>Ouate de cellulose</a:t>
                      </a:r>
                      <a:endParaRPr lang="fr-FR" sz="1200" b="1">
                        <a:effectLst/>
                        <a:latin typeface="+mj-lt"/>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r>
                        <a:rPr lang="fr-FR" sz="1200" b="1">
                          <a:effectLst/>
                          <a:latin typeface="+mj-lt"/>
                        </a:rPr>
                        <a:t>Laine de bois</a:t>
                      </a:r>
                      <a:endParaRPr lang="fr-FR" sz="1200" b="1">
                        <a:effectLst/>
                        <a:latin typeface="+mj-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r>
                        <a:rPr lang="fr-FR" sz="1200" b="1">
                          <a:effectLst/>
                          <a:latin typeface="+mj-lt"/>
                        </a:rPr>
                        <a:t>Laine de chanvre</a:t>
                      </a:r>
                      <a:endParaRPr lang="fr-FR" sz="1200" b="1">
                        <a:effectLst/>
                        <a:latin typeface="+mj-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r>
                        <a:rPr lang="fr-FR" sz="1200" b="1" dirty="0">
                          <a:effectLst/>
                          <a:latin typeface="+mj-lt"/>
                        </a:rPr>
                        <a:t>Laine de mouton</a:t>
                      </a:r>
                      <a:endParaRPr lang="fr-FR" sz="1200" b="1" dirty="0">
                        <a:effectLst/>
                        <a:latin typeface="+mj-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r>
                        <a:rPr lang="fr-FR" sz="1200" b="1" dirty="0">
                          <a:effectLst/>
                          <a:latin typeface="+mj-lt"/>
                        </a:rPr>
                        <a:t>Liège expansé</a:t>
                      </a:r>
                      <a:endParaRPr lang="fr-FR" sz="1200" b="1" dirty="0">
                        <a:effectLst/>
                        <a:latin typeface="+mj-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r>
                        <a:rPr lang="fr-FR" sz="1200" b="1" dirty="0">
                          <a:effectLst/>
                          <a:latin typeface="+mj-lt"/>
                        </a:rPr>
                        <a:t>Laine de lin</a:t>
                      </a:r>
                      <a:endParaRPr lang="fr-FR" sz="1200" b="1" dirty="0">
                        <a:effectLst/>
                        <a:latin typeface="+mj-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r>
                        <a:rPr lang="fr-FR" sz="1200" b="1">
                          <a:effectLst/>
                          <a:latin typeface="+mj-lt"/>
                        </a:rPr>
                        <a:t>Laine de verre</a:t>
                      </a:r>
                      <a:endParaRPr lang="fr-FR" sz="1200" b="1">
                        <a:effectLst/>
                        <a:latin typeface="+mj-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r>
                        <a:rPr lang="fr-FR" sz="1200" b="1">
                          <a:effectLst/>
                          <a:latin typeface="+mj-lt"/>
                        </a:rPr>
                        <a:t>Laine de roche</a:t>
                      </a:r>
                      <a:endParaRPr lang="fr-FR" sz="1200" b="1">
                        <a:effectLst/>
                        <a:latin typeface="+mj-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r>
                        <a:rPr lang="fr-FR" sz="1200" b="1">
                          <a:effectLst/>
                          <a:latin typeface="+mj-lt"/>
                        </a:rPr>
                        <a:t>Perlite exfoliée</a:t>
                      </a:r>
                      <a:endParaRPr lang="fr-FR" sz="1200" b="1">
                        <a:effectLst/>
                        <a:latin typeface="+mj-lt"/>
                        <a:ea typeface="Calibri" panose="020F0502020204030204" pitchFamily="34" charset="0"/>
                        <a:cs typeface="Arial" panose="020B0604020202020204" pitchFamily="34" charset="0"/>
                      </a:endParaRPr>
                    </a:p>
                  </a:txBody>
                  <a:tcPr marL="25992" marR="25992" marT="0" marB="0"/>
                </a:tc>
                <a:extLst>
                  <a:ext uri="{0D108BD9-81ED-4DB2-BD59-A6C34878D82A}">
                    <a16:rowId xmlns="" xmlns:a16="http://schemas.microsoft.com/office/drawing/2014/main" val="1305513865"/>
                  </a:ext>
                </a:extLst>
              </a:tr>
              <a:tr h="4500816">
                <a:tc>
                  <a:txBody>
                    <a:bodyPr/>
                    <a:lstStyle/>
                    <a:p>
                      <a:pPr>
                        <a:lnSpc>
                          <a:spcPct val="107000"/>
                        </a:lnSpc>
                        <a:spcAft>
                          <a:spcPts val="0"/>
                        </a:spcAft>
                      </a:pPr>
                      <a:r>
                        <a:rPr lang="fr-FR" sz="1200" b="1" dirty="0">
                          <a:effectLst/>
                          <a:latin typeface="+mj-lt"/>
                        </a:rPr>
                        <a:t>Inconvénients</a:t>
                      </a:r>
                      <a:endParaRPr lang="fr-FR" sz="1200" b="1" dirty="0">
                        <a:effectLst/>
                        <a:latin typeface="+mj-lt"/>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r>
                        <a:rPr lang="fr-FR" sz="1200" b="1">
                          <a:effectLst/>
                          <a:latin typeface="+mj-lt"/>
                        </a:rPr>
                        <a:t>Présence possible d'additif pour ignifuger</a:t>
                      </a:r>
                      <a:br>
                        <a:rPr lang="fr-FR" sz="1200" b="1">
                          <a:effectLst/>
                          <a:latin typeface="+mj-lt"/>
                        </a:rPr>
                      </a:br>
                      <a:r>
                        <a:rPr lang="fr-FR" sz="1200" b="1">
                          <a:effectLst/>
                          <a:latin typeface="+mj-lt"/>
                        </a:rPr>
                        <a:t>Sujette au tassement (y compris par son propre poids)</a:t>
                      </a:r>
                      <a:br>
                        <a:rPr lang="fr-FR" sz="1200" b="1">
                          <a:effectLst/>
                          <a:latin typeface="+mj-lt"/>
                        </a:rPr>
                      </a:br>
                      <a:r>
                        <a:rPr lang="fr-FR" sz="1200" b="1">
                          <a:effectLst/>
                          <a:latin typeface="+mj-lt"/>
                        </a:rPr>
                        <a:t>Inflammation pulmonaire possible lors de la pose, utiliser gants et masque</a:t>
                      </a:r>
                      <a:endParaRPr lang="fr-FR" sz="1200" b="1">
                        <a:effectLst/>
                        <a:latin typeface="+mj-lt"/>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r>
                        <a:rPr lang="fr-FR" sz="1200" b="1">
                          <a:effectLst/>
                          <a:latin typeface="+mj-lt"/>
                        </a:rPr>
                        <a:t>Sensible à l'humidité</a:t>
                      </a:r>
                      <a:br>
                        <a:rPr lang="fr-FR" sz="1200" b="1">
                          <a:effectLst/>
                          <a:latin typeface="+mj-lt"/>
                        </a:rPr>
                      </a:br>
                      <a:r>
                        <a:rPr lang="fr-FR" sz="1200" b="1">
                          <a:effectLst/>
                          <a:latin typeface="+mj-lt"/>
                        </a:rPr>
                        <a:t>Doit être traitée contre les rongeurs</a:t>
                      </a:r>
                      <a:br>
                        <a:rPr lang="fr-FR" sz="1200" b="1">
                          <a:effectLst/>
                          <a:latin typeface="+mj-lt"/>
                        </a:rPr>
                      </a:br>
                      <a:r>
                        <a:rPr lang="fr-FR" sz="1200" b="1">
                          <a:effectLst/>
                          <a:latin typeface="+mj-lt"/>
                        </a:rPr>
                        <a:t>Doit être ignifugée</a:t>
                      </a:r>
                      <a:br>
                        <a:rPr lang="fr-FR" sz="1200" b="1">
                          <a:effectLst/>
                          <a:latin typeface="+mj-lt"/>
                        </a:rPr>
                      </a:br>
                      <a:r>
                        <a:rPr lang="fr-FR" sz="1200" b="1">
                          <a:effectLst/>
                          <a:latin typeface="+mj-lt"/>
                        </a:rPr>
                        <a:t>Est souvent couplée avec 25% de polyuréthane pour lier les fibres entre elles</a:t>
                      </a:r>
                      <a:endParaRPr lang="fr-FR" sz="1200" b="1">
                        <a:effectLst/>
                        <a:latin typeface="+mj-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r>
                        <a:rPr lang="fr-FR" sz="1200" b="1" dirty="0">
                          <a:effectLst/>
                          <a:latin typeface="+mj-lt"/>
                        </a:rPr>
                        <a:t/>
                      </a:r>
                      <a:br>
                        <a:rPr lang="fr-FR" sz="1200" b="1" dirty="0">
                          <a:effectLst/>
                          <a:latin typeface="+mj-lt"/>
                        </a:rPr>
                      </a:br>
                      <a:r>
                        <a:rPr lang="fr-FR" sz="1200" b="1" dirty="0">
                          <a:effectLst/>
                          <a:latin typeface="+mj-lt"/>
                        </a:rPr>
                        <a:t>Certains fabricants lient le chanvre avec du polyuréthane, évitez ces produits (préférez ceux liés à l'amidon qui est naturel)</a:t>
                      </a:r>
                      <a:br>
                        <a:rPr lang="fr-FR" sz="1200" b="1" dirty="0">
                          <a:effectLst/>
                          <a:latin typeface="+mj-lt"/>
                        </a:rPr>
                      </a:br>
                      <a:r>
                        <a:rPr lang="fr-FR" sz="1200" b="1" dirty="0">
                          <a:effectLst/>
                          <a:latin typeface="+mj-lt"/>
                        </a:rPr>
                        <a:t>Parfois traitée au sel de Bore, bien qu'ininflammable naturellement, là encore évitez ces produits</a:t>
                      </a:r>
                      <a:br>
                        <a:rPr lang="fr-FR" sz="1200" b="1" dirty="0">
                          <a:effectLst/>
                          <a:latin typeface="+mj-lt"/>
                        </a:rPr>
                      </a:br>
                      <a:r>
                        <a:rPr lang="fr-FR" sz="1200" b="1" dirty="0">
                          <a:effectLst/>
                          <a:latin typeface="+mj-lt"/>
                        </a:rPr>
                        <a:t>Panneaux de chanvre pas forcément faciles à mettre en place car assez difficiles à couper</a:t>
                      </a:r>
                      <a:endParaRPr lang="fr-FR" sz="1200" b="1" dirty="0">
                        <a:effectLst/>
                        <a:latin typeface="+mj-lt"/>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r>
                        <a:rPr lang="fr-FR" sz="1200" b="1">
                          <a:effectLst/>
                          <a:latin typeface="+mj-lt"/>
                        </a:rPr>
                        <a:t>Doit être ignifugée et traitée contre les rongeurs</a:t>
                      </a:r>
                    </a:p>
                    <a:p>
                      <a:pPr>
                        <a:lnSpc>
                          <a:spcPct val="107000"/>
                        </a:lnSpc>
                        <a:spcAft>
                          <a:spcPts val="0"/>
                        </a:spcAft>
                      </a:pPr>
                      <a:r>
                        <a:rPr lang="fr-FR" sz="1200" b="1">
                          <a:effectLst/>
                          <a:latin typeface="+mj-lt"/>
                        </a:rPr>
                        <a:t>La pose doit se faire avec masque + gants</a:t>
                      </a:r>
                    </a:p>
                    <a:p>
                      <a:pPr>
                        <a:lnSpc>
                          <a:spcPct val="107000"/>
                        </a:lnSpc>
                        <a:spcAft>
                          <a:spcPts val="0"/>
                        </a:spcAft>
                      </a:pPr>
                      <a:r>
                        <a:rPr lang="fr-FR" sz="1200" b="1">
                          <a:effectLst/>
                          <a:latin typeface="+mj-lt"/>
                        </a:rPr>
                        <a:t>Choisir de la laine de mouton sans ajout de polyester</a:t>
                      </a:r>
                    </a:p>
                    <a:p>
                      <a:pPr>
                        <a:lnSpc>
                          <a:spcPct val="107000"/>
                        </a:lnSpc>
                        <a:spcAft>
                          <a:spcPts val="0"/>
                        </a:spcAft>
                      </a:pPr>
                      <a:r>
                        <a:rPr lang="fr-FR" sz="1200" b="1">
                          <a:effectLst/>
                          <a:latin typeface="+mj-lt"/>
                        </a:rPr>
                        <a:t>Faible inertie et donc moins de confort en été</a:t>
                      </a:r>
                    </a:p>
                    <a:p>
                      <a:pPr>
                        <a:lnSpc>
                          <a:spcPct val="107000"/>
                        </a:lnSpc>
                        <a:spcAft>
                          <a:spcPts val="0"/>
                        </a:spcAft>
                      </a:pPr>
                      <a:r>
                        <a:rPr lang="fr-FR" sz="1200" b="1">
                          <a:effectLst/>
                          <a:latin typeface="+mj-lt"/>
                        </a:rPr>
                        <a:t>Difficulté de mise en œuvre pour des parois verticales (plus adaptée à l’horizontale)</a:t>
                      </a:r>
                      <a:endParaRPr lang="fr-FR" sz="1200" b="1">
                        <a:effectLst/>
                        <a:latin typeface="+mj-lt"/>
                        <a:ea typeface="Calibri" panose="020F0502020204030204" pitchFamily="34" charset="0"/>
                        <a:cs typeface="Arial" panose="020B0604020202020204" pitchFamily="34" charset="0"/>
                      </a:endParaRPr>
                    </a:p>
                  </a:txBody>
                  <a:tcPr marL="25992" marR="25992" marT="0" marB="0"/>
                </a:tc>
                <a:tc>
                  <a:txBody>
                    <a:bodyPr/>
                    <a:lstStyle/>
                    <a:p>
                      <a:pPr>
                        <a:lnSpc>
                          <a:spcPct val="107000"/>
                        </a:lnSpc>
                        <a:spcAft>
                          <a:spcPts val="0"/>
                        </a:spcAft>
                      </a:pPr>
                      <a:r>
                        <a:rPr lang="fr-FR" sz="1200" b="1">
                          <a:effectLst/>
                          <a:latin typeface="+mj-lt"/>
                        </a:rPr>
                        <a:t>La production d'un chêne est faible, environ une récolte de liège tous les 10 ans</a:t>
                      </a:r>
                      <a:endParaRPr lang="fr-FR" sz="1200" b="1">
                        <a:effectLst/>
                        <a:latin typeface="+mj-lt"/>
                        <a:ea typeface="Calibri" panose="020F0502020204030204" pitchFamily="34" charset="0"/>
                        <a:cs typeface="Arial" panose="020B0604020202020204" pitchFamily="34" charset="0"/>
                      </a:endParaRPr>
                    </a:p>
                  </a:txBody>
                  <a:tcPr marL="25992" marR="25992" marT="0" marB="0"/>
                </a:tc>
                <a:tc>
                  <a:txBody>
                    <a:bodyPr/>
                    <a:lstStyle/>
                    <a:p>
                      <a:pPr algn="just">
                        <a:lnSpc>
                          <a:spcPct val="107000"/>
                        </a:lnSpc>
                        <a:spcAft>
                          <a:spcPts val="0"/>
                        </a:spcAft>
                      </a:pPr>
                      <a:r>
                        <a:rPr lang="fr-FR" sz="1200" b="1">
                          <a:effectLst/>
                          <a:latin typeface="+mj-lt"/>
                        </a:rPr>
                        <a:t>Prix élevé</a:t>
                      </a:r>
                      <a:endParaRPr lang="fr-FR" sz="1200" b="1">
                        <a:effectLst/>
                        <a:latin typeface="+mj-lt"/>
                        <a:ea typeface="Calibri" panose="020F0502020204030204" pitchFamily="34" charset="0"/>
                        <a:cs typeface="Arial" panose="020B0604020202020204" pitchFamily="34" charset="0"/>
                      </a:endParaRPr>
                    </a:p>
                  </a:txBody>
                  <a:tcPr marL="25992" marR="25992" marT="0" marB="0"/>
                </a:tc>
                <a:tc>
                  <a:txBody>
                    <a:bodyPr/>
                    <a:lstStyle/>
                    <a:p>
                      <a:pPr algn="just">
                        <a:lnSpc>
                          <a:spcPct val="107000"/>
                        </a:lnSpc>
                        <a:spcAft>
                          <a:spcPts val="0"/>
                        </a:spcAft>
                      </a:pPr>
                      <a:r>
                        <a:rPr lang="fr-FR" sz="1200" b="1">
                          <a:effectLst/>
                          <a:latin typeface="+mj-lt"/>
                        </a:rPr>
                        <a:t>Peut provoquer des irritations cutanées lors de la pose</a:t>
                      </a:r>
                    </a:p>
                    <a:p>
                      <a:pPr algn="just">
                        <a:lnSpc>
                          <a:spcPct val="107000"/>
                        </a:lnSpc>
                        <a:spcAft>
                          <a:spcPts val="0"/>
                        </a:spcAft>
                      </a:pPr>
                      <a:r>
                        <a:rPr lang="fr-FR" sz="1200" b="1">
                          <a:effectLst/>
                          <a:latin typeface="+mj-lt"/>
                        </a:rPr>
                        <a:t>Craint l'eau lors de la pose (ne pas manipuler mouillée)</a:t>
                      </a:r>
                    </a:p>
                    <a:p>
                      <a:pPr algn="just">
                        <a:lnSpc>
                          <a:spcPct val="107000"/>
                        </a:lnSpc>
                        <a:spcAft>
                          <a:spcPts val="0"/>
                        </a:spcAft>
                      </a:pPr>
                      <a:r>
                        <a:rPr lang="fr-FR" sz="1200" b="1">
                          <a:effectLst/>
                          <a:latin typeface="+mj-lt"/>
                        </a:rPr>
                        <a:t>Sujette au tassement (y compris par son propre poids)</a:t>
                      </a:r>
                    </a:p>
                    <a:p>
                      <a:pPr algn="just">
                        <a:lnSpc>
                          <a:spcPct val="107000"/>
                        </a:lnSpc>
                        <a:spcAft>
                          <a:spcPts val="0"/>
                        </a:spcAft>
                      </a:pPr>
                      <a:r>
                        <a:rPr lang="fr-FR" sz="1200" b="1">
                          <a:effectLst/>
                          <a:latin typeface="+mj-lt"/>
                        </a:rPr>
                        <a:t>Confort d'été faible</a:t>
                      </a:r>
                      <a:endParaRPr lang="fr-FR" sz="1200" b="1">
                        <a:effectLst/>
                        <a:latin typeface="+mj-lt"/>
                        <a:ea typeface="Calibri" panose="020F0502020204030204" pitchFamily="34" charset="0"/>
                        <a:cs typeface="Arial" panose="020B0604020202020204" pitchFamily="34" charset="0"/>
                      </a:endParaRPr>
                    </a:p>
                  </a:txBody>
                  <a:tcPr marL="25992" marR="25992" marT="0" marB="0"/>
                </a:tc>
                <a:tc>
                  <a:txBody>
                    <a:bodyPr/>
                    <a:lstStyle/>
                    <a:p>
                      <a:pPr algn="just">
                        <a:lnSpc>
                          <a:spcPct val="107000"/>
                        </a:lnSpc>
                        <a:spcAft>
                          <a:spcPts val="0"/>
                        </a:spcAft>
                      </a:pPr>
                      <a:r>
                        <a:rPr lang="fr-FR" sz="1200" b="1">
                          <a:effectLst/>
                          <a:latin typeface="+mj-lt"/>
                        </a:rPr>
                        <a:t>Craint l'eau lors de la pose (ne pas manipuler mouillée)</a:t>
                      </a:r>
                    </a:p>
                    <a:p>
                      <a:pPr algn="just">
                        <a:lnSpc>
                          <a:spcPct val="107000"/>
                        </a:lnSpc>
                        <a:spcAft>
                          <a:spcPts val="0"/>
                        </a:spcAft>
                      </a:pPr>
                      <a:r>
                        <a:rPr lang="fr-FR" sz="1200" b="1">
                          <a:effectLst/>
                          <a:latin typeface="+mj-lt"/>
                        </a:rPr>
                        <a:t>Sujette au tassement (y compris par son propre poids)</a:t>
                      </a:r>
                      <a:endParaRPr lang="fr-FR" sz="1200" b="1">
                        <a:effectLst/>
                        <a:latin typeface="+mj-lt"/>
                        <a:ea typeface="Calibri" panose="020F0502020204030204" pitchFamily="34" charset="0"/>
                        <a:cs typeface="Arial" panose="020B0604020202020204" pitchFamily="34" charset="0"/>
                      </a:endParaRPr>
                    </a:p>
                  </a:txBody>
                  <a:tcPr marL="25992" marR="25992" marT="0" marB="0"/>
                </a:tc>
                <a:tc>
                  <a:txBody>
                    <a:bodyPr/>
                    <a:lstStyle/>
                    <a:p>
                      <a:pPr algn="just">
                        <a:lnSpc>
                          <a:spcPct val="107000"/>
                        </a:lnSpc>
                        <a:spcAft>
                          <a:spcPts val="0"/>
                        </a:spcAft>
                      </a:pPr>
                      <a:r>
                        <a:rPr lang="fr-FR" sz="1200" b="1" dirty="0">
                          <a:effectLst/>
                          <a:latin typeface="+mj-lt"/>
                        </a:rPr>
                        <a:t>Prix élevé</a:t>
                      </a:r>
                      <a:endParaRPr lang="fr-FR" sz="1200" b="1" dirty="0">
                        <a:effectLst/>
                        <a:latin typeface="+mj-lt"/>
                        <a:ea typeface="Calibri" panose="020F0502020204030204" pitchFamily="34" charset="0"/>
                        <a:cs typeface="Arial" panose="020B0604020202020204" pitchFamily="34" charset="0"/>
                      </a:endParaRPr>
                    </a:p>
                  </a:txBody>
                  <a:tcPr marL="25992" marR="25992" marT="0" marB="0"/>
                </a:tc>
                <a:extLst>
                  <a:ext uri="{0D108BD9-81ED-4DB2-BD59-A6C34878D82A}">
                    <a16:rowId xmlns="" xmlns:a16="http://schemas.microsoft.com/office/drawing/2014/main" val="1185834742"/>
                  </a:ext>
                </a:extLst>
              </a:tr>
            </a:tbl>
          </a:graphicData>
        </a:graphic>
      </p:graphicFrame>
      <p:grpSp>
        <p:nvGrpSpPr>
          <p:cNvPr id="9" name="Groupe 8"/>
          <p:cNvGrpSpPr/>
          <p:nvPr/>
        </p:nvGrpSpPr>
        <p:grpSpPr>
          <a:xfrm>
            <a:off x="0" y="0"/>
            <a:ext cx="12218619" cy="712381"/>
            <a:chOff x="0" y="0"/>
            <a:chExt cx="12218619" cy="712381"/>
          </a:xfrm>
        </p:grpSpPr>
        <p:pic>
          <p:nvPicPr>
            <p:cNvPr id="10" name="Image 9"/>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11" name="Rectangle 10"/>
            <p:cNvSpPr/>
            <p:nvPr/>
          </p:nvSpPr>
          <p:spPr>
            <a:xfrm>
              <a:off x="193431" y="223776"/>
              <a:ext cx="5390898" cy="338554"/>
            </a:xfrm>
            <a:prstGeom prst="rect">
              <a:avLst/>
            </a:prstGeom>
          </p:spPr>
          <p:txBody>
            <a:bodyPr wrap="none">
              <a:spAutoFit/>
            </a:bodyPr>
            <a:lstStyle/>
            <a:p>
              <a:pPr algn="ctr"/>
              <a:r>
                <a:rPr lang="fr-FR" sz="1600" b="1" dirty="0">
                  <a:solidFill>
                    <a:schemeClr val="bg1"/>
                  </a:solidFill>
                  <a:latin typeface="Arial Rounded MT Bold" pitchFamily="34" charset="0"/>
                </a:rPr>
                <a:t>Guide éco-construction pour les collectivités locales</a:t>
              </a:r>
            </a:p>
          </p:txBody>
        </p:sp>
        <p:sp>
          <p:nvSpPr>
            <p:cNvPr id="12" name="Rectangle 11"/>
            <p:cNvSpPr/>
            <p:nvPr/>
          </p:nvSpPr>
          <p:spPr>
            <a:xfrm>
              <a:off x="6720254" y="369253"/>
              <a:ext cx="5498365" cy="307777"/>
            </a:xfrm>
            <a:prstGeom prst="rect">
              <a:avLst/>
            </a:prstGeom>
          </p:spPr>
          <p:txBody>
            <a:bodyPr wrap="none">
              <a:spAutoFit/>
            </a:bodyPr>
            <a:lstStyle/>
            <a:p>
              <a:pPr algn="ctr"/>
              <a:r>
                <a:rPr lang="fr-FR" sz="14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I-1. Définition </a:t>
              </a:r>
              <a:r>
                <a:rPr lang="fr-FR" sz="14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des concepts clés de l'Eco-construction</a:t>
              </a:r>
              <a:endParaRPr lang="fr-FR" sz="1400" b="1" dirty="0">
                <a:solidFill>
                  <a:schemeClr val="bg1"/>
                </a:solidFill>
                <a:latin typeface="Arial Rounded MT Bold" pitchFamily="34" charset="0"/>
              </a:endParaRPr>
            </a:p>
          </p:txBody>
        </p:sp>
      </p:grpSp>
      <p:sp>
        <p:nvSpPr>
          <p:cNvPr id="13" name="ZoneTexte 12"/>
          <p:cNvSpPr txBox="1"/>
          <p:nvPr/>
        </p:nvSpPr>
        <p:spPr>
          <a:xfrm>
            <a:off x="2666450" y="869025"/>
            <a:ext cx="6504603" cy="369332"/>
          </a:xfrm>
          <a:prstGeom prst="rect">
            <a:avLst/>
          </a:prstGeom>
          <a:solidFill>
            <a:schemeClr val="bg1"/>
          </a:solidFill>
        </p:spPr>
        <p:txBody>
          <a:bodyPr wrap="square" rtlCol="0">
            <a:spAutoFit/>
          </a:bodyPr>
          <a:lstStyle/>
          <a:p>
            <a:pPr algn="ctr"/>
            <a:r>
              <a:rPr lang="fr-FR" b="1" u="sng" dirty="0" smtClean="0">
                <a:solidFill>
                  <a:srgbClr val="00B050"/>
                </a:solidFill>
                <a:latin typeface="Arial Rounded MT Bold" pitchFamily="34" charset="0"/>
              </a:rPr>
              <a:t>I-4-3. Les isolants biosourcés et les isolants minéraux</a:t>
            </a:r>
            <a:endParaRPr lang="fr-FR" u="sng" dirty="0">
              <a:solidFill>
                <a:srgbClr val="00B050"/>
              </a:solidFill>
            </a:endParaRPr>
          </a:p>
        </p:txBody>
      </p:sp>
    </p:spTree>
    <p:extLst>
      <p:ext uri="{BB962C8B-B14F-4D97-AF65-F5344CB8AC3E}">
        <p14:creationId xmlns:p14="http://schemas.microsoft.com/office/powerpoint/2010/main" val="4069452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pic>
        <p:nvPicPr>
          <p:cNvPr id="5" name="Picture 63"/>
          <p:cNvPicPr/>
          <p:nvPr/>
        </p:nvPicPr>
        <p:blipFill>
          <a:blip r:embed="rId3">
            <a:extLst>
              <a:ext uri="{28A0092B-C50C-407E-A947-70E740481C1C}">
                <a14:useLocalDpi xmlns:a14="http://schemas.microsoft.com/office/drawing/2010/main" val="0"/>
              </a:ext>
            </a:extLst>
          </a:blip>
          <a:srcRect/>
          <a:stretch>
            <a:fillRect/>
          </a:stretch>
        </p:blipFill>
        <p:spPr bwMode="auto">
          <a:xfrm>
            <a:off x="4142535" y="0"/>
            <a:ext cx="1858010" cy="71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2" descr="Résultat de recherche d'images pour &quot;seco logo suisse&quot;"/>
          <p:cNvPicPr/>
          <p:nvPr/>
        </p:nvPicPr>
        <p:blipFill>
          <a:blip r:embed="rId4">
            <a:extLst>
              <a:ext uri="{28A0092B-C50C-407E-A947-70E740481C1C}">
                <a14:useLocalDpi xmlns:a14="http://schemas.microsoft.com/office/drawing/2010/main" val="0"/>
              </a:ext>
            </a:extLst>
          </a:blip>
          <a:srcRect/>
          <a:stretch>
            <a:fillRect/>
          </a:stretch>
        </p:blipFill>
        <p:spPr bwMode="auto">
          <a:xfrm>
            <a:off x="10724606" y="0"/>
            <a:ext cx="1467394" cy="71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9" descr="111"/>
          <p:cNvPicPr/>
          <p:nvPr/>
        </p:nvPicPr>
        <p:blipFill>
          <a:blip r:embed="rId5">
            <a:extLst>
              <a:ext uri="{28A0092B-C50C-407E-A947-70E740481C1C}">
                <a14:useLocalDpi xmlns:a14="http://schemas.microsoft.com/office/drawing/2010/main" val="0"/>
              </a:ext>
            </a:extLst>
          </a:blip>
          <a:srcRect/>
          <a:stretch>
            <a:fillRect/>
          </a:stretch>
        </p:blipFill>
        <p:spPr bwMode="auto">
          <a:xfrm>
            <a:off x="213586" y="0"/>
            <a:ext cx="1453515" cy="71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33251" y="2845327"/>
            <a:ext cx="11325497" cy="2246769"/>
          </a:xfrm>
          <a:prstGeom prst="rect">
            <a:avLst/>
          </a:prstGeom>
          <a:solidFill>
            <a:schemeClr val="bg1">
              <a:lumMod val="95000"/>
            </a:schemeClr>
          </a:solidFill>
          <a:ln w="3175">
            <a:solidFill>
              <a:schemeClr val="bg1">
                <a:lumMod val="75000"/>
              </a:schemeClr>
            </a:solidFill>
          </a:ln>
        </p:spPr>
        <p:txBody>
          <a:bodyPr wrap="square">
            <a:spAutoFit/>
          </a:bodyPr>
          <a:lstStyle/>
          <a:p>
            <a:pPr>
              <a:lnSpc>
                <a:spcPct val="200000"/>
              </a:lnSpc>
            </a:pPr>
            <a:r>
              <a:rPr lang="fr-FR" sz="1400" dirty="0">
                <a:solidFill>
                  <a:srgbClr val="00B050"/>
                </a:solidFill>
                <a:latin typeface="Arial Black" panose="020B0A04020102020204" pitchFamily="34" charset="0"/>
                <a:ea typeface="Calibri" panose="020F0502020204030204" pitchFamily="34" charset="0"/>
                <a:cs typeface="Century Gothic" panose="020B0502020202020204" pitchFamily="34" charset="0"/>
              </a:rPr>
              <a:t>I-1- Contexte énergétique de la filière de la construction en Tunisie et objectifs de la transition énergétiques.</a:t>
            </a:r>
          </a:p>
          <a:p>
            <a:pPr>
              <a:lnSpc>
                <a:spcPct val="200000"/>
              </a:lnSpc>
            </a:pPr>
            <a:r>
              <a:rPr lang="fr-FR" sz="1400" dirty="0">
                <a:solidFill>
                  <a:srgbClr val="00B050"/>
                </a:solidFill>
                <a:latin typeface="Arial Black" panose="020B0A04020102020204" pitchFamily="34" charset="0"/>
                <a:ea typeface="Calibri" panose="020F0502020204030204" pitchFamily="34" charset="0"/>
                <a:cs typeface="Century Gothic" panose="020B0502020202020204" pitchFamily="34" charset="0"/>
              </a:rPr>
              <a:t>I-2- Cadre réglementaire  et incitatif pour la maitrise de </a:t>
            </a:r>
            <a:r>
              <a:rPr lang="fr-FR" sz="1400" dirty="0" smtClean="0">
                <a:solidFill>
                  <a:srgbClr val="00B050"/>
                </a:solidFill>
                <a:latin typeface="Arial Black" panose="020B0A04020102020204" pitchFamily="34" charset="0"/>
                <a:ea typeface="Calibri" panose="020F0502020204030204" pitchFamily="34" charset="0"/>
                <a:cs typeface="Century Gothic" panose="020B0502020202020204" pitchFamily="34" charset="0"/>
              </a:rPr>
              <a:t>l'énergie.</a:t>
            </a:r>
            <a:endParaRPr lang="fr-FR" sz="1400" dirty="0">
              <a:solidFill>
                <a:srgbClr val="00B050"/>
              </a:solidFill>
              <a:latin typeface="Arial Black" panose="020B0A04020102020204" pitchFamily="34" charset="0"/>
              <a:ea typeface="Calibri" panose="020F0502020204030204" pitchFamily="34" charset="0"/>
              <a:cs typeface="Century Gothic" panose="020B0502020202020204" pitchFamily="34" charset="0"/>
            </a:endParaRPr>
          </a:p>
          <a:p>
            <a:pPr>
              <a:lnSpc>
                <a:spcPct val="200000"/>
              </a:lnSpc>
            </a:pPr>
            <a:r>
              <a:rPr lang="fr-FR" sz="1400" dirty="0" smtClean="0">
                <a:solidFill>
                  <a:srgbClr val="00B050"/>
                </a:solidFill>
                <a:latin typeface="Arial Black" panose="020B0A04020102020204" pitchFamily="34" charset="0"/>
                <a:ea typeface="Calibri" panose="020F0502020204030204" pitchFamily="34" charset="0"/>
                <a:cs typeface="Century Gothic" panose="020B0502020202020204" pitchFamily="34" charset="0"/>
              </a:rPr>
              <a:t>I-3- </a:t>
            </a:r>
            <a:r>
              <a:rPr lang="fr-FR" sz="1400" dirty="0">
                <a:solidFill>
                  <a:srgbClr val="00B050"/>
                </a:solidFill>
                <a:latin typeface="Arial Black" panose="020B0A04020102020204" pitchFamily="34" charset="0"/>
                <a:ea typeface="Calibri" panose="020F0502020204030204" pitchFamily="34" charset="0"/>
                <a:cs typeface="Century Gothic" panose="020B0502020202020204" pitchFamily="34" charset="0"/>
              </a:rPr>
              <a:t>Programme ACTE.</a:t>
            </a:r>
          </a:p>
          <a:p>
            <a:pPr>
              <a:lnSpc>
                <a:spcPct val="200000"/>
              </a:lnSpc>
            </a:pPr>
            <a:r>
              <a:rPr lang="fr-FR" sz="1400" dirty="0">
                <a:solidFill>
                  <a:srgbClr val="00B050"/>
                </a:solidFill>
                <a:latin typeface="Arial Black" panose="020B0A04020102020204" pitchFamily="34" charset="0"/>
                <a:ea typeface="Calibri" panose="020F0502020204030204" pitchFamily="34" charset="0"/>
                <a:cs typeface="Century Gothic" panose="020B0502020202020204" pitchFamily="34" charset="0"/>
              </a:rPr>
              <a:t>I-4- Définition des concepts clés de l'Eco construction : Construction et aménagement / Matériaux et techniques de construction Matériaux et techniques innovantes etc</a:t>
            </a:r>
            <a:r>
              <a:rPr lang="fr-FR" sz="1400" dirty="0" smtClean="0">
                <a:solidFill>
                  <a:srgbClr val="00B050"/>
                </a:solidFill>
                <a:latin typeface="Arial Black" panose="020B0A04020102020204" pitchFamily="34" charset="0"/>
                <a:ea typeface="Calibri" panose="020F0502020204030204" pitchFamily="34" charset="0"/>
                <a:cs typeface="Century Gothic" panose="020B0502020202020204" pitchFamily="34" charset="0"/>
              </a:rPr>
              <a:t>.</a:t>
            </a:r>
            <a:endParaRPr lang="fr-FR" sz="1400" dirty="0">
              <a:solidFill>
                <a:srgbClr val="00B050"/>
              </a:solidFill>
              <a:latin typeface="Arial Black" panose="020B0A04020102020204" pitchFamily="34" charset="0"/>
              <a:ea typeface="Calibri" panose="020F0502020204030204" pitchFamily="34" charset="0"/>
              <a:cs typeface="Century Gothic" panose="020B0502020202020204" pitchFamily="34" charset="0"/>
            </a:endParaRPr>
          </a:p>
        </p:txBody>
      </p:sp>
      <p:sp>
        <p:nvSpPr>
          <p:cNvPr id="8" name="Rectangle 7"/>
          <p:cNvSpPr/>
          <p:nvPr/>
        </p:nvSpPr>
        <p:spPr>
          <a:xfrm>
            <a:off x="733698" y="1072304"/>
            <a:ext cx="10724605" cy="369332"/>
          </a:xfrm>
          <a:prstGeom prst="rect">
            <a:avLst/>
          </a:prstGeom>
          <a:solidFill>
            <a:schemeClr val="bg1">
              <a:lumMod val="95000"/>
            </a:schemeClr>
          </a:solidFill>
          <a:ln w="3175">
            <a:solidFill>
              <a:schemeClr val="bg1">
                <a:lumMod val="75000"/>
              </a:schemeClr>
            </a:solidFill>
          </a:ln>
        </p:spPr>
        <p:txBody>
          <a:bodyPr wrap="square">
            <a:spAutoFit/>
          </a:bodyPr>
          <a:lstStyle/>
          <a:p>
            <a:pPr marL="885190" marR="895985" algn="ctr">
              <a:spcBef>
                <a:spcPts val="160"/>
              </a:spcBef>
              <a:tabLst>
                <a:tab pos="1903095" algn="l"/>
              </a:tabLst>
            </a:pPr>
            <a:r>
              <a:rPr lang="fr-FR" b="1" kern="0" dirty="0">
                <a:solidFill>
                  <a:srgbClr val="000099"/>
                </a:solidFill>
                <a:latin typeface="Arial Black" panose="020B0A04020102020204" pitchFamily="34" charset="0"/>
                <a:ea typeface="Arial" panose="020B0604020202020204" pitchFamily="34" charset="0"/>
              </a:rPr>
              <a:t>G</a:t>
            </a:r>
            <a:r>
              <a:rPr lang="fr-FR" b="1" kern="0" dirty="0" smtClean="0">
                <a:solidFill>
                  <a:srgbClr val="000099"/>
                </a:solidFill>
                <a:latin typeface="Arial Black" panose="020B0A04020102020204" pitchFamily="34" charset="0"/>
                <a:ea typeface="Arial" panose="020B0604020202020204" pitchFamily="34" charset="0"/>
              </a:rPr>
              <a:t>uide </a:t>
            </a:r>
            <a:r>
              <a:rPr lang="fr-FR" b="1" kern="0" dirty="0">
                <a:solidFill>
                  <a:srgbClr val="000099"/>
                </a:solidFill>
                <a:latin typeface="Arial Black" panose="020B0A04020102020204" pitchFamily="34" charset="0"/>
                <a:ea typeface="Arial" panose="020B0604020202020204" pitchFamily="34" charset="0"/>
              </a:rPr>
              <a:t>de</a:t>
            </a:r>
            <a:r>
              <a:rPr lang="fr-FR" b="1" kern="0" spc="-75" dirty="0">
                <a:solidFill>
                  <a:srgbClr val="000099"/>
                </a:solidFill>
                <a:latin typeface="Arial Black" panose="020B0A04020102020204" pitchFamily="34" charset="0"/>
                <a:ea typeface="Arial" panose="020B0604020202020204" pitchFamily="34" charset="0"/>
              </a:rPr>
              <a:t> </a:t>
            </a:r>
            <a:r>
              <a:rPr lang="fr-FR" b="1" kern="0" dirty="0">
                <a:solidFill>
                  <a:srgbClr val="000099"/>
                </a:solidFill>
                <a:latin typeface="Arial Black" panose="020B0A04020102020204" pitchFamily="34" charset="0"/>
                <a:ea typeface="Arial" panose="020B0604020202020204" pitchFamily="34" charset="0"/>
              </a:rPr>
              <a:t>l’éco-construction pour </a:t>
            </a:r>
            <a:r>
              <a:rPr lang="fr-FR" b="1" kern="0" dirty="0" smtClean="0">
                <a:solidFill>
                  <a:srgbClr val="000099"/>
                </a:solidFill>
                <a:latin typeface="Arial Black" panose="020B0A04020102020204" pitchFamily="34" charset="0"/>
                <a:ea typeface="Arial" panose="020B0604020202020204" pitchFamily="34" charset="0"/>
              </a:rPr>
              <a:t>les collectivités </a:t>
            </a:r>
            <a:r>
              <a:rPr lang="fr-FR" b="1" kern="0" dirty="0">
                <a:solidFill>
                  <a:srgbClr val="000099"/>
                </a:solidFill>
                <a:latin typeface="Arial Black" panose="020B0A04020102020204" pitchFamily="34" charset="0"/>
                <a:ea typeface="Arial" panose="020B0604020202020204" pitchFamily="34" charset="0"/>
              </a:rPr>
              <a:t>locales</a:t>
            </a:r>
            <a:r>
              <a:rPr lang="fr-FR" b="1" kern="0" spc="-20" dirty="0">
                <a:solidFill>
                  <a:srgbClr val="000099"/>
                </a:solidFill>
                <a:latin typeface="Arial Black" panose="020B0A04020102020204" pitchFamily="34" charset="0"/>
                <a:ea typeface="Arial" panose="020B0604020202020204" pitchFamily="34" charset="0"/>
              </a:rPr>
              <a:t> </a:t>
            </a:r>
            <a:r>
              <a:rPr lang="fr-FR" b="1" kern="0" dirty="0" smtClean="0">
                <a:solidFill>
                  <a:srgbClr val="000099"/>
                </a:solidFill>
                <a:latin typeface="Arial Black" panose="020B0A04020102020204" pitchFamily="34" charset="0"/>
                <a:ea typeface="Arial" panose="020B0604020202020204" pitchFamily="34" charset="0"/>
              </a:rPr>
              <a:t>Tunisiennes</a:t>
            </a:r>
            <a:endParaRPr lang="fr-FR" dirty="0">
              <a:solidFill>
                <a:srgbClr val="000099"/>
              </a:solidFill>
              <a:latin typeface="Arial Black" panose="020B0A04020102020204" pitchFamily="34" charset="0"/>
              <a:ea typeface="Calibri" panose="020F0502020204030204" pitchFamily="34" charset="0"/>
              <a:cs typeface="Century Gothic" panose="020B0502020202020204" pitchFamily="34" charset="0"/>
            </a:endParaRPr>
          </a:p>
        </p:txBody>
      </p:sp>
      <p:sp>
        <p:nvSpPr>
          <p:cNvPr id="3" name="Rectangle 2"/>
          <p:cNvSpPr/>
          <p:nvPr/>
        </p:nvSpPr>
        <p:spPr>
          <a:xfrm>
            <a:off x="4158180" y="1820316"/>
            <a:ext cx="3327001" cy="461665"/>
          </a:xfrm>
          <a:prstGeom prst="rect">
            <a:avLst/>
          </a:prstGeom>
          <a:solidFill>
            <a:schemeClr val="bg1">
              <a:lumMod val="95000"/>
            </a:schemeClr>
          </a:solidFill>
          <a:ln>
            <a:solidFill>
              <a:schemeClr val="bg1">
                <a:lumMod val="75000"/>
              </a:schemeClr>
            </a:solidFill>
          </a:ln>
        </p:spPr>
        <p:txBody>
          <a:bodyPr wrap="none">
            <a:spAutoFit/>
          </a:bodyPr>
          <a:lstStyle/>
          <a:p>
            <a:pPr marL="885190" marR="895985" algn="ctr">
              <a:spcBef>
                <a:spcPts val="160"/>
              </a:spcBef>
              <a:tabLst>
                <a:tab pos="1903095" algn="l"/>
              </a:tabLst>
            </a:pPr>
            <a:r>
              <a:rPr lang="fr-FR" sz="2400" b="1" dirty="0">
                <a:solidFill>
                  <a:srgbClr val="000099"/>
                </a:solidFill>
                <a:latin typeface="Arial Black" panose="020B0A04020102020204" pitchFamily="34" charset="0"/>
                <a:ea typeface="Calibri" panose="020F0502020204030204" pitchFamily="34" charset="0"/>
                <a:cs typeface="Century Gothic" panose="020B0502020202020204" pitchFamily="34" charset="0"/>
              </a:rPr>
              <a:t>Partie I </a:t>
            </a:r>
            <a:endParaRPr lang="fr-FR" sz="2400" dirty="0">
              <a:solidFill>
                <a:srgbClr val="000099"/>
              </a:solidFill>
              <a:latin typeface="Arial Black" panose="020B0A04020102020204" pitchFamily="34" charset="0"/>
              <a:ea typeface="Calibri" panose="020F0502020204030204" pitchFamily="34" charset="0"/>
              <a:cs typeface="Century Gothic" panose="020B0502020202020204" pitchFamily="34" charset="0"/>
            </a:endParaRPr>
          </a:p>
        </p:txBody>
      </p:sp>
    </p:spTree>
    <p:extLst>
      <p:ext uri="{BB962C8B-B14F-4D97-AF65-F5344CB8AC3E}">
        <p14:creationId xmlns:p14="http://schemas.microsoft.com/office/powerpoint/2010/main" val="10533231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AutoShape 6" descr="RÃ©sultat de recherche d'images pour &quot;reseau de chauffage urbain&quot;"/>
          <p:cNvSpPr>
            <a:spLocks noChangeAspect="1" noChangeArrowheads="1"/>
          </p:cNvSpPr>
          <p:nvPr/>
        </p:nvSpPr>
        <p:spPr bwMode="auto">
          <a:xfrm>
            <a:off x="304808" y="-144462"/>
            <a:ext cx="39968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graphicFrame>
        <p:nvGraphicFramePr>
          <p:cNvPr id="2" name="Tableau 1"/>
          <p:cNvGraphicFramePr>
            <a:graphicFrameLocks noGrp="1"/>
          </p:cNvGraphicFramePr>
          <p:nvPr>
            <p:extLst>
              <p:ext uri="{D42A27DB-BD31-4B8C-83A1-F6EECF244321}">
                <p14:modId xmlns:p14="http://schemas.microsoft.com/office/powerpoint/2010/main" val="1672240693"/>
              </p:ext>
            </p:extLst>
          </p:nvPr>
        </p:nvGraphicFramePr>
        <p:xfrm>
          <a:off x="149454" y="1267713"/>
          <a:ext cx="11893092" cy="5467938"/>
        </p:xfrm>
        <a:graphic>
          <a:graphicData uri="http://schemas.openxmlformats.org/drawingml/2006/table">
            <a:tbl>
              <a:tblPr firstRow="1" firstCol="1" bandRow="1">
                <a:tableStyleId>{5C22544A-7EE6-4342-B048-85BDC9FD1C3A}</a:tableStyleId>
              </a:tblPr>
              <a:tblGrid>
                <a:gridCol w="1405026">
                  <a:extLst>
                    <a:ext uri="{9D8B030D-6E8A-4147-A177-3AD203B41FA5}">
                      <a16:colId xmlns="" xmlns:a16="http://schemas.microsoft.com/office/drawing/2014/main" val="3306959979"/>
                    </a:ext>
                  </a:extLst>
                </a:gridCol>
                <a:gridCol w="1162594">
                  <a:extLst>
                    <a:ext uri="{9D8B030D-6E8A-4147-A177-3AD203B41FA5}">
                      <a16:colId xmlns="" xmlns:a16="http://schemas.microsoft.com/office/drawing/2014/main" val="1131448770"/>
                    </a:ext>
                  </a:extLst>
                </a:gridCol>
                <a:gridCol w="1229197">
                  <a:extLst>
                    <a:ext uri="{9D8B030D-6E8A-4147-A177-3AD203B41FA5}">
                      <a16:colId xmlns="" xmlns:a16="http://schemas.microsoft.com/office/drawing/2014/main" val="570006617"/>
                    </a:ext>
                  </a:extLst>
                </a:gridCol>
                <a:gridCol w="1341625">
                  <a:extLst>
                    <a:ext uri="{9D8B030D-6E8A-4147-A177-3AD203B41FA5}">
                      <a16:colId xmlns="" xmlns:a16="http://schemas.microsoft.com/office/drawing/2014/main" val="4121558331"/>
                    </a:ext>
                  </a:extLst>
                </a:gridCol>
                <a:gridCol w="1213486">
                  <a:extLst>
                    <a:ext uri="{9D8B030D-6E8A-4147-A177-3AD203B41FA5}">
                      <a16:colId xmlns="" xmlns:a16="http://schemas.microsoft.com/office/drawing/2014/main" val="3443649805"/>
                    </a:ext>
                  </a:extLst>
                </a:gridCol>
                <a:gridCol w="1162385">
                  <a:extLst>
                    <a:ext uri="{9D8B030D-6E8A-4147-A177-3AD203B41FA5}">
                      <a16:colId xmlns="" xmlns:a16="http://schemas.microsoft.com/office/drawing/2014/main" val="791336670"/>
                    </a:ext>
                  </a:extLst>
                </a:gridCol>
                <a:gridCol w="1093742">
                  <a:extLst>
                    <a:ext uri="{9D8B030D-6E8A-4147-A177-3AD203B41FA5}">
                      <a16:colId xmlns="" xmlns:a16="http://schemas.microsoft.com/office/drawing/2014/main" val="1063302338"/>
                    </a:ext>
                  </a:extLst>
                </a:gridCol>
                <a:gridCol w="1102894">
                  <a:extLst>
                    <a:ext uri="{9D8B030D-6E8A-4147-A177-3AD203B41FA5}">
                      <a16:colId xmlns="" xmlns:a16="http://schemas.microsoft.com/office/drawing/2014/main" val="1739305382"/>
                    </a:ext>
                  </a:extLst>
                </a:gridCol>
                <a:gridCol w="1019758">
                  <a:extLst>
                    <a:ext uri="{9D8B030D-6E8A-4147-A177-3AD203B41FA5}">
                      <a16:colId xmlns="" xmlns:a16="http://schemas.microsoft.com/office/drawing/2014/main" val="2420359426"/>
                    </a:ext>
                  </a:extLst>
                </a:gridCol>
                <a:gridCol w="1162385">
                  <a:extLst>
                    <a:ext uri="{9D8B030D-6E8A-4147-A177-3AD203B41FA5}">
                      <a16:colId xmlns="" xmlns:a16="http://schemas.microsoft.com/office/drawing/2014/main" val="105492813"/>
                    </a:ext>
                  </a:extLst>
                </a:gridCol>
              </a:tblGrid>
              <a:tr h="285208">
                <a:tc>
                  <a:txBody>
                    <a:bodyPr/>
                    <a:lstStyle/>
                    <a:p>
                      <a:pPr>
                        <a:lnSpc>
                          <a:spcPct val="107000"/>
                        </a:lnSpc>
                        <a:spcAft>
                          <a:spcPts val="0"/>
                        </a:spcAft>
                      </a:pPr>
                      <a:r>
                        <a:rPr lang="fr-FR" sz="1200" b="1" dirty="0">
                          <a:effectLst/>
                          <a:latin typeface="+mn-lt"/>
                        </a:rPr>
                        <a:t> </a:t>
                      </a: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tc gridSpan="6">
                  <a:txBody>
                    <a:bodyPr/>
                    <a:lstStyle/>
                    <a:p>
                      <a:pPr algn="ctr">
                        <a:lnSpc>
                          <a:spcPct val="107000"/>
                        </a:lnSpc>
                        <a:spcAft>
                          <a:spcPts val="0"/>
                        </a:spcAft>
                      </a:pPr>
                      <a:r>
                        <a:rPr lang="fr-FR" sz="1200" b="1" dirty="0">
                          <a:effectLst/>
                          <a:latin typeface="Arial Black" panose="020B0A04020102020204" pitchFamily="34" charset="0"/>
                        </a:rPr>
                        <a:t>Les isolants biosourcés</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algn="ctr">
                        <a:lnSpc>
                          <a:spcPct val="107000"/>
                        </a:lnSpc>
                        <a:spcAft>
                          <a:spcPts val="0"/>
                        </a:spcAft>
                      </a:pPr>
                      <a:r>
                        <a:rPr lang="fr-FR" sz="1200" b="1" dirty="0">
                          <a:effectLst/>
                          <a:latin typeface="Arial Black" panose="020B0A04020102020204" pitchFamily="34" charset="0"/>
                        </a:rPr>
                        <a:t>Les isolants minéraux</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hMerge="1">
                  <a:txBody>
                    <a:bodyPr/>
                    <a:lstStyle/>
                    <a:p>
                      <a:endParaRPr lang="fr-FR"/>
                    </a:p>
                  </a:txBody>
                  <a:tcPr/>
                </a:tc>
                <a:tc hMerge="1">
                  <a:txBody>
                    <a:bodyPr/>
                    <a:lstStyle/>
                    <a:p>
                      <a:endParaRPr lang="fr-FR"/>
                    </a:p>
                  </a:txBody>
                  <a:tcPr/>
                </a:tc>
                <a:extLst>
                  <a:ext uri="{0D108BD9-81ED-4DB2-BD59-A6C34878D82A}">
                    <a16:rowId xmlns="" xmlns:a16="http://schemas.microsoft.com/office/drawing/2014/main" val="2396287422"/>
                  </a:ext>
                </a:extLst>
              </a:tr>
              <a:tr h="570418">
                <a:tc>
                  <a:txBody>
                    <a:bodyPr/>
                    <a:lstStyle/>
                    <a:p>
                      <a:pPr algn="ctr">
                        <a:lnSpc>
                          <a:spcPct val="107000"/>
                        </a:lnSpc>
                        <a:spcAft>
                          <a:spcPts val="0"/>
                        </a:spcAft>
                      </a:pPr>
                      <a:r>
                        <a:rPr lang="fr-FR" sz="1200" b="1" dirty="0">
                          <a:effectLst/>
                          <a:latin typeface="Arial Black" panose="020B0A04020102020204" pitchFamily="34" charset="0"/>
                        </a:rPr>
                        <a:t>ISOLANTS</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a:txBody>
                    <a:bodyPr/>
                    <a:lstStyle/>
                    <a:p>
                      <a:pPr algn="ctr">
                        <a:lnSpc>
                          <a:spcPct val="107000"/>
                        </a:lnSpc>
                        <a:spcAft>
                          <a:spcPts val="0"/>
                        </a:spcAft>
                      </a:pPr>
                      <a:r>
                        <a:rPr lang="fr-FR" sz="1200" b="1" dirty="0">
                          <a:effectLst/>
                          <a:latin typeface="Arial Black" panose="020B0A04020102020204" pitchFamily="34" charset="0"/>
                        </a:rPr>
                        <a:t>Ouate de cellulose</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a:txBody>
                    <a:bodyPr/>
                    <a:lstStyle/>
                    <a:p>
                      <a:pPr algn="ctr">
                        <a:lnSpc>
                          <a:spcPct val="107000"/>
                        </a:lnSpc>
                        <a:spcAft>
                          <a:spcPts val="0"/>
                        </a:spcAft>
                      </a:pPr>
                      <a:r>
                        <a:rPr lang="fr-FR" sz="1200" b="1" dirty="0">
                          <a:effectLst/>
                          <a:latin typeface="Arial Black" panose="020B0A04020102020204" pitchFamily="34" charset="0"/>
                        </a:rPr>
                        <a:t>Laine de bois</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a:txBody>
                    <a:bodyPr/>
                    <a:lstStyle/>
                    <a:p>
                      <a:pPr algn="ctr">
                        <a:lnSpc>
                          <a:spcPct val="107000"/>
                        </a:lnSpc>
                        <a:spcAft>
                          <a:spcPts val="0"/>
                        </a:spcAft>
                      </a:pPr>
                      <a:r>
                        <a:rPr lang="fr-FR" sz="1200" b="1" dirty="0">
                          <a:effectLst/>
                          <a:latin typeface="Arial Black" panose="020B0A04020102020204" pitchFamily="34" charset="0"/>
                        </a:rPr>
                        <a:t>Laine de chanvre</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a:txBody>
                    <a:bodyPr/>
                    <a:lstStyle/>
                    <a:p>
                      <a:pPr algn="ctr">
                        <a:lnSpc>
                          <a:spcPct val="107000"/>
                        </a:lnSpc>
                        <a:spcAft>
                          <a:spcPts val="0"/>
                        </a:spcAft>
                      </a:pPr>
                      <a:r>
                        <a:rPr lang="fr-FR" sz="1200" b="1" dirty="0">
                          <a:effectLst/>
                          <a:latin typeface="Arial Black" panose="020B0A04020102020204" pitchFamily="34" charset="0"/>
                        </a:rPr>
                        <a:t>Laine de mouton</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a:txBody>
                    <a:bodyPr/>
                    <a:lstStyle/>
                    <a:p>
                      <a:pPr algn="ctr">
                        <a:lnSpc>
                          <a:spcPct val="107000"/>
                        </a:lnSpc>
                        <a:spcAft>
                          <a:spcPts val="0"/>
                        </a:spcAft>
                      </a:pPr>
                      <a:r>
                        <a:rPr lang="fr-FR" sz="1200" b="1" dirty="0">
                          <a:effectLst/>
                          <a:latin typeface="Arial Black" panose="020B0A04020102020204" pitchFamily="34" charset="0"/>
                        </a:rPr>
                        <a:t>Liège expansé</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a:txBody>
                    <a:bodyPr/>
                    <a:lstStyle/>
                    <a:p>
                      <a:pPr algn="ctr">
                        <a:lnSpc>
                          <a:spcPct val="107000"/>
                        </a:lnSpc>
                        <a:spcAft>
                          <a:spcPts val="0"/>
                        </a:spcAft>
                      </a:pPr>
                      <a:r>
                        <a:rPr lang="fr-FR" sz="1200" b="1" dirty="0">
                          <a:effectLst/>
                          <a:latin typeface="Arial Black" panose="020B0A04020102020204" pitchFamily="34" charset="0"/>
                        </a:rPr>
                        <a:t>Laine de lin</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a:txBody>
                    <a:bodyPr/>
                    <a:lstStyle/>
                    <a:p>
                      <a:pPr algn="ctr">
                        <a:lnSpc>
                          <a:spcPct val="107000"/>
                        </a:lnSpc>
                        <a:spcAft>
                          <a:spcPts val="0"/>
                        </a:spcAft>
                      </a:pPr>
                      <a:r>
                        <a:rPr lang="fr-FR" sz="1200" b="1" dirty="0">
                          <a:effectLst/>
                          <a:latin typeface="Arial Black" panose="020B0A04020102020204" pitchFamily="34" charset="0"/>
                        </a:rPr>
                        <a:t>Laine de verre</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a:txBody>
                    <a:bodyPr/>
                    <a:lstStyle/>
                    <a:p>
                      <a:pPr algn="ctr">
                        <a:lnSpc>
                          <a:spcPct val="107000"/>
                        </a:lnSpc>
                        <a:spcAft>
                          <a:spcPts val="0"/>
                        </a:spcAft>
                      </a:pPr>
                      <a:r>
                        <a:rPr lang="fr-FR" sz="1200" b="1" dirty="0">
                          <a:effectLst/>
                          <a:latin typeface="Arial Black" panose="020B0A04020102020204" pitchFamily="34" charset="0"/>
                        </a:rPr>
                        <a:t>Laine de roche</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a:txBody>
                    <a:bodyPr/>
                    <a:lstStyle/>
                    <a:p>
                      <a:pPr algn="ctr">
                        <a:lnSpc>
                          <a:spcPct val="107000"/>
                        </a:lnSpc>
                        <a:spcAft>
                          <a:spcPts val="0"/>
                        </a:spcAft>
                      </a:pPr>
                      <a:r>
                        <a:rPr lang="fr-FR" sz="1200" b="1" dirty="0">
                          <a:effectLst/>
                          <a:latin typeface="Arial Black" panose="020B0A04020102020204" pitchFamily="34" charset="0"/>
                        </a:rPr>
                        <a:t>Perlite exfoliée</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extLst>
                  <a:ext uri="{0D108BD9-81ED-4DB2-BD59-A6C34878D82A}">
                    <a16:rowId xmlns="" xmlns:a16="http://schemas.microsoft.com/office/drawing/2014/main" val="1305513865"/>
                  </a:ext>
                </a:extLst>
              </a:tr>
              <a:tr h="3756686">
                <a:tc>
                  <a:txBody>
                    <a:bodyPr/>
                    <a:lstStyle/>
                    <a:p>
                      <a:pPr>
                        <a:lnSpc>
                          <a:spcPct val="107000"/>
                        </a:lnSpc>
                        <a:spcAft>
                          <a:spcPts val="0"/>
                        </a:spcAft>
                      </a:pPr>
                      <a:r>
                        <a:rPr lang="fr-FR" sz="1200" b="1" dirty="0">
                          <a:effectLst/>
                          <a:latin typeface="Arial Black" panose="020B0A04020102020204" pitchFamily="34" charset="0"/>
                        </a:rPr>
                        <a:t>Environnement</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r>
                        <a:rPr lang="fr-FR" sz="1200" b="1" dirty="0">
                          <a:effectLst/>
                          <a:latin typeface="+mn-lt"/>
                        </a:rPr>
                        <a:t>Energie grise : 50 kWh/m</a:t>
                      </a:r>
                      <a:r>
                        <a:rPr lang="fr-FR" sz="1200" b="1" baseline="30000" dirty="0">
                          <a:effectLst/>
                          <a:latin typeface="+mn-lt"/>
                        </a:rPr>
                        <a:t>3</a:t>
                      </a:r>
                      <a:r>
                        <a:rPr lang="fr-FR" sz="1200" b="1" dirty="0">
                          <a:effectLst/>
                          <a:latin typeface="+mn-lt"/>
                        </a:rPr>
                        <a:t/>
                      </a:r>
                      <a:br>
                        <a:rPr lang="fr-FR" sz="1200" b="1" dirty="0">
                          <a:effectLst/>
                          <a:latin typeface="+mn-lt"/>
                        </a:rPr>
                      </a:br>
                      <a:r>
                        <a:rPr lang="fr-FR" sz="1200" b="1" dirty="0">
                          <a:effectLst/>
                          <a:latin typeface="+mn-lt"/>
                        </a:rPr>
                        <a:t>Production : recyclage du papier</a:t>
                      </a:r>
                      <a:br>
                        <a:rPr lang="fr-FR" sz="1200" b="1" dirty="0">
                          <a:effectLst/>
                          <a:latin typeface="+mn-lt"/>
                        </a:rPr>
                      </a:br>
                      <a:r>
                        <a:rPr lang="fr-FR" sz="1200" b="1" dirty="0">
                          <a:effectLst/>
                          <a:latin typeface="+mn-lt"/>
                        </a:rPr>
                        <a:t>Recyclabilité : difficile à cause de l'encre du papier</a:t>
                      </a: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r>
                        <a:rPr lang="fr-FR" sz="1200" b="1" dirty="0">
                          <a:effectLst/>
                          <a:latin typeface="+mn-lt"/>
                        </a:rPr>
                        <a:t>Energie grise : 161 kWh/m</a:t>
                      </a:r>
                      <a:r>
                        <a:rPr lang="fr-FR" sz="1200" b="1" baseline="30000" dirty="0">
                          <a:effectLst/>
                          <a:latin typeface="+mn-lt"/>
                        </a:rPr>
                        <a:t>3</a:t>
                      </a:r>
                      <a:r>
                        <a:rPr lang="fr-FR" sz="1200" b="1" dirty="0">
                          <a:effectLst/>
                          <a:latin typeface="+mn-lt"/>
                        </a:rPr>
                        <a:t/>
                      </a:r>
                      <a:br>
                        <a:rPr lang="fr-FR" sz="1200" b="1" dirty="0">
                          <a:effectLst/>
                          <a:latin typeface="+mn-lt"/>
                        </a:rPr>
                      </a:br>
                      <a:r>
                        <a:rPr lang="fr-FR" sz="1200" b="1" dirty="0">
                          <a:effectLst/>
                          <a:latin typeface="+mn-lt"/>
                        </a:rPr>
                        <a:t>Production : déchets de l'industrie du bois</a:t>
                      </a:r>
                      <a:br>
                        <a:rPr lang="fr-FR" sz="1200" b="1" dirty="0">
                          <a:effectLst/>
                          <a:latin typeface="+mn-lt"/>
                        </a:rPr>
                      </a:br>
                      <a:r>
                        <a:rPr lang="fr-FR" sz="1200" b="1" dirty="0">
                          <a:effectLst/>
                          <a:latin typeface="+mn-lt"/>
                        </a:rPr>
                        <a:t>Recyclabilité : oui</a:t>
                      </a: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r>
                        <a:rPr lang="fr-FR" sz="1200" b="1" dirty="0">
                          <a:effectLst/>
                          <a:latin typeface="+mn-lt"/>
                        </a:rPr>
                        <a:t>Energie grise : 48 kWh/m</a:t>
                      </a:r>
                      <a:r>
                        <a:rPr lang="fr-FR" sz="1200" b="1" baseline="30000" dirty="0">
                          <a:effectLst/>
                          <a:latin typeface="+mn-lt"/>
                        </a:rPr>
                        <a:t>3</a:t>
                      </a:r>
                      <a:r>
                        <a:rPr lang="fr-FR" sz="1200" b="1" dirty="0">
                          <a:effectLst/>
                          <a:latin typeface="+mn-lt"/>
                        </a:rPr>
                        <a:t/>
                      </a:r>
                      <a:br>
                        <a:rPr lang="fr-FR" sz="1200" b="1" dirty="0">
                          <a:effectLst/>
                          <a:latin typeface="+mn-lt"/>
                        </a:rPr>
                      </a:br>
                      <a:r>
                        <a:rPr lang="fr-FR" sz="1200" b="1" dirty="0">
                          <a:effectLst/>
                          <a:latin typeface="+mn-lt"/>
                        </a:rPr>
                        <a:t>Production : tige du chanvre (agriculture)</a:t>
                      </a:r>
                      <a:br>
                        <a:rPr lang="fr-FR" sz="1200" b="1" dirty="0">
                          <a:effectLst/>
                          <a:latin typeface="+mn-lt"/>
                        </a:rPr>
                      </a:br>
                      <a:r>
                        <a:rPr lang="fr-FR" sz="1200" b="1" dirty="0">
                          <a:effectLst/>
                          <a:latin typeface="+mn-lt"/>
                        </a:rPr>
                        <a:t>Recyclabilité : oui (végétal sans traitement)</a:t>
                      </a: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r>
                        <a:rPr lang="fr-FR" sz="1200" b="1" dirty="0">
                          <a:effectLst/>
                          <a:latin typeface="+mn-lt"/>
                        </a:rPr>
                        <a:t>Energie grise : 51 kWh/m3</a:t>
                      </a:r>
                    </a:p>
                    <a:p>
                      <a:pPr>
                        <a:lnSpc>
                          <a:spcPct val="107000"/>
                        </a:lnSpc>
                        <a:spcAft>
                          <a:spcPts val="0"/>
                        </a:spcAft>
                      </a:pPr>
                      <a:r>
                        <a:rPr lang="fr-FR" sz="1200" b="1" dirty="0">
                          <a:effectLst/>
                          <a:latin typeface="+mn-lt"/>
                        </a:rPr>
                        <a:t>Production : 100% laine de mouton</a:t>
                      </a:r>
                    </a:p>
                    <a:p>
                      <a:pPr>
                        <a:lnSpc>
                          <a:spcPct val="107000"/>
                        </a:lnSpc>
                        <a:spcAft>
                          <a:spcPts val="0"/>
                        </a:spcAft>
                      </a:pPr>
                      <a:r>
                        <a:rPr lang="fr-FR" sz="1200" b="1" dirty="0">
                          <a:effectLst/>
                          <a:latin typeface="+mn-lt"/>
                        </a:rPr>
                        <a:t>Recyclabilité : oui</a:t>
                      </a: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r>
                        <a:rPr lang="fr-FR" sz="1200" b="1" dirty="0">
                          <a:effectLst/>
                          <a:latin typeface="+mn-lt"/>
                        </a:rPr>
                        <a:t>Energie grise : 450 kWh/m3</a:t>
                      </a:r>
                    </a:p>
                    <a:p>
                      <a:pPr>
                        <a:lnSpc>
                          <a:spcPct val="107000"/>
                        </a:lnSpc>
                        <a:spcAft>
                          <a:spcPts val="0"/>
                        </a:spcAft>
                      </a:pPr>
                      <a:r>
                        <a:rPr lang="fr-FR" sz="1200" b="1" dirty="0">
                          <a:effectLst/>
                          <a:latin typeface="+mn-lt"/>
                        </a:rPr>
                        <a:t>Production : à partir de l'écorce des chênes liège</a:t>
                      </a:r>
                    </a:p>
                    <a:p>
                      <a:pPr>
                        <a:lnSpc>
                          <a:spcPct val="107000"/>
                        </a:lnSpc>
                        <a:spcAft>
                          <a:spcPts val="0"/>
                        </a:spcAft>
                      </a:pPr>
                      <a:r>
                        <a:rPr lang="fr-FR" sz="1200" b="1" dirty="0">
                          <a:effectLst/>
                          <a:latin typeface="+mn-lt"/>
                        </a:rPr>
                        <a:t>Recyclabilité : oui</a:t>
                      </a: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r>
                        <a:rPr lang="fr-FR" sz="1200" b="1" dirty="0">
                          <a:effectLst/>
                          <a:latin typeface="+mn-lt"/>
                        </a:rPr>
                        <a:t>Energie grise : 48 kWh/m3</a:t>
                      </a:r>
                    </a:p>
                    <a:p>
                      <a:pPr>
                        <a:lnSpc>
                          <a:spcPct val="107000"/>
                        </a:lnSpc>
                        <a:spcAft>
                          <a:spcPts val="0"/>
                        </a:spcAft>
                      </a:pPr>
                      <a:r>
                        <a:rPr lang="fr-FR" sz="1200" b="1" dirty="0">
                          <a:effectLst/>
                          <a:latin typeface="+mn-lt"/>
                        </a:rPr>
                        <a:t>Production : à partir du lin donc naturelle</a:t>
                      </a:r>
                    </a:p>
                    <a:p>
                      <a:pPr>
                        <a:lnSpc>
                          <a:spcPct val="107000"/>
                        </a:lnSpc>
                        <a:spcAft>
                          <a:spcPts val="0"/>
                        </a:spcAft>
                      </a:pPr>
                      <a:r>
                        <a:rPr lang="fr-FR" sz="1200" b="1" dirty="0">
                          <a:effectLst/>
                          <a:latin typeface="+mn-lt"/>
                        </a:rPr>
                        <a:t>Recyclabilité : oui</a:t>
                      </a: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r>
                        <a:rPr lang="fr-FR" sz="1200" b="1" dirty="0">
                          <a:effectLst/>
                          <a:latin typeface="+mn-lt"/>
                        </a:rPr>
                        <a:t>Energie grise : 250 kWh/m3 (18kg/m3)</a:t>
                      </a:r>
                    </a:p>
                    <a:p>
                      <a:pPr>
                        <a:lnSpc>
                          <a:spcPct val="107000"/>
                        </a:lnSpc>
                        <a:spcAft>
                          <a:spcPts val="0"/>
                        </a:spcAft>
                      </a:pPr>
                      <a:r>
                        <a:rPr lang="fr-FR" sz="1200" b="1" dirty="0">
                          <a:effectLst/>
                          <a:latin typeface="+mn-lt"/>
                        </a:rPr>
                        <a:t>Production : à partir de matériaux naturels (sable, calcaire...) ou recyclage du verre</a:t>
                      </a:r>
                    </a:p>
                    <a:p>
                      <a:pPr>
                        <a:lnSpc>
                          <a:spcPct val="107000"/>
                        </a:lnSpc>
                        <a:spcAft>
                          <a:spcPts val="0"/>
                        </a:spcAft>
                      </a:pPr>
                      <a:r>
                        <a:rPr lang="fr-FR" sz="1200" b="1" dirty="0">
                          <a:effectLst/>
                          <a:latin typeface="+mn-lt"/>
                        </a:rPr>
                        <a:t>Recyclabilité : Difficile donc non rentable et inexistante à l'heure actuelle</a:t>
                      </a: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r>
                        <a:rPr lang="fr-FR" sz="1200" b="1" dirty="0">
                          <a:effectLst/>
                          <a:latin typeface="+mn-lt"/>
                        </a:rPr>
                        <a:t>Energie grise : 150 kWh/m3</a:t>
                      </a:r>
                    </a:p>
                    <a:p>
                      <a:pPr>
                        <a:lnSpc>
                          <a:spcPct val="107000"/>
                        </a:lnSpc>
                        <a:spcAft>
                          <a:spcPts val="0"/>
                        </a:spcAft>
                      </a:pPr>
                      <a:r>
                        <a:rPr lang="fr-FR" sz="1200" b="1" dirty="0">
                          <a:effectLst/>
                          <a:latin typeface="+mn-lt"/>
                        </a:rPr>
                        <a:t>Production : à partir de roche volcanique</a:t>
                      </a:r>
                    </a:p>
                    <a:p>
                      <a:pPr>
                        <a:lnSpc>
                          <a:spcPct val="107000"/>
                        </a:lnSpc>
                        <a:spcAft>
                          <a:spcPts val="0"/>
                        </a:spcAft>
                      </a:pPr>
                      <a:r>
                        <a:rPr lang="fr-FR" sz="1200" b="1" dirty="0">
                          <a:effectLst/>
                          <a:latin typeface="+mn-lt"/>
                        </a:rPr>
                        <a:t>Recyclabilité : oui</a:t>
                      </a: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r>
                        <a:rPr lang="fr-FR" sz="1200" b="1" dirty="0">
                          <a:effectLst/>
                          <a:latin typeface="+mn-lt"/>
                        </a:rPr>
                        <a:t>Energie grise : 230 kWh/m3 (transport)</a:t>
                      </a:r>
                    </a:p>
                    <a:p>
                      <a:pPr>
                        <a:lnSpc>
                          <a:spcPct val="107000"/>
                        </a:lnSpc>
                        <a:spcAft>
                          <a:spcPts val="0"/>
                        </a:spcAft>
                      </a:pPr>
                      <a:r>
                        <a:rPr lang="fr-FR" sz="1200" b="1" dirty="0">
                          <a:effectLst/>
                          <a:latin typeface="+mn-lt"/>
                        </a:rPr>
                        <a:t>Production : présent à l'état naturel</a:t>
                      </a:r>
                    </a:p>
                    <a:p>
                      <a:pPr>
                        <a:lnSpc>
                          <a:spcPct val="107000"/>
                        </a:lnSpc>
                        <a:spcAft>
                          <a:spcPts val="0"/>
                        </a:spcAft>
                      </a:pPr>
                      <a:r>
                        <a:rPr lang="fr-FR" sz="1200" b="1" dirty="0">
                          <a:effectLst/>
                          <a:latin typeface="+mn-lt"/>
                        </a:rPr>
                        <a:t>Recyclabilité : oui (réutilisable)</a:t>
                      </a: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extLst>
                  <a:ext uri="{0D108BD9-81ED-4DB2-BD59-A6C34878D82A}">
                    <a16:rowId xmlns="" xmlns:a16="http://schemas.microsoft.com/office/drawing/2014/main" val="2608153733"/>
                  </a:ext>
                </a:extLst>
              </a:tr>
              <a:tr h="855626">
                <a:tc>
                  <a:txBody>
                    <a:bodyPr/>
                    <a:lstStyle/>
                    <a:p>
                      <a:pPr marL="0" algn="l" defTabSz="914400" rtl="0" eaLnBrk="1" latinLnBrk="0" hangingPunct="1">
                        <a:lnSpc>
                          <a:spcPct val="107000"/>
                        </a:lnSpc>
                        <a:spcAft>
                          <a:spcPts val="0"/>
                        </a:spcAft>
                      </a:pPr>
                      <a:r>
                        <a:rPr lang="fr-FR" sz="1200" b="1" kern="1200" dirty="0" smtClean="0">
                          <a:solidFill>
                            <a:schemeClr val="lt1"/>
                          </a:solidFill>
                          <a:effectLst/>
                          <a:latin typeface="Arial Black" panose="020B0A04020102020204" pitchFamily="34" charset="0"/>
                          <a:ea typeface="+mn-ea"/>
                          <a:cs typeface="+mn-cs"/>
                        </a:rPr>
                        <a:t>Disponibilité en Tunisie</a:t>
                      </a:r>
                      <a:endParaRPr lang="fr-FR" sz="1200" b="1" kern="1200" dirty="0">
                        <a:solidFill>
                          <a:schemeClr val="lt1"/>
                        </a:solidFill>
                        <a:effectLst/>
                        <a:latin typeface="Arial Black" panose="020B0A04020102020204" pitchFamily="34" charset="0"/>
                        <a:ea typeface="+mn-ea"/>
                        <a:cs typeface="+mn-cs"/>
                      </a:endParaRPr>
                    </a:p>
                  </a:txBody>
                  <a:tcPr marL="25992" marR="25992" marT="0" marB="0" anchor="ctr"/>
                </a:tc>
                <a:tc>
                  <a:txBody>
                    <a:bodyPr/>
                    <a:lstStyle/>
                    <a:p>
                      <a:pPr>
                        <a:lnSpc>
                          <a:spcPct val="107000"/>
                        </a:lnSpc>
                        <a:spcAft>
                          <a:spcPts val="0"/>
                        </a:spcAft>
                      </a:pPr>
                      <a:r>
                        <a:rPr lang="fr-FR" sz="1200" b="1" dirty="0" smtClean="0">
                          <a:effectLst/>
                          <a:latin typeface="+mn-lt"/>
                          <a:ea typeface="Calibri" panose="020F0502020204030204" pitchFamily="34" charset="0"/>
                          <a:cs typeface="Arial" panose="020B0604020202020204" pitchFamily="34" charset="0"/>
                        </a:rPr>
                        <a:t>Disponible</a:t>
                      </a: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r>
                        <a:rPr lang="fr-FR" sz="1200" b="1" dirty="0" smtClean="0">
                          <a:effectLst/>
                          <a:latin typeface="+mn-lt"/>
                          <a:ea typeface="Calibri" panose="020F0502020204030204" pitchFamily="34" charset="0"/>
                          <a:cs typeface="Arial" panose="020B0604020202020204" pitchFamily="34" charset="0"/>
                        </a:rPr>
                        <a:t>Non utilisé</a:t>
                      </a: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r>
                        <a:rPr lang="fr-FR" sz="1200" b="1" dirty="0" smtClean="0">
                          <a:effectLst/>
                          <a:latin typeface="+mn-lt"/>
                          <a:ea typeface="Calibri" panose="020F0502020204030204" pitchFamily="34" charset="0"/>
                          <a:cs typeface="Arial" panose="020B0604020202020204" pitchFamily="34" charset="0"/>
                        </a:rPr>
                        <a:t>Non disponible – </a:t>
                      </a:r>
                    </a:p>
                    <a:p>
                      <a:pPr>
                        <a:lnSpc>
                          <a:spcPct val="107000"/>
                        </a:lnSpc>
                        <a:spcAft>
                          <a:spcPts val="0"/>
                        </a:spcAft>
                      </a:pPr>
                      <a:r>
                        <a:rPr lang="fr-FR" sz="1200" b="1" dirty="0" smtClean="0">
                          <a:effectLst/>
                          <a:latin typeface="+mn-lt"/>
                          <a:ea typeface="Calibri" panose="020F0502020204030204" pitchFamily="34" charset="0"/>
                          <a:cs typeface="Arial" panose="020B0604020202020204" pitchFamily="34" charset="0"/>
                        </a:rPr>
                        <a:t>A u stade de recherche</a:t>
                      </a: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r>
                        <a:rPr lang="fr-FR" sz="1200" b="1" dirty="0" smtClean="0">
                          <a:effectLst/>
                          <a:latin typeface="+mn-lt"/>
                          <a:ea typeface="Calibri" panose="020F0502020204030204" pitchFamily="34" charset="0"/>
                          <a:cs typeface="Arial" panose="020B0604020202020204" pitchFamily="34" charset="0"/>
                        </a:rPr>
                        <a:t>Non disponible</a:t>
                      </a: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tc>
                  <a:txBody>
                    <a:bodyPr/>
                    <a:lstStyle/>
                    <a:p>
                      <a:pPr>
                        <a:lnSpc>
                          <a:spcPct val="107000"/>
                        </a:lnSpc>
                        <a:spcAft>
                          <a:spcPts val="0"/>
                        </a:spcAft>
                      </a:pPr>
                      <a:r>
                        <a:rPr lang="fr-FR" sz="1200" b="1" dirty="0" smtClean="0">
                          <a:effectLst/>
                          <a:latin typeface="+mn-lt"/>
                          <a:ea typeface="Calibri" panose="020F0502020204030204" pitchFamily="34" charset="0"/>
                          <a:cs typeface="Arial" panose="020B0604020202020204" pitchFamily="34" charset="0"/>
                        </a:rPr>
                        <a:t>Disponible</a:t>
                      </a: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fr-FR" sz="1200" b="1" dirty="0" smtClean="0">
                        <a:effectLst/>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fr-FR" sz="1200" b="1" dirty="0" smtClean="0">
                          <a:effectLst/>
                          <a:latin typeface="+mn-lt"/>
                          <a:ea typeface="Calibri" panose="020F0502020204030204" pitchFamily="34" charset="0"/>
                          <a:cs typeface="Arial" panose="020B0604020202020204" pitchFamily="34" charset="0"/>
                        </a:rPr>
                        <a:t>Non disponible</a:t>
                      </a:r>
                    </a:p>
                    <a:p>
                      <a:pPr>
                        <a:lnSpc>
                          <a:spcPct val="107000"/>
                        </a:lnSpc>
                        <a:spcAft>
                          <a:spcPts val="0"/>
                        </a:spcAft>
                      </a:pP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fr-FR" sz="1200" b="1" dirty="0" smtClean="0">
                        <a:effectLst/>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fr-FR" sz="1200" b="1" dirty="0" smtClean="0">
                          <a:effectLst/>
                          <a:latin typeface="+mn-lt"/>
                          <a:ea typeface="Calibri" panose="020F0502020204030204" pitchFamily="34" charset="0"/>
                          <a:cs typeface="Arial" panose="020B0604020202020204" pitchFamily="34" charset="0"/>
                        </a:rPr>
                        <a:t>Disponible</a:t>
                      </a:r>
                    </a:p>
                    <a:p>
                      <a:pPr>
                        <a:lnSpc>
                          <a:spcPct val="107000"/>
                        </a:lnSpc>
                        <a:spcAft>
                          <a:spcPts val="0"/>
                        </a:spcAft>
                      </a:pP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fr-FR" sz="1200" b="1" dirty="0" smtClean="0">
                        <a:effectLst/>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fr-FR" sz="1200" b="1" dirty="0" smtClean="0">
                          <a:effectLst/>
                          <a:latin typeface="+mn-lt"/>
                          <a:ea typeface="Calibri" panose="020F0502020204030204" pitchFamily="34" charset="0"/>
                          <a:cs typeface="Arial" panose="020B0604020202020204" pitchFamily="34" charset="0"/>
                        </a:rPr>
                        <a:t>Disponible</a:t>
                      </a:r>
                    </a:p>
                    <a:p>
                      <a:pPr>
                        <a:lnSpc>
                          <a:spcPct val="107000"/>
                        </a:lnSpc>
                        <a:spcAft>
                          <a:spcPts val="0"/>
                        </a:spcAft>
                      </a:pP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fr-FR" sz="1200" b="1" dirty="0" smtClean="0">
                        <a:effectLst/>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fr-FR" sz="1200" b="1" dirty="0" smtClean="0">
                          <a:effectLst/>
                          <a:latin typeface="+mn-lt"/>
                          <a:ea typeface="Calibri" panose="020F0502020204030204" pitchFamily="34" charset="0"/>
                          <a:cs typeface="Arial" panose="020B0604020202020204" pitchFamily="34" charset="0"/>
                        </a:rPr>
                        <a:t>Disponible</a:t>
                      </a:r>
                    </a:p>
                    <a:p>
                      <a:pPr>
                        <a:lnSpc>
                          <a:spcPct val="107000"/>
                        </a:lnSpc>
                        <a:spcAft>
                          <a:spcPts val="0"/>
                        </a:spcAft>
                      </a:pPr>
                      <a:endParaRPr lang="fr-FR" sz="1200" b="1" dirty="0">
                        <a:effectLst/>
                        <a:latin typeface="+mn-lt"/>
                        <a:ea typeface="Calibri" panose="020F0502020204030204" pitchFamily="34" charset="0"/>
                        <a:cs typeface="Arial" panose="020B0604020202020204" pitchFamily="34" charset="0"/>
                      </a:endParaRPr>
                    </a:p>
                  </a:txBody>
                  <a:tcPr marL="25992" marR="25992" marT="0" marB="0" anchor="ctr"/>
                </a:tc>
                <a:extLst>
                  <a:ext uri="{0D108BD9-81ED-4DB2-BD59-A6C34878D82A}">
                    <a16:rowId xmlns="" xmlns:a16="http://schemas.microsoft.com/office/drawing/2014/main" val="3800951270"/>
                  </a:ext>
                </a:extLst>
              </a:tr>
            </a:tbl>
          </a:graphicData>
        </a:graphic>
      </p:graphicFrame>
      <p:grpSp>
        <p:nvGrpSpPr>
          <p:cNvPr id="9" name="Groupe 8"/>
          <p:cNvGrpSpPr/>
          <p:nvPr/>
        </p:nvGrpSpPr>
        <p:grpSpPr>
          <a:xfrm>
            <a:off x="0" y="0"/>
            <a:ext cx="12218619" cy="712381"/>
            <a:chOff x="0" y="0"/>
            <a:chExt cx="12218619" cy="712381"/>
          </a:xfrm>
        </p:grpSpPr>
        <p:pic>
          <p:nvPicPr>
            <p:cNvPr id="10" name="Image 9"/>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11" name="Rectangle 10"/>
            <p:cNvSpPr/>
            <p:nvPr/>
          </p:nvSpPr>
          <p:spPr>
            <a:xfrm>
              <a:off x="193431" y="223776"/>
              <a:ext cx="5390898" cy="338554"/>
            </a:xfrm>
            <a:prstGeom prst="rect">
              <a:avLst/>
            </a:prstGeom>
          </p:spPr>
          <p:txBody>
            <a:bodyPr wrap="none">
              <a:spAutoFit/>
            </a:bodyPr>
            <a:lstStyle/>
            <a:p>
              <a:pPr algn="ctr"/>
              <a:r>
                <a:rPr lang="fr-FR" sz="1600" b="1" dirty="0">
                  <a:solidFill>
                    <a:schemeClr val="bg1"/>
                  </a:solidFill>
                  <a:latin typeface="Arial Rounded MT Bold" pitchFamily="34" charset="0"/>
                </a:rPr>
                <a:t>Guide éco-construction pour les collectivités locales</a:t>
              </a:r>
            </a:p>
          </p:txBody>
        </p:sp>
        <p:sp>
          <p:nvSpPr>
            <p:cNvPr id="12" name="Rectangle 11"/>
            <p:cNvSpPr/>
            <p:nvPr/>
          </p:nvSpPr>
          <p:spPr>
            <a:xfrm>
              <a:off x="6720254" y="369253"/>
              <a:ext cx="5498365" cy="307777"/>
            </a:xfrm>
            <a:prstGeom prst="rect">
              <a:avLst/>
            </a:prstGeom>
          </p:spPr>
          <p:txBody>
            <a:bodyPr wrap="none">
              <a:spAutoFit/>
            </a:bodyPr>
            <a:lstStyle/>
            <a:p>
              <a:pPr algn="ctr"/>
              <a:r>
                <a:rPr lang="fr-FR" sz="14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I-1. Définition </a:t>
              </a:r>
              <a:r>
                <a:rPr lang="fr-FR" sz="14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des concepts clés de l'Eco-construction</a:t>
              </a:r>
              <a:endParaRPr lang="fr-FR" sz="1400" b="1" dirty="0">
                <a:solidFill>
                  <a:schemeClr val="bg1"/>
                </a:solidFill>
                <a:latin typeface="Arial Rounded MT Bold" pitchFamily="34" charset="0"/>
              </a:endParaRPr>
            </a:p>
          </p:txBody>
        </p:sp>
      </p:grpSp>
      <p:sp>
        <p:nvSpPr>
          <p:cNvPr id="13" name="ZoneTexte 12"/>
          <p:cNvSpPr txBox="1"/>
          <p:nvPr/>
        </p:nvSpPr>
        <p:spPr>
          <a:xfrm>
            <a:off x="2666450" y="817509"/>
            <a:ext cx="6504603" cy="369332"/>
          </a:xfrm>
          <a:prstGeom prst="rect">
            <a:avLst/>
          </a:prstGeom>
          <a:solidFill>
            <a:schemeClr val="bg1"/>
          </a:solidFill>
        </p:spPr>
        <p:txBody>
          <a:bodyPr wrap="square" rtlCol="0">
            <a:spAutoFit/>
          </a:bodyPr>
          <a:lstStyle/>
          <a:p>
            <a:pPr algn="ctr"/>
            <a:r>
              <a:rPr lang="fr-FR" b="1" u="sng" dirty="0" smtClean="0">
                <a:solidFill>
                  <a:srgbClr val="00B050"/>
                </a:solidFill>
                <a:latin typeface="Arial Rounded MT Bold" pitchFamily="34" charset="0"/>
              </a:rPr>
              <a:t>I-4-3. Les isolants biosourcés et les isolants minéraux</a:t>
            </a:r>
            <a:endParaRPr lang="fr-FR" u="sng" dirty="0">
              <a:solidFill>
                <a:srgbClr val="00B050"/>
              </a:solidFill>
            </a:endParaRPr>
          </a:p>
        </p:txBody>
      </p:sp>
    </p:spTree>
    <p:extLst>
      <p:ext uri="{BB962C8B-B14F-4D97-AF65-F5344CB8AC3E}">
        <p14:creationId xmlns:p14="http://schemas.microsoft.com/office/powerpoint/2010/main" val="2633595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AutoShape 6" descr="RÃ©sultat de recherche d'images pour &quot;reseau de chauffage urbain&quot;"/>
          <p:cNvSpPr>
            <a:spLocks noChangeAspect="1" noChangeArrowheads="1"/>
          </p:cNvSpPr>
          <p:nvPr/>
        </p:nvSpPr>
        <p:spPr bwMode="auto">
          <a:xfrm>
            <a:off x="304808" y="-144462"/>
            <a:ext cx="39968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9" name="ZoneTexte 18"/>
          <p:cNvSpPr txBox="1"/>
          <p:nvPr/>
        </p:nvSpPr>
        <p:spPr>
          <a:xfrm>
            <a:off x="418012" y="822915"/>
            <a:ext cx="11208610" cy="338554"/>
          </a:xfrm>
          <a:prstGeom prst="rect">
            <a:avLst/>
          </a:prstGeom>
          <a:solidFill>
            <a:schemeClr val="bg1"/>
          </a:solidFill>
        </p:spPr>
        <p:txBody>
          <a:bodyPr wrap="square" rtlCol="0">
            <a:spAutoFit/>
          </a:bodyPr>
          <a:lstStyle/>
          <a:p>
            <a:pPr algn="ctr"/>
            <a:r>
              <a:rPr lang="fr-FR" sz="1600" b="1" u="sng" dirty="0" smtClean="0">
                <a:solidFill>
                  <a:srgbClr val="00B050"/>
                </a:solidFill>
                <a:latin typeface="Arial Rounded MT Bold" pitchFamily="34" charset="0"/>
              </a:rPr>
              <a:t>I-4-4. Les matériaux de construction avec pouvoir isolant et les matériaux de construction sans pouvoir isolant </a:t>
            </a:r>
            <a:endParaRPr lang="fr-FR" sz="1600" u="sng" dirty="0">
              <a:solidFill>
                <a:srgbClr val="00B050"/>
              </a:solidFill>
            </a:endParaRPr>
          </a:p>
        </p:txBody>
      </p:sp>
      <p:graphicFrame>
        <p:nvGraphicFramePr>
          <p:cNvPr id="3" name="Tableau 2"/>
          <p:cNvGraphicFramePr>
            <a:graphicFrameLocks noGrp="1"/>
          </p:cNvGraphicFramePr>
          <p:nvPr>
            <p:extLst>
              <p:ext uri="{D42A27DB-BD31-4B8C-83A1-F6EECF244321}">
                <p14:modId xmlns:p14="http://schemas.microsoft.com/office/powerpoint/2010/main" val="589959718"/>
              </p:ext>
            </p:extLst>
          </p:nvPr>
        </p:nvGraphicFramePr>
        <p:xfrm>
          <a:off x="193431" y="1249251"/>
          <a:ext cx="11706832" cy="5347491"/>
        </p:xfrm>
        <a:graphic>
          <a:graphicData uri="http://schemas.openxmlformats.org/drawingml/2006/table">
            <a:tbl>
              <a:tblPr firstRow="1" firstCol="1" bandRow="1">
                <a:tableStyleId>{5C22544A-7EE6-4342-B048-85BDC9FD1C3A}</a:tableStyleId>
              </a:tblPr>
              <a:tblGrid>
                <a:gridCol w="1703510">
                  <a:extLst>
                    <a:ext uri="{9D8B030D-6E8A-4147-A177-3AD203B41FA5}">
                      <a16:colId xmlns="" xmlns:a16="http://schemas.microsoft.com/office/drawing/2014/main" val="1800763361"/>
                    </a:ext>
                  </a:extLst>
                </a:gridCol>
                <a:gridCol w="2021836">
                  <a:extLst>
                    <a:ext uri="{9D8B030D-6E8A-4147-A177-3AD203B41FA5}">
                      <a16:colId xmlns="" xmlns:a16="http://schemas.microsoft.com/office/drawing/2014/main" val="2126903360"/>
                    </a:ext>
                  </a:extLst>
                </a:gridCol>
                <a:gridCol w="2063129">
                  <a:extLst>
                    <a:ext uri="{9D8B030D-6E8A-4147-A177-3AD203B41FA5}">
                      <a16:colId xmlns="" xmlns:a16="http://schemas.microsoft.com/office/drawing/2014/main" val="2180283607"/>
                    </a:ext>
                  </a:extLst>
                </a:gridCol>
                <a:gridCol w="1750806">
                  <a:extLst>
                    <a:ext uri="{9D8B030D-6E8A-4147-A177-3AD203B41FA5}">
                      <a16:colId xmlns="" xmlns:a16="http://schemas.microsoft.com/office/drawing/2014/main" val="4055465167"/>
                    </a:ext>
                  </a:extLst>
                </a:gridCol>
                <a:gridCol w="2039104">
                  <a:extLst>
                    <a:ext uri="{9D8B030D-6E8A-4147-A177-3AD203B41FA5}">
                      <a16:colId xmlns="" xmlns:a16="http://schemas.microsoft.com/office/drawing/2014/main" val="3979522373"/>
                    </a:ext>
                  </a:extLst>
                </a:gridCol>
                <a:gridCol w="2128447">
                  <a:extLst>
                    <a:ext uri="{9D8B030D-6E8A-4147-A177-3AD203B41FA5}">
                      <a16:colId xmlns="" xmlns:a16="http://schemas.microsoft.com/office/drawing/2014/main" val="962801369"/>
                    </a:ext>
                  </a:extLst>
                </a:gridCol>
              </a:tblGrid>
              <a:tr h="311982">
                <a:tc>
                  <a:txBody>
                    <a:bodyPr/>
                    <a:lstStyle/>
                    <a:p>
                      <a:pPr>
                        <a:lnSpc>
                          <a:spcPct val="107000"/>
                        </a:lnSpc>
                        <a:spcAft>
                          <a:spcPts val="0"/>
                        </a:spcAft>
                      </a:pPr>
                      <a:r>
                        <a:rPr lang="fr-FR" sz="1200" b="1" dirty="0">
                          <a:effectLst/>
                          <a:latin typeface="Arial Black" panose="020B0A04020102020204" pitchFamily="34" charset="0"/>
                        </a:rPr>
                        <a:t> </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nchor="ctr"/>
                </a:tc>
                <a:tc gridSpan="2">
                  <a:txBody>
                    <a:bodyPr/>
                    <a:lstStyle/>
                    <a:p>
                      <a:pPr algn="ctr">
                        <a:lnSpc>
                          <a:spcPct val="107000"/>
                        </a:lnSpc>
                        <a:spcAft>
                          <a:spcPts val="0"/>
                        </a:spcAft>
                      </a:pPr>
                      <a:r>
                        <a:rPr lang="fr-FR" sz="1200" b="1" dirty="0">
                          <a:effectLst/>
                          <a:latin typeface="Arial Black" panose="020B0A04020102020204" pitchFamily="34" charset="0"/>
                        </a:rPr>
                        <a:t>Matériaux </a:t>
                      </a:r>
                      <a:r>
                        <a:rPr lang="fr-FR" sz="1200" b="1" dirty="0" smtClean="0">
                          <a:effectLst/>
                          <a:latin typeface="Arial Black" panose="020B0A04020102020204" pitchFamily="34" charset="0"/>
                        </a:rPr>
                        <a:t>avec</a:t>
                      </a:r>
                      <a:r>
                        <a:rPr lang="fr-FR" sz="1200" b="1" baseline="0" dirty="0" smtClean="0">
                          <a:effectLst/>
                          <a:latin typeface="Arial Black" panose="020B0A04020102020204" pitchFamily="34" charset="0"/>
                        </a:rPr>
                        <a:t> pouvoir</a:t>
                      </a:r>
                      <a:r>
                        <a:rPr lang="fr-FR" sz="1200" b="1" dirty="0" smtClean="0">
                          <a:effectLst/>
                          <a:latin typeface="Arial Black" panose="020B0A04020102020204" pitchFamily="34" charset="0"/>
                        </a:rPr>
                        <a:t> </a:t>
                      </a:r>
                      <a:r>
                        <a:rPr lang="fr-FR" sz="1200" b="1" dirty="0">
                          <a:effectLst/>
                          <a:latin typeface="Arial Black" panose="020B0A04020102020204" pitchFamily="34" charset="0"/>
                        </a:rPr>
                        <a:t>isolants</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nchor="ctr"/>
                </a:tc>
                <a:tc hMerge="1">
                  <a:txBody>
                    <a:bodyPr/>
                    <a:lstStyle/>
                    <a:p>
                      <a:endParaRPr lang="fr-FR"/>
                    </a:p>
                  </a:txBody>
                  <a:tcPr/>
                </a:tc>
                <a:tc gridSpan="3">
                  <a:txBody>
                    <a:bodyPr/>
                    <a:lstStyle/>
                    <a:p>
                      <a:pPr algn="ctr">
                        <a:lnSpc>
                          <a:spcPct val="107000"/>
                        </a:lnSpc>
                        <a:spcAft>
                          <a:spcPts val="0"/>
                        </a:spcAft>
                      </a:pPr>
                      <a:r>
                        <a:rPr lang="fr-FR" sz="1200" b="1" dirty="0">
                          <a:effectLst/>
                          <a:latin typeface="Arial Black" panose="020B0A04020102020204" pitchFamily="34" charset="0"/>
                        </a:rPr>
                        <a:t>Matériaux </a:t>
                      </a:r>
                      <a:r>
                        <a:rPr lang="fr-FR" sz="1200" b="1" dirty="0" smtClean="0">
                          <a:effectLst/>
                          <a:latin typeface="Arial Black" panose="020B0A04020102020204" pitchFamily="34" charset="0"/>
                        </a:rPr>
                        <a:t>sans </a:t>
                      </a:r>
                      <a:r>
                        <a:rPr lang="fr-FR" sz="1200" b="1" dirty="0">
                          <a:effectLst/>
                          <a:latin typeface="Arial Black" panose="020B0A04020102020204" pitchFamily="34" charset="0"/>
                        </a:rPr>
                        <a:t>pouvoir isolant important</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nchor="ctr"/>
                </a:tc>
                <a:tc hMerge="1">
                  <a:txBody>
                    <a:bodyPr/>
                    <a:lstStyle/>
                    <a:p>
                      <a:endParaRPr lang="fr-FR"/>
                    </a:p>
                  </a:txBody>
                  <a:tcPr/>
                </a:tc>
                <a:tc hMerge="1">
                  <a:txBody>
                    <a:bodyPr/>
                    <a:lstStyle/>
                    <a:p>
                      <a:endParaRPr lang="fr-FR"/>
                    </a:p>
                  </a:txBody>
                  <a:tcPr/>
                </a:tc>
                <a:extLst>
                  <a:ext uri="{0D108BD9-81ED-4DB2-BD59-A6C34878D82A}">
                    <a16:rowId xmlns="" xmlns:a16="http://schemas.microsoft.com/office/drawing/2014/main" val="3262465507"/>
                  </a:ext>
                </a:extLst>
              </a:tr>
              <a:tr h="437870">
                <a:tc>
                  <a:txBody>
                    <a:bodyPr/>
                    <a:lstStyle/>
                    <a:p>
                      <a:pPr>
                        <a:lnSpc>
                          <a:spcPct val="107000"/>
                        </a:lnSpc>
                        <a:spcAft>
                          <a:spcPts val="0"/>
                        </a:spcAft>
                      </a:pPr>
                      <a:r>
                        <a:rPr lang="fr-FR" sz="1200" b="1" dirty="0">
                          <a:effectLst/>
                          <a:latin typeface="Arial Black" panose="020B0A04020102020204" pitchFamily="34" charset="0"/>
                        </a:rPr>
                        <a:t>MATERIAUX</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nchor="ctr"/>
                </a:tc>
                <a:tc>
                  <a:txBody>
                    <a:bodyPr/>
                    <a:lstStyle/>
                    <a:p>
                      <a:pPr>
                        <a:lnSpc>
                          <a:spcPct val="107000"/>
                        </a:lnSpc>
                        <a:spcAft>
                          <a:spcPts val="0"/>
                        </a:spcAft>
                      </a:pPr>
                      <a:r>
                        <a:rPr lang="fr-FR" sz="1200" b="1">
                          <a:effectLst/>
                          <a:latin typeface="Arial Black" panose="020B0A04020102020204" pitchFamily="34" charset="0"/>
                        </a:rPr>
                        <a:t>Béton cellulaire</a:t>
                      </a:r>
                      <a:endParaRPr lang="fr-FR" sz="1200" b="1">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r>
                        <a:rPr lang="fr-FR" sz="1200" b="1">
                          <a:effectLst/>
                          <a:latin typeface="Arial Black" panose="020B0A04020102020204" pitchFamily="34" charset="0"/>
                        </a:rPr>
                        <a:t>Brique monomur</a:t>
                      </a:r>
                      <a:endParaRPr lang="fr-FR" sz="1200" b="1">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r>
                        <a:rPr lang="fr-FR" sz="1200" b="1">
                          <a:effectLst/>
                          <a:latin typeface="Arial Black" panose="020B0A04020102020204" pitchFamily="34" charset="0"/>
                        </a:rPr>
                        <a:t>Brique de terre crue</a:t>
                      </a:r>
                      <a:endParaRPr lang="fr-FR" sz="1200" b="1">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r>
                        <a:rPr lang="fr-FR" sz="1200" b="1" dirty="0">
                          <a:effectLst/>
                          <a:latin typeface="Arial Black" panose="020B0A04020102020204" pitchFamily="34" charset="0"/>
                        </a:rPr>
                        <a:t>Parpaing</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r>
                        <a:rPr lang="fr-FR" sz="1200" b="1" dirty="0">
                          <a:effectLst/>
                          <a:latin typeface="Arial Black" panose="020B0A04020102020204" pitchFamily="34" charset="0"/>
                        </a:rPr>
                        <a:t>Brique de terre cuite</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tc>
                <a:extLst>
                  <a:ext uri="{0D108BD9-81ED-4DB2-BD59-A6C34878D82A}">
                    <a16:rowId xmlns="" xmlns:a16="http://schemas.microsoft.com/office/drawing/2014/main" val="1232784127"/>
                  </a:ext>
                </a:extLst>
              </a:tr>
              <a:tr h="1532546">
                <a:tc>
                  <a:txBody>
                    <a:bodyPr/>
                    <a:lstStyle/>
                    <a:p>
                      <a:pPr>
                        <a:lnSpc>
                          <a:spcPct val="107000"/>
                        </a:lnSpc>
                        <a:spcAft>
                          <a:spcPts val="0"/>
                        </a:spcAft>
                      </a:pPr>
                      <a:r>
                        <a:rPr lang="fr-FR" sz="1200" b="1" dirty="0">
                          <a:effectLst/>
                          <a:latin typeface="Arial Black" panose="020B0A04020102020204" pitchFamily="34" charset="0"/>
                        </a:rPr>
                        <a:t>Aspect</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nchor="ctr"/>
                </a:tc>
                <a:tc>
                  <a:txBody>
                    <a:bodyPr/>
                    <a:lstStyle/>
                    <a:p>
                      <a:pPr>
                        <a:lnSpc>
                          <a:spcPct val="107000"/>
                        </a:lnSpc>
                        <a:spcAft>
                          <a:spcPts val="0"/>
                        </a:spcAft>
                      </a:pPr>
                      <a:endParaRPr lang="fr-FR" sz="1200" b="1"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endParaRPr lang="fr-FR" sz="1200" b="1"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endParaRPr lang="fr-FR" sz="1200" b="1"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endParaRPr lang="fr-FR" sz="1200" b="1"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endParaRPr lang="fr-FR" sz="1200" b="1"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endParaRPr lang="fr-FR" sz="1200" b="1"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extLst>
                  <a:ext uri="{0D108BD9-81ED-4DB2-BD59-A6C34878D82A}">
                    <a16:rowId xmlns="" xmlns:a16="http://schemas.microsoft.com/office/drawing/2014/main" val="3914158121"/>
                  </a:ext>
                </a:extLst>
              </a:tr>
              <a:tr h="875741">
                <a:tc>
                  <a:txBody>
                    <a:bodyPr/>
                    <a:lstStyle/>
                    <a:p>
                      <a:pPr>
                        <a:lnSpc>
                          <a:spcPct val="107000"/>
                        </a:lnSpc>
                        <a:spcAft>
                          <a:spcPts val="0"/>
                        </a:spcAft>
                      </a:pPr>
                      <a:r>
                        <a:rPr lang="fr-FR" sz="1200" b="1" dirty="0">
                          <a:effectLst/>
                          <a:latin typeface="Arial Black" panose="020B0A04020102020204" pitchFamily="34" charset="0"/>
                        </a:rPr>
                        <a:t>Pouvoir isolant (W/</a:t>
                      </a:r>
                      <a:r>
                        <a:rPr lang="fr-FR" sz="1200" b="1" dirty="0" err="1">
                          <a:effectLst/>
                          <a:latin typeface="Arial Black" panose="020B0A04020102020204" pitchFamily="34" charset="0"/>
                        </a:rPr>
                        <a:t>m.K</a:t>
                      </a:r>
                      <a:r>
                        <a:rPr lang="fr-FR" sz="1200" b="1" dirty="0" smtClean="0">
                          <a:effectLst/>
                          <a:latin typeface="Arial Black" panose="020B0A04020102020204" pitchFamily="34" charset="0"/>
                        </a:rPr>
                        <a:t>)</a:t>
                      </a:r>
                    </a:p>
                    <a:p>
                      <a:pPr>
                        <a:lnSpc>
                          <a:spcPct val="107000"/>
                        </a:lnSpc>
                        <a:spcAft>
                          <a:spcPts val="0"/>
                        </a:spcAft>
                      </a:pPr>
                      <a:endParaRPr lang="fr-FR" sz="1200" b="1" dirty="0" smtClean="0">
                        <a:effectLst/>
                        <a:latin typeface="Arial Black" panose="020B0A04020102020204" pitchFamily="34" charset="0"/>
                        <a:ea typeface="Calibri" panose="020F0502020204030204" pitchFamily="34" charset="0"/>
                        <a:cs typeface="Arial" panose="020B0604020202020204" pitchFamily="34" charset="0"/>
                      </a:endParaRPr>
                    </a:p>
                    <a:p>
                      <a:pPr>
                        <a:lnSpc>
                          <a:spcPct val="107000"/>
                        </a:lnSpc>
                        <a:spcAft>
                          <a:spcPts val="0"/>
                        </a:spcAft>
                      </a:pP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nchor="ctr"/>
                </a:tc>
                <a:tc>
                  <a:txBody>
                    <a:bodyPr/>
                    <a:lstStyle/>
                    <a:p>
                      <a:pPr>
                        <a:lnSpc>
                          <a:spcPct val="107000"/>
                        </a:lnSpc>
                        <a:spcAft>
                          <a:spcPts val="0"/>
                        </a:spcAft>
                      </a:pPr>
                      <a:r>
                        <a:rPr lang="fr-FR" sz="1200" b="1" dirty="0">
                          <a:effectLst/>
                        </a:rPr>
                        <a:t>0,09 à 0,16</a:t>
                      </a: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nchor="ctr"/>
                </a:tc>
                <a:tc>
                  <a:txBody>
                    <a:bodyPr/>
                    <a:lstStyle/>
                    <a:p>
                      <a:pPr>
                        <a:lnSpc>
                          <a:spcPct val="107000"/>
                        </a:lnSpc>
                        <a:spcAft>
                          <a:spcPts val="0"/>
                        </a:spcAft>
                      </a:pPr>
                      <a:r>
                        <a:rPr lang="fr-FR" sz="1200" b="1" dirty="0">
                          <a:effectLst/>
                        </a:rPr>
                        <a:t>0,07 à 0,18</a:t>
                      </a: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nchor="ctr"/>
                </a:tc>
                <a:tc>
                  <a:txBody>
                    <a:bodyPr/>
                    <a:lstStyle/>
                    <a:p>
                      <a:pPr>
                        <a:lnSpc>
                          <a:spcPct val="107000"/>
                        </a:lnSpc>
                        <a:spcAft>
                          <a:spcPts val="0"/>
                        </a:spcAft>
                      </a:pPr>
                      <a:r>
                        <a:rPr lang="fr-FR" sz="1200" b="1" dirty="0">
                          <a:effectLst/>
                        </a:rPr>
                        <a:t>0,75</a:t>
                      </a: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nchor="ctr"/>
                </a:tc>
                <a:tc>
                  <a:txBody>
                    <a:bodyPr/>
                    <a:lstStyle/>
                    <a:p>
                      <a:pPr algn="just">
                        <a:lnSpc>
                          <a:spcPct val="107000"/>
                        </a:lnSpc>
                        <a:spcAft>
                          <a:spcPts val="0"/>
                        </a:spcAft>
                      </a:pPr>
                      <a:r>
                        <a:rPr lang="fr-FR" sz="1200" b="1" dirty="0">
                          <a:effectLst/>
                        </a:rPr>
                        <a:t>0,9</a:t>
                      </a: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nchor="ctr"/>
                </a:tc>
                <a:tc>
                  <a:txBody>
                    <a:bodyPr/>
                    <a:lstStyle/>
                    <a:p>
                      <a:pPr>
                        <a:lnSpc>
                          <a:spcPct val="107000"/>
                        </a:lnSpc>
                        <a:spcAft>
                          <a:spcPts val="0"/>
                        </a:spcAft>
                      </a:pPr>
                      <a:r>
                        <a:rPr lang="fr-FR" sz="1200" b="1" dirty="0">
                          <a:effectLst/>
                        </a:rPr>
                        <a:t>0,17 à 0,8</a:t>
                      </a: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nchor="ctr"/>
                </a:tc>
                <a:extLst>
                  <a:ext uri="{0D108BD9-81ED-4DB2-BD59-A6C34878D82A}">
                    <a16:rowId xmlns="" xmlns:a16="http://schemas.microsoft.com/office/drawing/2014/main" val="3797069300"/>
                  </a:ext>
                </a:extLst>
              </a:tr>
              <a:tr h="2189352">
                <a:tc>
                  <a:txBody>
                    <a:bodyPr/>
                    <a:lstStyle/>
                    <a:p>
                      <a:pPr>
                        <a:lnSpc>
                          <a:spcPct val="107000"/>
                        </a:lnSpc>
                        <a:spcAft>
                          <a:spcPts val="0"/>
                        </a:spcAft>
                      </a:pPr>
                      <a:r>
                        <a:rPr lang="fr-FR" sz="1200" b="1" dirty="0">
                          <a:effectLst/>
                          <a:latin typeface="Arial Black" panose="020B0A04020102020204" pitchFamily="34" charset="0"/>
                        </a:rPr>
                        <a:t>Avantages</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nchor="ctr"/>
                </a:tc>
                <a:tc>
                  <a:txBody>
                    <a:bodyPr/>
                    <a:lstStyle/>
                    <a:p>
                      <a:pPr>
                        <a:lnSpc>
                          <a:spcPct val="107000"/>
                        </a:lnSpc>
                        <a:spcAft>
                          <a:spcPts val="0"/>
                        </a:spcAft>
                      </a:pPr>
                      <a:r>
                        <a:rPr lang="fr-FR" sz="1200" b="1" dirty="0">
                          <a:effectLst/>
                        </a:rPr>
                        <a:t>Naturellement ininflammable</a:t>
                      </a:r>
                      <a:br>
                        <a:rPr lang="fr-FR" sz="1200" b="1" dirty="0">
                          <a:effectLst/>
                        </a:rPr>
                      </a:br>
                      <a:r>
                        <a:rPr lang="fr-FR" sz="1200" b="1" dirty="0">
                          <a:effectLst/>
                        </a:rPr>
                        <a:t>Naturellement insensible aux rongeurs</a:t>
                      </a:r>
                      <a:br>
                        <a:rPr lang="fr-FR" sz="1200" b="1" dirty="0">
                          <a:effectLst/>
                        </a:rPr>
                      </a:br>
                      <a:r>
                        <a:rPr lang="fr-FR" sz="1200" b="1" dirty="0">
                          <a:effectLst/>
                        </a:rPr>
                        <a:t>Rapide à poser</a:t>
                      </a: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nchor="ctr"/>
                </a:tc>
                <a:tc>
                  <a:txBody>
                    <a:bodyPr/>
                    <a:lstStyle/>
                    <a:p>
                      <a:pPr>
                        <a:lnSpc>
                          <a:spcPct val="107000"/>
                        </a:lnSpc>
                        <a:spcAft>
                          <a:spcPts val="0"/>
                        </a:spcAft>
                      </a:pPr>
                      <a:r>
                        <a:rPr lang="fr-FR" sz="1200" b="1" dirty="0">
                          <a:effectLst/>
                        </a:rPr>
                        <a:t>Naturellement ininflammable</a:t>
                      </a:r>
                      <a:br>
                        <a:rPr lang="fr-FR" sz="1200" b="1" dirty="0">
                          <a:effectLst/>
                        </a:rPr>
                      </a:br>
                      <a:r>
                        <a:rPr lang="fr-FR" sz="1200" b="1" dirty="0">
                          <a:effectLst/>
                        </a:rPr>
                        <a:t>Naturellement insensible aux rongeurs</a:t>
                      </a:r>
                      <a:br>
                        <a:rPr lang="fr-FR" sz="1200" b="1" dirty="0">
                          <a:effectLst/>
                        </a:rPr>
                      </a:br>
                      <a:r>
                        <a:rPr lang="fr-FR" sz="1200" b="1" dirty="0">
                          <a:effectLst/>
                        </a:rPr>
                        <a:t>Insensible à l'humidité</a:t>
                      </a:r>
                      <a:br>
                        <a:rPr lang="fr-FR" sz="1200" b="1" dirty="0">
                          <a:effectLst/>
                        </a:rPr>
                      </a:br>
                      <a:r>
                        <a:rPr lang="fr-FR" sz="1200" b="1" dirty="0">
                          <a:effectLst/>
                        </a:rPr>
                        <a:t>Longévité élevée, aucune dégradation au cours du temps</a:t>
                      </a:r>
                      <a:br>
                        <a:rPr lang="fr-FR" sz="1200" b="1" dirty="0">
                          <a:effectLst/>
                        </a:rPr>
                      </a:br>
                      <a:r>
                        <a:rPr lang="fr-FR" sz="1200" b="1" dirty="0">
                          <a:effectLst/>
                        </a:rPr>
                        <a:t>Sert comme matériaux de construction (comme des parpaings) et d'isolation en même temps</a:t>
                      </a: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nchor="ctr"/>
                </a:tc>
                <a:tc>
                  <a:txBody>
                    <a:bodyPr/>
                    <a:lstStyle/>
                    <a:p>
                      <a:pPr>
                        <a:lnSpc>
                          <a:spcPct val="107000"/>
                        </a:lnSpc>
                        <a:spcAft>
                          <a:spcPts val="0"/>
                        </a:spcAft>
                      </a:pPr>
                      <a:r>
                        <a:rPr lang="fr-FR" sz="1200" b="1">
                          <a:effectLst/>
                        </a:rPr>
                        <a:t>Bonne isolation phonique</a:t>
                      </a:r>
                    </a:p>
                    <a:p>
                      <a:pPr>
                        <a:lnSpc>
                          <a:spcPct val="107000"/>
                        </a:lnSpc>
                        <a:spcAft>
                          <a:spcPts val="0"/>
                        </a:spcAft>
                      </a:pPr>
                      <a:r>
                        <a:rPr lang="fr-FR" sz="1200" b="1">
                          <a:effectLst/>
                        </a:rPr>
                        <a:t>Naturellement ininflammable</a:t>
                      </a:r>
                    </a:p>
                    <a:p>
                      <a:pPr>
                        <a:lnSpc>
                          <a:spcPct val="107000"/>
                        </a:lnSpc>
                        <a:spcAft>
                          <a:spcPts val="0"/>
                        </a:spcAft>
                      </a:pPr>
                      <a:r>
                        <a:rPr lang="fr-FR" sz="1200" b="1">
                          <a:effectLst/>
                        </a:rPr>
                        <a:t>Naturellement insensible aux rongeurs</a:t>
                      </a:r>
                    </a:p>
                    <a:p>
                      <a:pPr>
                        <a:lnSpc>
                          <a:spcPct val="107000"/>
                        </a:lnSpc>
                        <a:spcAft>
                          <a:spcPts val="0"/>
                        </a:spcAft>
                      </a:pPr>
                      <a:r>
                        <a:rPr lang="fr-FR" sz="1200" b="1">
                          <a:effectLst/>
                        </a:rPr>
                        <a:t>Régule très bien l'humidité</a:t>
                      </a:r>
                    </a:p>
                    <a:p>
                      <a:pPr>
                        <a:lnSpc>
                          <a:spcPct val="107000"/>
                        </a:lnSpc>
                        <a:spcAft>
                          <a:spcPts val="0"/>
                        </a:spcAft>
                      </a:pPr>
                      <a:r>
                        <a:rPr lang="fr-FR" sz="1200" b="1">
                          <a:effectLst/>
                        </a:rPr>
                        <a:t>Peut être faite maison</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r>
                        <a:rPr lang="fr-FR" sz="1200" b="1">
                          <a:effectLst/>
                        </a:rPr>
                        <a:t>Naturellement ininflammable</a:t>
                      </a:r>
                      <a:br>
                        <a:rPr lang="fr-FR" sz="1200" b="1">
                          <a:effectLst/>
                        </a:rPr>
                      </a:br>
                      <a:r>
                        <a:rPr lang="fr-FR" sz="1200" b="1">
                          <a:effectLst/>
                        </a:rPr>
                        <a:t>Naturellement insensible aux rongeurs</a:t>
                      </a:r>
                      <a:br>
                        <a:rPr lang="fr-FR" sz="1200" b="1">
                          <a:effectLst/>
                        </a:rPr>
                      </a:br>
                      <a:r>
                        <a:rPr lang="fr-FR" sz="1200" b="1">
                          <a:effectLst/>
                        </a:rPr>
                        <a:t>Longévité élevée</a:t>
                      </a:r>
                      <a:br>
                        <a:rPr lang="fr-FR" sz="1200" b="1">
                          <a:effectLst/>
                        </a:rPr>
                      </a:br>
                      <a:r>
                        <a:rPr lang="fr-FR" sz="1200" b="1">
                          <a:effectLst/>
                        </a:rPr>
                        <a:t>Facile à mettre en place (habitude des maçons)</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r>
                        <a:rPr lang="fr-FR" sz="1200" b="1" dirty="0">
                          <a:effectLst/>
                        </a:rPr>
                        <a:t>Naturellement ininflammable</a:t>
                      </a:r>
                    </a:p>
                    <a:p>
                      <a:pPr>
                        <a:lnSpc>
                          <a:spcPct val="107000"/>
                        </a:lnSpc>
                        <a:spcAft>
                          <a:spcPts val="0"/>
                        </a:spcAft>
                      </a:pPr>
                      <a:r>
                        <a:rPr lang="fr-FR" sz="1200" b="1" dirty="0">
                          <a:effectLst/>
                        </a:rPr>
                        <a:t>Naturellement insensible aux rongeurs</a:t>
                      </a:r>
                    </a:p>
                    <a:p>
                      <a:pPr>
                        <a:lnSpc>
                          <a:spcPct val="107000"/>
                        </a:lnSpc>
                        <a:spcAft>
                          <a:spcPts val="0"/>
                        </a:spcAft>
                      </a:pPr>
                      <a:r>
                        <a:rPr lang="fr-FR" sz="1200" b="1" dirty="0">
                          <a:effectLst/>
                        </a:rPr>
                        <a:t>Longévité élevée</a:t>
                      </a:r>
                    </a:p>
                    <a:p>
                      <a:pPr>
                        <a:lnSpc>
                          <a:spcPct val="107000"/>
                        </a:lnSpc>
                        <a:spcAft>
                          <a:spcPts val="0"/>
                        </a:spcAft>
                      </a:pPr>
                      <a:r>
                        <a:rPr lang="fr-FR" sz="1200" b="1" dirty="0">
                          <a:effectLst/>
                        </a:rPr>
                        <a:t>Facile à mettre en place (habitude des maçons)</a:t>
                      </a: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extLst>
                  <a:ext uri="{0D108BD9-81ED-4DB2-BD59-A6C34878D82A}">
                    <a16:rowId xmlns="" xmlns:a16="http://schemas.microsoft.com/office/drawing/2014/main" val="502126708"/>
                  </a:ext>
                </a:extLst>
              </a:tr>
            </a:tbl>
          </a:graphicData>
        </a:graphic>
      </p:graphicFrame>
      <p:grpSp>
        <p:nvGrpSpPr>
          <p:cNvPr id="4" name="Groupe 3"/>
          <p:cNvGrpSpPr/>
          <p:nvPr/>
        </p:nvGrpSpPr>
        <p:grpSpPr>
          <a:xfrm>
            <a:off x="2181497" y="2039709"/>
            <a:ext cx="9445125" cy="1016999"/>
            <a:chOff x="2181497" y="2039709"/>
            <a:chExt cx="9445125" cy="1016999"/>
          </a:xfrm>
        </p:grpSpPr>
        <p:pic>
          <p:nvPicPr>
            <p:cNvPr id="15" name="Image 1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1497" y="2039709"/>
              <a:ext cx="1552659" cy="1016999"/>
            </a:xfrm>
            <a:prstGeom prst="rect">
              <a:avLst/>
            </a:prstGeom>
            <a:noFill/>
          </p:spPr>
        </p:pic>
        <p:pic>
          <p:nvPicPr>
            <p:cNvPr id="20" name="Image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0115" y="2039709"/>
              <a:ext cx="1665128" cy="1016999"/>
            </a:xfrm>
            <a:prstGeom prst="rect">
              <a:avLst/>
            </a:prstGeom>
            <a:noFill/>
          </p:spPr>
        </p:pic>
        <p:pic>
          <p:nvPicPr>
            <p:cNvPr id="21" name="Image 2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1203" y="2039709"/>
              <a:ext cx="1258176" cy="1016999"/>
            </a:xfrm>
            <a:prstGeom prst="rect">
              <a:avLst/>
            </a:prstGeom>
            <a:noFill/>
          </p:spPr>
        </p:pic>
        <p:pic>
          <p:nvPicPr>
            <p:cNvPr id="22" name="Image 2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5339" y="2039709"/>
              <a:ext cx="1515290" cy="1016999"/>
            </a:xfrm>
            <a:prstGeom prst="rect">
              <a:avLst/>
            </a:prstGeom>
            <a:noFill/>
          </p:spPr>
        </p:pic>
        <p:pic>
          <p:nvPicPr>
            <p:cNvPr id="23" name="Image 22"/>
            <p:cNvPicPr/>
            <p:nvPr/>
          </p:nvPicPr>
          <p:blipFill>
            <a:blip r:embed="rId6">
              <a:extLst>
                <a:ext uri="{28A0092B-C50C-407E-A947-70E740481C1C}">
                  <a14:useLocalDpi xmlns:a14="http://schemas.microsoft.com/office/drawing/2010/main" val="0"/>
                </a:ext>
              </a:extLst>
            </a:blip>
            <a:srcRect/>
            <a:stretch>
              <a:fillRect/>
            </a:stretch>
          </p:blipFill>
          <p:spPr bwMode="auto">
            <a:xfrm>
              <a:off x="10071463" y="2039709"/>
              <a:ext cx="1555159" cy="1016999"/>
            </a:xfrm>
            <a:prstGeom prst="rect">
              <a:avLst/>
            </a:prstGeom>
            <a:noFill/>
          </p:spPr>
        </p:pic>
      </p:grpSp>
      <p:grpSp>
        <p:nvGrpSpPr>
          <p:cNvPr id="24" name="Groupe 23"/>
          <p:cNvGrpSpPr/>
          <p:nvPr/>
        </p:nvGrpSpPr>
        <p:grpSpPr>
          <a:xfrm>
            <a:off x="0" y="0"/>
            <a:ext cx="12218619" cy="712381"/>
            <a:chOff x="0" y="0"/>
            <a:chExt cx="12218619" cy="712381"/>
          </a:xfrm>
        </p:grpSpPr>
        <p:pic>
          <p:nvPicPr>
            <p:cNvPr id="25" name="Image 24"/>
            <p:cNvPicPr/>
            <p:nvPr/>
          </p:nvPicPr>
          <p:blipFill>
            <a:blip r:embed="rId7" cstate="print"/>
            <a:srcRect/>
            <a:stretch>
              <a:fillRect/>
            </a:stretch>
          </p:blipFill>
          <p:spPr bwMode="auto">
            <a:xfrm>
              <a:off x="0" y="0"/>
              <a:ext cx="12192000" cy="712381"/>
            </a:xfrm>
            <a:prstGeom prst="rect">
              <a:avLst/>
            </a:prstGeom>
            <a:noFill/>
            <a:ln w="9525">
              <a:noFill/>
              <a:miter lim="800000"/>
              <a:headEnd/>
              <a:tailEnd/>
            </a:ln>
          </p:spPr>
        </p:pic>
        <p:sp>
          <p:nvSpPr>
            <p:cNvPr id="26" name="Rectangle 25"/>
            <p:cNvSpPr/>
            <p:nvPr/>
          </p:nvSpPr>
          <p:spPr>
            <a:xfrm>
              <a:off x="193431" y="223776"/>
              <a:ext cx="5390898" cy="338554"/>
            </a:xfrm>
            <a:prstGeom prst="rect">
              <a:avLst/>
            </a:prstGeom>
          </p:spPr>
          <p:txBody>
            <a:bodyPr wrap="none">
              <a:spAutoFit/>
            </a:bodyPr>
            <a:lstStyle/>
            <a:p>
              <a:pPr algn="ctr"/>
              <a:r>
                <a:rPr lang="fr-FR" sz="1600" b="1" dirty="0">
                  <a:solidFill>
                    <a:schemeClr val="bg1"/>
                  </a:solidFill>
                  <a:latin typeface="Arial Rounded MT Bold" pitchFamily="34" charset="0"/>
                </a:rPr>
                <a:t>Guide éco-construction pour les collectivités locales</a:t>
              </a:r>
            </a:p>
          </p:txBody>
        </p:sp>
        <p:sp>
          <p:nvSpPr>
            <p:cNvPr id="27" name="Rectangle 26"/>
            <p:cNvSpPr/>
            <p:nvPr/>
          </p:nvSpPr>
          <p:spPr>
            <a:xfrm>
              <a:off x="6720254" y="369253"/>
              <a:ext cx="5498365" cy="307777"/>
            </a:xfrm>
            <a:prstGeom prst="rect">
              <a:avLst/>
            </a:prstGeom>
          </p:spPr>
          <p:txBody>
            <a:bodyPr wrap="none">
              <a:spAutoFit/>
            </a:bodyPr>
            <a:lstStyle/>
            <a:p>
              <a:pPr algn="ctr"/>
              <a:r>
                <a:rPr lang="fr-FR" sz="14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I-1. Définition </a:t>
              </a:r>
              <a:r>
                <a:rPr lang="fr-FR" sz="14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des concepts clés de l'Eco-construction</a:t>
              </a:r>
              <a:endParaRPr lang="fr-FR" sz="1400" b="1" dirty="0">
                <a:solidFill>
                  <a:schemeClr val="bg1"/>
                </a:solidFill>
                <a:latin typeface="Arial Rounded MT Bold" pitchFamily="34" charset="0"/>
              </a:endParaRPr>
            </a:p>
          </p:txBody>
        </p:sp>
      </p:grpSp>
    </p:spTree>
    <p:extLst>
      <p:ext uri="{BB962C8B-B14F-4D97-AF65-F5344CB8AC3E}">
        <p14:creationId xmlns:p14="http://schemas.microsoft.com/office/powerpoint/2010/main" val="2071943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AutoShape 6" descr="RÃ©sultat de recherche d'images pour &quot;reseau de chauffage urbain&quot;"/>
          <p:cNvSpPr>
            <a:spLocks noChangeAspect="1" noChangeArrowheads="1"/>
          </p:cNvSpPr>
          <p:nvPr/>
        </p:nvSpPr>
        <p:spPr bwMode="auto">
          <a:xfrm>
            <a:off x="304808" y="-144462"/>
            <a:ext cx="39968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graphicFrame>
        <p:nvGraphicFramePr>
          <p:cNvPr id="3" name="Tableau 2"/>
          <p:cNvGraphicFramePr>
            <a:graphicFrameLocks noGrp="1"/>
          </p:cNvGraphicFramePr>
          <p:nvPr>
            <p:extLst>
              <p:ext uri="{D42A27DB-BD31-4B8C-83A1-F6EECF244321}">
                <p14:modId xmlns:p14="http://schemas.microsoft.com/office/powerpoint/2010/main" val="1273907964"/>
              </p:ext>
            </p:extLst>
          </p:nvPr>
        </p:nvGraphicFramePr>
        <p:xfrm>
          <a:off x="193431" y="1342297"/>
          <a:ext cx="11706832" cy="5381532"/>
        </p:xfrm>
        <a:graphic>
          <a:graphicData uri="http://schemas.openxmlformats.org/drawingml/2006/table">
            <a:tbl>
              <a:tblPr firstRow="1" firstCol="1" bandRow="1">
                <a:tableStyleId>{5C22544A-7EE6-4342-B048-85BDC9FD1C3A}</a:tableStyleId>
              </a:tblPr>
              <a:tblGrid>
                <a:gridCol w="1703510">
                  <a:extLst>
                    <a:ext uri="{9D8B030D-6E8A-4147-A177-3AD203B41FA5}">
                      <a16:colId xmlns="" xmlns:a16="http://schemas.microsoft.com/office/drawing/2014/main" val="1800763361"/>
                    </a:ext>
                  </a:extLst>
                </a:gridCol>
                <a:gridCol w="2021836">
                  <a:extLst>
                    <a:ext uri="{9D8B030D-6E8A-4147-A177-3AD203B41FA5}">
                      <a16:colId xmlns="" xmlns:a16="http://schemas.microsoft.com/office/drawing/2014/main" val="2126903360"/>
                    </a:ext>
                  </a:extLst>
                </a:gridCol>
                <a:gridCol w="2063129">
                  <a:extLst>
                    <a:ext uri="{9D8B030D-6E8A-4147-A177-3AD203B41FA5}">
                      <a16:colId xmlns="" xmlns:a16="http://schemas.microsoft.com/office/drawing/2014/main" val="2180283607"/>
                    </a:ext>
                  </a:extLst>
                </a:gridCol>
                <a:gridCol w="1750806">
                  <a:extLst>
                    <a:ext uri="{9D8B030D-6E8A-4147-A177-3AD203B41FA5}">
                      <a16:colId xmlns="" xmlns:a16="http://schemas.microsoft.com/office/drawing/2014/main" val="4055465167"/>
                    </a:ext>
                  </a:extLst>
                </a:gridCol>
                <a:gridCol w="2039104">
                  <a:extLst>
                    <a:ext uri="{9D8B030D-6E8A-4147-A177-3AD203B41FA5}">
                      <a16:colId xmlns="" xmlns:a16="http://schemas.microsoft.com/office/drawing/2014/main" val="3979522373"/>
                    </a:ext>
                  </a:extLst>
                </a:gridCol>
                <a:gridCol w="2128447">
                  <a:extLst>
                    <a:ext uri="{9D8B030D-6E8A-4147-A177-3AD203B41FA5}">
                      <a16:colId xmlns="" xmlns:a16="http://schemas.microsoft.com/office/drawing/2014/main" val="962801369"/>
                    </a:ext>
                  </a:extLst>
                </a:gridCol>
              </a:tblGrid>
              <a:tr h="357714">
                <a:tc>
                  <a:txBody>
                    <a:bodyPr/>
                    <a:lstStyle/>
                    <a:p>
                      <a:pPr>
                        <a:lnSpc>
                          <a:spcPct val="107000"/>
                        </a:lnSpc>
                        <a:spcAft>
                          <a:spcPts val="0"/>
                        </a:spcAft>
                      </a:pPr>
                      <a:r>
                        <a:rPr lang="fr-FR" sz="1200" b="1" dirty="0">
                          <a:effectLst/>
                          <a:latin typeface="Arial Black" panose="020B0A04020102020204" pitchFamily="34" charset="0"/>
                        </a:rPr>
                        <a:t> </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nchor="ctr"/>
                </a:tc>
                <a:tc gridSpan="2">
                  <a:txBody>
                    <a:bodyPr/>
                    <a:lstStyle/>
                    <a:p>
                      <a:pPr algn="ctr">
                        <a:lnSpc>
                          <a:spcPct val="107000"/>
                        </a:lnSpc>
                        <a:spcAft>
                          <a:spcPts val="0"/>
                        </a:spcAft>
                      </a:pPr>
                      <a:r>
                        <a:rPr lang="fr-FR" sz="1200" b="1" dirty="0">
                          <a:effectLst/>
                          <a:latin typeface="Arial Black" panose="020B0A04020102020204" pitchFamily="34" charset="0"/>
                        </a:rPr>
                        <a:t>Matériaux </a:t>
                      </a:r>
                      <a:r>
                        <a:rPr lang="fr-FR" sz="1200" b="1" dirty="0" smtClean="0">
                          <a:effectLst/>
                          <a:latin typeface="Arial Black" panose="020B0A04020102020204" pitchFamily="34" charset="0"/>
                        </a:rPr>
                        <a:t>avec</a:t>
                      </a:r>
                      <a:r>
                        <a:rPr lang="fr-FR" sz="1200" b="1" baseline="0" dirty="0" smtClean="0">
                          <a:effectLst/>
                          <a:latin typeface="Arial Black" panose="020B0A04020102020204" pitchFamily="34" charset="0"/>
                        </a:rPr>
                        <a:t> pouvoir</a:t>
                      </a:r>
                      <a:r>
                        <a:rPr lang="fr-FR" sz="1200" b="1" dirty="0" smtClean="0">
                          <a:effectLst/>
                          <a:latin typeface="Arial Black" panose="020B0A04020102020204" pitchFamily="34" charset="0"/>
                        </a:rPr>
                        <a:t> </a:t>
                      </a:r>
                      <a:r>
                        <a:rPr lang="fr-FR" sz="1200" b="1" dirty="0">
                          <a:effectLst/>
                          <a:latin typeface="Arial Black" panose="020B0A04020102020204" pitchFamily="34" charset="0"/>
                        </a:rPr>
                        <a:t>isolants</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nchor="ctr"/>
                </a:tc>
                <a:tc hMerge="1">
                  <a:txBody>
                    <a:bodyPr/>
                    <a:lstStyle/>
                    <a:p>
                      <a:endParaRPr lang="fr-FR"/>
                    </a:p>
                  </a:txBody>
                  <a:tcPr/>
                </a:tc>
                <a:tc gridSpan="3">
                  <a:txBody>
                    <a:bodyPr/>
                    <a:lstStyle/>
                    <a:p>
                      <a:pPr algn="ctr">
                        <a:lnSpc>
                          <a:spcPct val="107000"/>
                        </a:lnSpc>
                        <a:spcAft>
                          <a:spcPts val="0"/>
                        </a:spcAft>
                      </a:pPr>
                      <a:r>
                        <a:rPr lang="fr-FR" sz="1200" b="1" dirty="0" smtClean="0">
                          <a:effectLst/>
                          <a:latin typeface="Arial Black" panose="020B0A04020102020204" pitchFamily="34" charset="0"/>
                        </a:rPr>
                        <a:t>Matériaux </a:t>
                      </a:r>
                      <a:r>
                        <a:rPr lang="fr-FR" sz="1200" b="1" dirty="0">
                          <a:effectLst/>
                          <a:latin typeface="Arial Black" panose="020B0A04020102020204" pitchFamily="34" charset="0"/>
                        </a:rPr>
                        <a:t>sans pouvoir isolant important</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nchor="ctr"/>
                </a:tc>
                <a:tc hMerge="1">
                  <a:txBody>
                    <a:bodyPr/>
                    <a:lstStyle/>
                    <a:p>
                      <a:endParaRPr lang="fr-FR"/>
                    </a:p>
                  </a:txBody>
                  <a:tcPr/>
                </a:tc>
                <a:tc hMerge="1">
                  <a:txBody>
                    <a:bodyPr/>
                    <a:lstStyle/>
                    <a:p>
                      <a:endParaRPr lang="fr-FR"/>
                    </a:p>
                  </a:txBody>
                  <a:tcPr/>
                </a:tc>
                <a:extLst>
                  <a:ext uri="{0D108BD9-81ED-4DB2-BD59-A6C34878D82A}">
                    <a16:rowId xmlns="" xmlns:a16="http://schemas.microsoft.com/office/drawing/2014/main" val="3262465507"/>
                  </a:ext>
                </a:extLst>
              </a:tr>
              <a:tr h="507249">
                <a:tc>
                  <a:txBody>
                    <a:bodyPr/>
                    <a:lstStyle/>
                    <a:p>
                      <a:pPr>
                        <a:lnSpc>
                          <a:spcPct val="107000"/>
                        </a:lnSpc>
                        <a:spcAft>
                          <a:spcPts val="0"/>
                        </a:spcAft>
                      </a:pPr>
                      <a:r>
                        <a:rPr lang="fr-FR" sz="1200" b="1" dirty="0">
                          <a:effectLst/>
                          <a:latin typeface="Arial Black" panose="020B0A04020102020204" pitchFamily="34" charset="0"/>
                        </a:rPr>
                        <a:t>MATERIAUX</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nchor="ctr"/>
                </a:tc>
                <a:tc>
                  <a:txBody>
                    <a:bodyPr/>
                    <a:lstStyle/>
                    <a:p>
                      <a:pPr>
                        <a:lnSpc>
                          <a:spcPct val="107000"/>
                        </a:lnSpc>
                        <a:spcAft>
                          <a:spcPts val="0"/>
                        </a:spcAft>
                      </a:pPr>
                      <a:r>
                        <a:rPr lang="fr-FR" sz="1200" b="1">
                          <a:effectLst/>
                          <a:latin typeface="Arial Black" panose="020B0A04020102020204" pitchFamily="34" charset="0"/>
                        </a:rPr>
                        <a:t>Béton cellulaire</a:t>
                      </a:r>
                      <a:endParaRPr lang="fr-FR" sz="1200" b="1">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r>
                        <a:rPr lang="fr-FR" sz="1200" b="1">
                          <a:effectLst/>
                          <a:latin typeface="Arial Black" panose="020B0A04020102020204" pitchFamily="34" charset="0"/>
                        </a:rPr>
                        <a:t>Brique monomur</a:t>
                      </a:r>
                      <a:endParaRPr lang="fr-FR" sz="1200" b="1">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r>
                        <a:rPr lang="fr-FR" sz="1200" b="1">
                          <a:effectLst/>
                          <a:latin typeface="Arial Black" panose="020B0A04020102020204" pitchFamily="34" charset="0"/>
                        </a:rPr>
                        <a:t>Brique de terre crue</a:t>
                      </a:r>
                      <a:endParaRPr lang="fr-FR" sz="1200" b="1">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r>
                        <a:rPr lang="fr-FR" sz="1200" b="1" dirty="0">
                          <a:effectLst/>
                          <a:latin typeface="Arial Black" panose="020B0A04020102020204" pitchFamily="34" charset="0"/>
                        </a:rPr>
                        <a:t>Parpaing</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r>
                        <a:rPr lang="fr-FR" sz="1200" b="1" dirty="0">
                          <a:effectLst/>
                          <a:latin typeface="Arial Black" panose="020B0A04020102020204" pitchFamily="34" charset="0"/>
                        </a:rPr>
                        <a:t>Brique de terre cuite</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tc>
                <a:extLst>
                  <a:ext uri="{0D108BD9-81ED-4DB2-BD59-A6C34878D82A}">
                    <a16:rowId xmlns="" xmlns:a16="http://schemas.microsoft.com/office/drawing/2014/main" val="1232784127"/>
                  </a:ext>
                </a:extLst>
              </a:tr>
              <a:tr h="1473072">
                <a:tc>
                  <a:txBody>
                    <a:bodyPr/>
                    <a:lstStyle/>
                    <a:p>
                      <a:pPr>
                        <a:lnSpc>
                          <a:spcPct val="107000"/>
                        </a:lnSpc>
                        <a:spcAft>
                          <a:spcPts val="0"/>
                        </a:spcAft>
                      </a:pPr>
                      <a:r>
                        <a:rPr lang="fr-FR" sz="1200" b="1" dirty="0">
                          <a:effectLst/>
                          <a:latin typeface="Arial Black" panose="020B0A04020102020204" pitchFamily="34" charset="0"/>
                        </a:rPr>
                        <a:t>Aspect</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nchor="ctr"/>
                </a:tc>
                <a:tc>
                  <a:txBody>
                    <a:bodyPr/>
                    <a:lstStyle/>
                    <a:p>
                      <a:pPr>
                        <a:lnSpc>
                          <a:spcPct val="107000"/>
                        </a:lnSpc>
                        <a:spcAft>
                          <a:spcPts val="0"/>
                        </a:spcAft>
                      </a:pPr>
                      <a:endParaRPr lang="fr-FR" sz="1200" b="1"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endParaRPr lang="fr-FR" sz="1200" b="1"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endParaRPr lang="fr-FR" sz="1200" b="1"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endParaRPr lang="fr-FR" sz="1200" b="1"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endParaRPr lang="fr-FR" sz="1200" b="1"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endParaRPr lang="fr-FR" sz="1200" b="1"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extLst>
                  <a:ext uri="{0D108BD9-81ED-4DB2-BD59-A6C34878D82A}">
                    <a16:rowId xmlns="" xmlns:a16="http://schemas.microsoft.com/office/drawing/2014/main" val="3914158121"/>
                  </a:ext>
                </a:extLst>
              </a:tr>
              <a:tr h="3043497">
                <a:tc>
                  <a:txBody>
                    <a:bodyPr/>
                    <a:lstStyle/>
                    <a:p>
                      <a:pPr>
                        <a:lnSpc>
                          <a:spcPct val="107000"/>
                        </a:lnSpc>
                        <a:spcAft>
                          <a:spcPts val="0"/>
                        </a:spcAft>
                      </a:pPr>
                      <a:r>
                        <a:rPr lang="fr-FR" sz="1200" b="1" dirty="0">
                          <a:effectLst/>
                          <a:latin typeface="Arial Black" panose="020B0A04020102020204" pitchFamily="34" charset="0"/>
                        </a:rPr>
                        <a:t>Inconvénients</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nchor="ctr"/>
                </a:tc>
                <a:tc>
                  <a:txBody>
                    <a:bodyPr/>
                    <a:lstStyle/>
                    <a:p>
                      <a:pPr>
                        <a:lnSpc>
                          <a:spcPct val="107000"/>
                        </a:lnSpc>
                        <a:spcAft>
                          <a:spcPts val="0"/>
                        </a:spcAft>
                      </a:pPr>
                      <a:r>
                        <a:rPr lang="fr-FR" sz="1200" b="1">
                          <a:effectLst/>
                        </a:rPr>
                        <a:t>Mauvaise isolation phonique</a:t>
                      </a:r>
                      <a:br>
                        <a:rPr lang="fr-FR" sz="1200" b="1">
                          <a:effectLst/>
                        </a:rPr>
                      </a:br>
                      <a:r>
                        <a:rPr lang="fr-FR" sz="1200" b="1">
                          <a:effectLst/>
                        </a:rPr>
                        <a:t>Sensible à l'arasement</a:t>
                      </a:r>
                      <a:br>
                        <a:rPr lang="fr-FR" sz="1200" b="1">
                          <a:effectLst/>
                        </a:rPr>
                      </a:br>
                      <a:r>
                        <a:rPr lang="fr-FR" sz="1200" b="1">
                          <a:effectLst/>
                        </a:rPr>
                        <a:t>Mauvaise inertie (matériau léger)</a:t>
                      </a:r>
                      <a:br>
                        <a:rPr lang="fr-FR" sz="1200" b="1">
                          <a:effectLst/>
                        </a:rPr>
                      </a:br>
                      <a:r>
                        <a:rPr lang="fr-FR" sz="1200" b="1">
                          <a:effectLst/>
                        </a:rPr>
                        <a:t>Fabrication avec des particules d'aluminium (bulles d'air): danger (non prouvé) pour le cerveau</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nchor="ctr"/>
                </a:tc>
                <a:tc>
                  <a:txBody>
                    <a:bodyPr/>
                    <a:lstStyle/>
                    <a:p>
                      <a:pPr>
                        <a:lnSpc>
                          <a:spcPct val="107000"/>
                        </a:lnSpc>
                        <a:spcAft>
                          <a:spcPts val="0"/>
                        </a:spcAft>
                      </a:pPr>
                      <a:r>
                        <a:rPr lang="fr-FR" sz="1200" b="1">
                          <a:effectLst/>
                        </a:rPr>
                        <a:t>Problèmes d'acoustiques (résonnance, "click" aux interrupteurs)</a:t>
                      </a:r>
                    </a:p>
                    <a:p>
                      <a:pPr>
                        <a:lnSpc>
                          <a:spcPct val="107000"/>
                        </a:lnSpc>
                        <a:spcAft>
                          <a:spcPts val="0"/>
                        </a:spcAft>
                      </a:pPr>
                      <a:r>
                        <a:rPr lang="fr-FR" sz="1200" b="1">
                          <a:effectLst/>
                        </a:rPr>
                        <a:t>La technique des joints (minces et à sec) exige un bon savoir-faire que n'ont pas forcément les artisans</a:t>
                      </a:r>
                    </a:p>
                    <a:p>
                      <a:pPr>
                        <a:lnSpc>
                          <a:spcPct val="107000"/>
                        </a:lnSpc>
                        <a:spcAft>
                          <a:spcPts val="0"/>
                        </a:spcAft>
                      </a:pPr>
                      <a:r>
                        <a:rPr lang="fr-FR" sz="1200" b="1">
                          <a:effectLst/>
                        </a:rPr>
                        <a:t>L'un des matériaux nécessitant le plus d'énergie pour sa fabrication, sa qualité d'écologie est donc en partie usurpée</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r>
                        <a:rPr lang="fr-FR" sz="1200" b="1">
                          <a:effectLst/>
                        </a:rPr>
                        <a:t>Main d'œuvre importante (le plus souvent utilisée en auto-construction)</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r>
                        <a:rPr lang="fr-FR" sz="1200" b="1">
                          <a:effectLst/>
                        </a:rPr>
                        <a:t>Imperméable à l'humidité (ne laisse pas le mur respirer)</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r>
                        <a:rPr lang="fr-FR" sz="1200" b="1" dirty="0">
                          <a:effectLst/>
                        </a:rPr>
                        <a:t>Imperméable à l'humidité (ne laisse pas le mur respirer)</a:t>
                      </a: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extLst>
                  <a:ext uri="{0D108BD9-81ED-4DB2-BD59-A6C34878D82A}">
                    <a16:rowId xmlns="" xmlns:a16="http://schemas.microsoft.com/office/drawing/2014/main" val="2313565735"/>
                  </a:ext>
                </a:extLst>
              </a:tr>
            </a:tbl>
          </a:graphicData>
        </a:graphic>
      </p:graphicFrame>
      <p:grpSp>
        <p:nvGrpSpPr>
          <p:cNvPr id="4" name="Groupe 3"/>
          <p:cNvGrpSpPr/>
          <p:nvPr/>
        </p:nvGrpSpPr>
        <p:grpSpPr>
          <a:xfrm>
            <a:off x="2181497" y="2039709"/>
            <a:ext cx="9445125" cy="1016999"/>
            <a:chOff x="2181497" y="2039709"/>
            <a:chExt cx="9445125" cy="1016999"/>
          </a:xfrm>
        </p:grpSpPr>
        <p:pic>
          <p:nvPicPr>
            <p:cNvPr id="15" name="Image 1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1497" y="2039709"/>
              <a:ext cx="1552659" cy="1016999"/>
            </a:xfrm>
            <a:prstGeom prst="rect">
              <a:avLst/>
            </a:prstGeom>
            <a:noFill/>
          </p:spPr>
        </p:pic>
        <p:pic>
          <p:nvPicPr>
            <p:cNvPr id="20" name="Image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0115" y="2039709"/>
              <a:ext cx="1665128" cy="1016999"/>
            </a:xfrm>
            <a:prstGeom prst="rect">
              <a:avLst/>
            </a:prstGeom>
            <a:noFill/>
          </p:spPr>
        </p:pic>
        <p:pic>
          <p:nvPicPr>
            <p:cNvPr id="21" name="Image 2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1203" y="2039709"/>
              <a:ext cx="1258176" cy="1016999"/>
            </a:xfrm>
            <a:prstGeom prst="rect">
              <a:avLst/>
            </a:prstGeom>
            <a:noFill/>
          </p:spPr>
        </p:pic>
        <p:pic>
          <p:nvPicPr>
            <p:cNvPr id="22" name="Image 2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5339" y="2039709"/>
              <a:ext cx="1515290" cy="1016999"/>
            </a:xfrm>
            <a:prstGeom prst="rect">
              <a:avLst/>
            </a:prstGeom>
            <a:noFill/>
          </p:spPr>
        </p:pic>
        <p:pic>
          <p:nvPicPr>
            <p:cNvPr id="23" name="Image 22"/>
            <p:cNvPicPr/>
            <p:nvPr/>
          </p:nvPicPr>
          <p:blipFill>
            <a:blip r:embed="rId6">
              <a:extLst>
                <a:ext uri="{28A0092B-C50C-407E-A947-70E740481C1C}">
                  <a14:useLocalDpi xmlns:a14="http://schemas.microsoft.com/office/drawing/2010/main" val="0"/>
                </a:ext>
              </a:extLst>
            </a:blip>
            <a:srcRect/>
            <a:stretch>
              <a:fillRect/>
            </a:stretch>
          </p:blipFill>
          <p:spPr bwMode="auto">
            <a:xfrm>
              <a:off x="10071463" y="2039709"/>
              <a:ext cx="1555159" cy="1016999"/>
            </a:xfrm>
            <a:prstGeom prst="rect">
              <a:avLst/>
            </a:prstGeom>
            <a:noFill/>
          </p:spPr>
        </p:pic>
      </p:grpSp>
      <p:grpSp>
        <p:nvGrpSpPr>
          <p:cNvPr id="24" name="Groupe 23"/>
          <p:cNvGrpSpPr/>
          <p:nvPr/>
        </p:nvGrpSpPr>
        <p:grpSpPr>
          <a:xfrm>
            <a:off x="0" y="0"/>
            <a:ext cx="12218619" cy="712381"/>
            <a:chOff x="0" y="0"/>
            <a:chExt cx="12218619" cy="712381"/>
          </a:xfrm>
        </p:grpSpPr>
        <p:pic>
          <p:nvPicPr>
            <p:cNvPr id="25" name="Image 24"/>
            <p:cNvPicPr/>
            <p:nvPr/>
          </p:nvPicPr>
          <p:blipFill>
            <a:blip r:embed="rId7" cstate="print"/>
            <a:srcRect/>
            <a:stretch>
              <a:fillRect/>
            </a:stretch>
          </p:blipFill>
          <p:spPr bwMode="auto">
            <a:xfrm>
              <a:off x="0" y="0"/>
              <a:ext cx="12192000" cy="712381"/>
            </a:xfrm>
            <a:prstGeom prst="rect">
              <a:avLst/>
            </a:prstGeom>
            <a:noFill/>
            <a:ln w="9525">
              <a:noFill/>
              <a:miter lim="800000"/>
              <a:headEnd/>
              <a:tailEnd/>
            </a:ln>
          </p:spPr>
        </p:pic>
        <p:sp>
          <p:nvSpPr>
            <p:cNvPr id="26" name="Rectangle 25"/>
            <p:cNvSpPr/>
            <p:nvPr/>
          </p:nvSpPr>
          <p:spPr>
            <a:xfrm>
              <a:off x="193431" y="223776"/>
              <a:ext cx="5390898" cy="338554"/>
            </a:xfrm>
            <a:prstGeom prst="rect">
              <a:avLst/>
            </a:prstGeom>
          </p:spPr>
          <p:txBody>
            <a:bodyPr wrap="none">
              <a:spAutoFit/>
            </a:bodyPr>
            <a:lstStyle/>
            <a:p>
              <a:pPr algn="ctr"/>
              <a:r>
                <a:rPr lang="fr-FR" sz="1600" b="1" dirty="0">
                  <a:solidFill>
                    <a:schemeClr val="bg1"/>
                  </a:solidFill>
                  <a:latin typeface="Arial Rounded MT Bold" pitchFamily="34" charset="0"/>
                </a:rPr>
                <a:t>Guide éco-construction pour les collectivités locales</a:t>
              </a:r>
            </a:p>
          </p:txBody>
        </p:sp>
        <p:sp>
          <p:nvSpPr>
            <p:cNvPr id="27" name="Rectangle 26"/>
            <p:cNvSpPr/>
            <p:nvPr/>
          </p:nvSpPr>
          <p:spPr>
            <a:xfrm>
              <a:off x="6720254" y="369253"/>
              <a:ext cx="5498365" cy="307777"/>
            </a:xfrm>
            <a:prstGeom prst="rect">
              <a:avLst/>
            </a:prstGeom>
          </p:spPr>
          <p:txBody>
            <a:bodyPr wrap="none">
              <a:spAutoFit/>
            </a:bodyPr>
            <a:lstStyle/>
            <a:p>
              <a:pPr algn="ctr"/>
              <a:r>
                <a:rPr lang="fr-FR" sz="14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I-1. Définition </a:t>
              </a:r>
              <a:r>
                <a:rPr lang="fr-FR" sz="14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des concepts clés de l'Eco-construction</a:t>
              </a:r>
              <a:endParaRPr lang="fr-FR" sz="1400" b="1" dirty="0">
                <a:solidFill>
                  <a:schemeClr val="bg1"/>
                </a:solidFill>
                <a:latin typeface="Arial Rounded MT Bold" pitchFamily="34" charset="0"/>
              </a:endParaRPr>
            </a:p>
          </p:txBody>
        </p:sp>
      </p:grpSp>
      <p:sp>
        <p:nvSpPr>
          <p:cNvPr id="17" name="ZoneTexte 16"/>
          <p:cNvSpPr txBox="1"/>
          <p:nvPr/>
        </p:nvSpPr>
        <p:spPr>
          <a:xfrm>
            <a:off x="418012" y="822915"/>
            <a:ext cx="11208610" cy="338554"/>
          </a:xfrm>
          <a:prstGeom prst="rect">
            <a:avLst/>
          </a:prstGeom>
          <a:solidFill>
            <a:schemeClr val="bg1"/>
          </a:solidFill>
        </p:spPr>
        <p:txBody>
          <a:bodyPr wrap="square" rtlCol="0">
            <a:spAutoFit/>
          </a:bodyPr>
          <a:lstStyle/>
          <a:p>
            <a:pPr algn="ctr"/>
            <a:r>
              <a:rPr lang="fr-FR" sz="1600" b="1" u="sng" dirty="0" smtClean="0">
                <a:solidFill>
                  <a:srgbClr val="00B050"/>
                </a:solidFill>
                <a:latin typeface="Arial Rounded MT Bold" pitchFamily="34" charset="0"/>
              </a:rPr>
              <a:t>I-4-4. Les matériaux de construction avec pouvoir isolant et les matériaux de construction sans pouvoir isolant </a:t>
            </a:r>
            <a:endParaRPr lang="fr-FR" sz="1600" u="sng" dirty="0">
              <a:solidFill>
                <a:srgbClr val="00B050"/>
              </a:solidFill>
            </a:endParaRPr>
          </a:p>
        </p:txBody>
      </p:sp>
    </p:spTree>
    <p:extLst>
      <p:ext uri="{BB962C8B-B14F-4D97-AF65-F5344CB8AC3E}">
        <p14:creationId xmlns:p14="http://schemas.microsoft.com/office/powerpoint/2010/main" val="3053873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AutoShape 6" descr="RÃ©sultat de recherche d'images pour &quot;reseau de chauffage urbain&quot;"/>
          <p:cNvSpPr>
            <a:spLocks noChangeAspect="1" noChangeArrowheads="1"/>
          </p:cNvSpPr>
          <p:nvPr/>
        </p:nvSpPr>
        <p:spPr bwMode="auto">
          <a:xfrm>
            <a:off x="304808" y="-144462"/>
            <a:ext cx="39968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graphicFrame>
        <p:nvGraphicFramePr>
          <p:cNvPr id="3" name="Tableau 2"/>
          <p:cNvGraphicFramePr>
            <a:graphicFrameLocks noGrp="1"/>
          </p:cNvGraphicFramePr>
          <p:nvPr>
            <p:extLst>
              <p:ext uri="{D42A27DB-BD31-4B8C-83A1-F6EECF244321}">
                <p14:modId xmlns:p14="http://schemas.microsoft.com/office/powerpoint/2010/main" val="1235096979"/>
              </p:ext>
            </p:extLst>
          </p:nvPr>
        </p:nvGraphicFramePr>
        <p:xfrm>
          <a:off x="193431" y="1342298"/>
          <a:ext cx="11706832" cy="5344362"/>
        </p:xfrm>
        <a:graphic>
          <a:graphicData uri="http://schemas.openxmlformats.org/drawingml/2006/table">
            <a:tbl>
              <a:tblPr firstRow="1" firstCol="1" bandRow="1">
                <a:tableStyleId>{5C22544A-7EE6-4342-B048-85BDC9FD1C3A}</a:tableStyleId>
              </a:tblPr>
              <a:tblGrid>
                <a:gridCol w="1703510">
                  <a:extLst>
                    <a:ext uri="{9D8B030D-6E8A-4147-A177-3AD203B41FA5}">
                      <a16:colId xmlns="" xmlns:a16="http://schemas.microsoft.com/office/drawing/2014/main" val="1800763361"/>
                    </a:ext>
                  </a:extLst>
                </a:gridCol>
                <a:gridCol w="2021836">
                  <a:extLst>
                    <a:ext uri="{9D8B030D-6E8A-4147-A177-3AD203B41FA5}">
                      <a16:colId xmlns="" xmlns:a16="http://schemas.microsoft.com/office/drawing/2014/main" val="2126903360"/>
                    </a:ext>
                  </a:extLst>
                </a:gridCol>
                <a:gridCol w="2063129">
                  <a:extLst>
                    <a:ext uri="{9D8B030D-6E8A-4147-A177-3AD203B41FA5}">
                      <a16:colId xmlns="" xmlns:a16="http://schemas.microsoft.com/office/drawing/2014/main" val="2180283607"/>
                    </a:ext>
                  </a:extLst>
                </a:gridCol>
                <a:gridCol w="1750806">
                  <a:extLst>
                    <a:ext uri="{9D8B030D-6E8A-4147-A177-3AD203B41FA5}">
                      <a16:colId xmlns="" xmlns:a16="http://schemas.microsoft.com/office/drawing/2014/main" val="4055465167"/>
                    </a:ext>
                  </a:extLst>
                </a:gridCol>
                <a:gridCol w="2039104">
                  <a:extLst>
                    <a:ext uri="{9D8B030D-6E8A-4147-A177-3AD203B41FA5}">
                      <a16:colId xmlns="" xmlns:a16="http://schemas.microsoft.com/office/drawing/2014/main" val="3979522373"/>
                    </a:ext>
                  </a:extLst>
                </a:gridCol>
                <a:gridCol w="2128447">
                  <a:extLst>
                    <a:ext uri="{9D8B030D-6E8A-4147-A177-3AD203B41FA5}">
                      <a16:colId xmlns="" xmlns:a16="http://schemas.microsoft.com/office/drawing/2014/main" val="962801369"/>
                    </a:ext>
                  </a:extLst>
                </a:gridCol>
              </a:tblGrid>
              <a:tr h="370592">
                <a:tc>
                  <a:txBody>
                    <a:bodyPr/>
                    <a:lstStyle/>
                    <a:p>
                      <a:pPr>
                        <a:lnSpc>
                          <a:spcPct val="107000"/>
                        </a:lnSpc>
                        <a:spcAft>
                          <a:spcPts val="0"/>
                        </a:spcAft>
                      </a:pPr>
                      <a:r>
                        <a:rPr lang="fr-FR" sz="1200" b="1" dirty="0">
                          <a:effectLst/>
                          <a:latin typeface="Arial Black" panose="020B0A04020102020204" pitchFamily="34" charset="0"/>
                        </a:rPr>
                        <a:t> </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nchor="ctr"/>
                </a:tc>
                <a:tc gridSpan="2">
                  <a:txBody>
                    <a:bodyPr/>
                    <a:lstStyle/>
                    <a:p>
                      <a:pPr algn="ctr">
                        <a:lnSpc>
                          <a:spcPct val="107000"/>
                        </a:lnSpc>
                        <a:spcAft>
                          <a:spcPts val="0"/>
                        </a:spcAft>
                      </a:pPr>
                      <a:r>
                        <a:rPr lang="fr-FR" sz="1200" b="1" dirty="0">
                          <a:effectLst/>
                          <a:latin typeface="Arial Black" panose="020B0A04020102020204" pitchFamily="34" charset="0"/>
                        </a:rPr>
                        <a:t>Matériaux </a:t>
                      </a:r>
                      <a:r>
                        <a:rPr lang="fr-FR" sz="1200" b="1" dirty="0" smtClean="0">
                          <a:effectLst/>
                          <a:latin typeface="Arial Black" panose="020B0A04020102020204" pitchFamily="34" charset="0"/>
                        </a:rPr>
                        <a:t>avec</a:t>
                      </a:r>
                      <a:r>
                        <a:rPr lang="fr-FR" sz="1200" b="1" baseline="0" dirty="0" smtClean="0">
                          <a:effectLst/>
                          <a:latin typeface="Arial Black" panose="020B0A04020102020204" pitchFamily="34" charset="0"/>
                        </a:rPr>
                        <a:t> pouvoir</a:t>
                      </a:r>
                      <a:r>
                        <a:rPr lang="fr-FR" sz="1200" b="1" dirty="0" smtClean="0">
                          <a:effectLst/>
                          <a:latin typeface="Arial Black" panose="020B0A04020102020204" pitchFamily="34" charset="0"/>
                        </a:rPr>
                        <a:t> </a:t>
                      </a:r>
                      <a:r>
                        <a:rPr lang="fr-FR" sz="1200" b="1" dirty="0">
                          <a:effectLst/>
                          <a:latin typeface="Arial Black" panose="020B0A04020102020204" pitchFamily="34" charset="0"/>
                        </a:rPr>
                        <a:t>isolants</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nchor="ctr"/>
                </a:tc>
                <a:tc hMerge="1">
                  <a:txBody>
                    <a:bodyPr/>
                    <a:lstStyle/>
                    <a:p>
                      <a:endParaRPr lang="fr-FR"/>
                    </a:p>
                  </a:txBody>
                  <a:tcPr/>
                </a:tc>
                <a:tc gridSpan="3">
                  <a:txBody>
                    <a:bodyPr/>
                    <a:lstStyle/>
                    <a:p>
                      <a:pPr algn="ctr">
                        <a:lnSpc>
                          <a:spcPct val="107000"/>
                        </a:lnSpc>
                        <a:spcAft>
                          <a:spcPts val="0"/>
                        </a:spcAft>
                      </a:pPr>
                      <a:r>
                        <a:rPr lang="fr-FR" sz="1200" b="1" dirty="0" smtClean="0">
                          <a:effectLst/>
                          <a:latin typeface="Arial Black" panose="020B0A04020102020204" pitchFamily="34" charset="0"/>
                        </a:rPr>
                        <a:t>Matériaux </a:t>
                      </a:r>
                      <a:r>
                        <a:rPr lang="fr-FR" sz="1200" b="1" dirty="0">
                          <a:effectLst/>
                          <a:latin typeface="Arial Black" panose="020B0A04020102020204" pitchFamily="34" charset="0"/>
                        </a:rPr>
                        <a:t>sans pouvoir isolant important</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nchor="ctr"/>
                </a:tc>
                <a:tc hMerge="1">
                  <a:txBody>
                    <a:bodyPr/>
                    <a:lstStyle/>
                    <a:p>
                      <a:endParaRPr lang="fr-FR"/>
                    </a:p>
                  </a:txBody>
                  <a:tcPr/>
                </a:tc>
                <a:tc hMerge="1">
                  <a:txBody>
                    <a:bodyPr/>
                    <a:lstStyle/>
                    <a:p>
                      <a:endParaRPr lang="fr-FR"/>
                    </a:p>
                  </a:txBody>
                  <a:tcPr/>
                </a:tc>
                <a:extLst>
                  <a:ext uri="{0D108BD9-81ED-4DB2-BD59-A6C34878D82A}">
                    <a16:rowId xmlns="" xmlns:a16="http://schemas.microsoft.com/office/drawing/2014/main" val="3262465507"/>
                  </a:ext>
                </a:extLst>
              </a:tr>
              <a:tr h="478558">
                <a:tc>
                  <a:txBody>
                    <a:bodyPr/>
                    <a:lstStyle/>
                    <a:p>
                      <a:pPr>
                        <a:lnSpc>
                          <a:spcPct val="107000"/>
                        </a:lnSpc>
                        <a:spcAft>
                          <a:spcPts val="0"/>
                        </a:spcAft>
                      </a:pPr>
                      <a:r>
                        <a:rPr lang="fr-FR" sz="1200" b="1" dirty="0">
                          <a:effectLst/>
                          <a:latin typeface="Arial Black" panose="020B0A04020102020204" pitchFamily="34" charset="0"/>
                        </a:rPr>
                        <a:t>MATERIAUX</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nchor="ctr"/>
                </a:tc>
                <a:tc>
                  <a:txBody>
                    <a:bodyPr/>
                    <a:lstStyle/>
                    <a:p>
                      <a:pPr>
                        <a:lnSpc>
                          <a:spcPct val="107000"/>
                        </a:lnSpc>
                        <a:spcAft>
                          <a:spcPts val="0"/>
                        </a:spcAft>
                      </a:pPr>
                      <a:r>
                        <a:rPr lang="fr-FR" sz="1200" b="1">
                          <a:effectLst/>
                          <a:latin typeface="Arial Black" panose="020B0A04020102020204" pitchFamily="34" charset="0"/>
                        </a:rPr>
                        <a:t>Béton cellulaire</a:t>
                      </a:r>
                      <a:endParaRPr lang="fr-FR" sz="1200" b="1">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r>
                        <a:rPr lang="fr-FR" sz="1200" b="1">
                          <a:effectLst/>
                          <a:latin typeface="Arial Black" panose="020B0A04020102020204" pitchFamily="34" charset="0"/>
                        </a:rPr>
                        <a:t>Brique monomur</a:t>
                      </a:r>
                      <a:endParaRPr lang="fr-FR" sz="1200" b="1">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r>
                        <a:rPr lang="fr-FR" sz="1200" b="1">
                          <a:effectLst/>
                          <a:latin typeface="Arial Black" panose="020B0A04020102020204" pitchFamily="34" charset="0"/>
                        </a:rPr>
                        <a:t>Brique de terre crue</a:t>
                      </a:r>
                      <a:endParaRPr lang="fr-FR" sz="1200" b="1">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r>
                        <a:rPr lang="fr-FR" sz="1200" b="1" dirty="0">
                          <a:effectLst/>
                          <a:latin typeface="Arial Black" panose="020B0A04020102020204" pitchFamily="34" charset="0"/>
                        </a:rPr>
                        <a:t>Parpaing</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r>
                        <a:rPr lang="fr-FR" sz="1200" b="1" dirty="0">
                          <a:effectLst/>
                          <a:latin typeface="Arial Black" panose="020B0A04020102020204" pitchFamily="34" charset="0"/>
                        </a:rPr>
                        <a:t>Brique de terre cuite</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tc>
                <a:extLst>
                  <a:ext uri="{0D108BD9-81ED-4DB2-BD59-A6C34878D82A}">
                    <a16:rowId xmlns="" xmlns:a16="http://schemas.microsoft.com/office/drawing/2014/main" val="1232784127"/>
                  </a:ext>
                </a:extLst>
              </a:tr>
              <a:tr h="1674950">
                <a:tc>
                  <a:txBody>
                    <a:bodyPr/>
                    <a:lstStyle/>
                    <a:p>
                      <a:pPr>
                        <a:lnSpc>
                          <a:spcPct val="107000"/>
                        </a:lnSpc>
                        <a:spcAft>
                          <a:spcPts val="0"/>
                        </a:spcAft>
                      </a:pPr>
                      <a:r>
                        <a:rPr lang="fr-FR" sz="1200" b="1" dirty="0">
                          <a:effectLst/>
                          <a:latin typeface="Arial Black" panose="020B0A04020102020204" pitchFamily="34" charset="0"/>
                        </a:rPr>
                        <a:t>Aspect</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nchor="ctr"/>
                </a:tc>
                <a:tc>
                  <a:txBody>
                    <a:bodyPr/>
                    <a:lstStyle/>
                    <a:p>
                      <a:pPr>
                        <a:lnSpc>
                          <a:spcPct val="107000"/>
                        </a:lnSpc>
                        <a:spcAft>
                          <a:spcPts val="0"/>
                        </a:spcAft>
                      </a:pPr>
                      <a:endParaRPr lang="fr-FR" sz="1200" b="1"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endParaRPr lang="fr-FR" sz="1200" b="1"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endParaRPr lang="fr-FR" sz="1200" b="1"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endParaRPr lang="fr-FR" sz="1200" b="1"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endParaRPr lang="fr-FR" sz="1200" b="1"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endParaRPr lang="fr-FR" sz="1200" b="1"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extLst>
                  <a:ext uri="{0D108BD9-81ED-4DB2-BD59-A6C34878D82A}">
                    <a16:rowId xmlns="" xmlns:a16="http://schemas.microsoft.com/office/drawing/2014/main" val="3914158121"/>
                  </a:ext>
                </a:extLst>
              </a:tr>
              <a:tr h="2153507">
                <a:tc>
                  <a:txBody>
                    <a:bodyPr/>
                    <a:lstStyle/>
                    <a:p>
                      <a:pPr>
                        <a:lnSpc>
                          <a:spcPct val="107000"/>
                        </a:lnSpc>
                        <a:spcAft>
                          <a:spcPts val="0"/>
                        </a:spcAft>
                      </a:pPr>
                      <a:r>
                        <a:rPr lang="fr-FR" sz="1200" b="1" dirty="0">
                          <a:effectLst/>
                          <a:latin typeface="Arial Black" panose="020B0A04020102020204" pitchFamily="34" charset="0"/>
                        </a:rPr>
                        <a:t>Environnement</a:t>
                      </a:r>
                      <a:endParaRPr lang="fr-FR" sz="1200" b="1" dirty="0">
                        <a:effectLst/>
                        <a:latin typeface="Arial Black" panose="020B0A04020102020204" pitchFamily="34" charset="0"/>
                        <a:ea typeface="Calibri" panose="020F0502020204030204" pitchFamily="34" charset="0"/>
                        <a:cs typeface="Arial" panose="020B0604020202020204" pitchFamily="34" charset="0"/>
                      </a:endParaRPr>
                    </a:p>
                  </a:txBody>
                  <a:tcPr marL="39608" marR="39608" marT="0" marB="0" anchor="ctr"/>
                </a:tc>
                <a:tc>
                  <a:txBody>
                    <a:bodyPr/>
                    <a:lstStyle/>
                    <a:p>
                      <a:pPr>
                        <a:lnSpc>
                          <a:spcPct val="107000"/>
                        </a:lnSpc>
                        <a:spcAft>
                          <a:spcPts val="0"/>
                        </a:spcAft>
                      </a:pPr>
                      <a:r>
                        <a:rPr lang="fr-FR" sz="1200" b="1">
                          <a:effectLst/>
                        </a:rPr>
                        <a:t>Energie grise : 400 kWh/m</a:t>
                      </a:r>
                      <a:r>
                        <a:rPr lang="fr-FR" sz="1200" b="1" baseline="30000">
                          <a:effectLst/>
                        </a:rPr>
                        <a:t>3</a:t>
                      </a:r>
                      <a:r>
                        <a:rPr lang="fr-FR" sz="1200" b="1">
                          <a:effectLst/>
                        </a:rPr>
                        <a:t/>
                      </a:r>
                      <a:br>
                        <a:rPr lang="fr-FR" sz="1200" b="1">
                          <a:effectLst/>
                        </a:rPr>
                      </a:br>
                      <a:r>
                        <a:rPr lang="fr-FR" sz="1200" b="1">
                          <a:effectLst/>
                        </a:rPr>
                        <a:t>Production : mélange eau, chaux, sable, ciment + particules aluminium</a:t>
                      </a:r>
                      <a:br>
                        <a:rPr lang="fr-FR" sz="1200" b="1">
                          <a:effectLst/>
                        </a:rPr>
                      </a:br>
                      <a:r>
                        <a:rPr lang="fr-FR" sz="1200" b="1">
                          <a:effectLst/>
                        </a:rPr>
                        <a:t>Recyclabilité : oui (en granulés par exemple)</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nchor="ctr"/>
                </a:tc>
                <a:tc>
                  <a:txBody>
                    <a:bodyPr/>
                    <a:lstStyle/>
                    <a:p>
                      <a:pPr>
                        <a:lnSpc>
                          <a:spcPct val="107000"/>
                        </a:lnSpc>
                        <a:spcAft>
                          <a:spcPts val="0"/>
                        </a:spcAft>
                      </a:pPr>
                      <a:r>
                        <a:rPr lang="fr-FR" sz="1200" b="1">
                          <a:effectLst/>
                        </a:rPr>
                        <a:t>Energie grise : 450 kWh/m3</a:t>
                      </a:r>
                    </a:p>
                    <a:p>
                      <a:pPr>
                        <a:lnSpc>
                          <a:spcPct val="107000"/>
                        </a:lnSpc>
                        <a:spcAft>
                          <a:spcPts val="0"/>
                        </a:spcAft>
                      </a:pPr>
                      <a:r>
                        <a:rPr lang="fr-FR" sz="1200" b="1">
                          <a:effectLst/>
                        </a:rPr>
                        <a:t>Production : terre cuite</a:t>
                      </a:r>
                    </a:p>
                    <a:p>
                      <a:pPr>
                        <a:lnSpc>
                          <a:spcPct val="107000"/>
                        </a:lnSpc>
                        <a:spcAft>
                          <a:spcPts val="0"/>
                        </a:spcAft>
                      </a:pPr>
                      <a:r>
                        <a:rPr lang="fr-FR" sz="1200" b="1">
                          <a:effectLst/>
                        </a:rPr>
                        <a:t>Recyclabilité : non</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r>
                        <a:rPr lang="fr-FR" sz="1200" b="1">
                          <a:effectLst/>
                        </a:rPr>
                        <a:t>Energie grise : 110 kWh/m3</a:t>
                      </a:r>
                    </a:p>
                    <a:p>
                      <a:pPr>
                        <a:lnSpc>
                          <a:spcPct val="107000"/>
                        </a:lnSpc>
                        <a:spcAft>
                          <a:spcPts val="0"/>
                        </a:spcAft>
                      </a:pPr>
                      <a:r>
                        <a:rPr lang="fr-FR" sz="1200" b="1">
                          <a:effectLst/>
                        </a:rPr>
                        <a:t>Production : mélange terre, eau et 20% de paille ou terre, eau et 10% de ciment en guise de liant. On peut y intégrer du tuf ou de la chaux.</a:t>
                      </a:r>
                    </a:p>
                    <a:p>
                      <a:pPr>
                        <a:lnSpc>
                          <a:spcPct val="107000"/>
                        </a:lnSpc>
                        <a:spcAft>
                          <a:spcPts val="0"/>
                        </a:spcAft>
                      </a:pPr>
                      <a:r>
                        <a:rPr lang="fr-FR" sz="1200" b="1">
                          <a:effectLst/>
                        </a:rPr>
                        <a:t>Recyclabilité : oui</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r>
                        <a:rPr lang="fr-FR" sz="1200" b="1">
                          <a:effectLst/>
                        </a:rPr>
                        <a:t>Energie grise : 275 kWh/m3</a:t>
                      </a:r>
                    </a:p>
                    <a:p>
                      <a:pPr>
                        <a:lnSpc>
                          <a:spcPct val="107000"/>
                        </a:lnSpc>
                        <a:spcAft>
                          <a:spcPts val="0"/>
                        </a:spcAft>
                      </a:pPr>
                      <a:r>
                        <a:rPr lang="fr-FR" sz="1200" b="1">
                          <a:effectLst/>
                        </a:rPr>
                        <a:t>Production : pierre, gravier, sable, 7% ciment, 6% eau</a:t>
                      </a:r>
                    </a:p>
                    <a:p>
                      <a:pPr>
                        <a:lnSpc>
                          <a:spcPct val="107000"/>
                        </a:lnSpc>
                        <a:spcAft>
                          <a:spcPts val="0"/>
                        </a:spcAft>
                      </a:pPr>
                      <a:r>
                        <a:rPr lang="fr-FR" sz="1200" b="1">
                          <a:effectLst/>
                        </a:rPr>
                        <a:t>Recyclabilité : non</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r>
                        <a:rPr lang="fr-FR" sz="1200" b="1">
                          <a:effectLst/>
                        </a:rPr>
                        <a:t>Energie grise : 450 kWh/m3</a:t>
                      </a:r>
                    </a:p>
                    <a:p>
                      <a:pPr>
                        <a:lnSpc>
                          <a:spcPct val="107000"/>
                        </a:lnSpc>
                        <a:spcAft>
                          <a:spcPts val="0"/>
                        </a:spcAft>
                      </a:pPr>
                      <a:r>
                        <a:rPr lang="fr-FR" sz="1200" b="1">
                          <a:effectLst/>
                        </a:rPr>
                        <a:t>Production : terre cuite</a:t>
                      </a:r>
                    </a:p>
                    <a:p>
                      <a:pPr>
                        <a:lnSpc>
                          <a:spcPct val="107000"/>
                        </a:lnSpc>
                        <a:spcAft>
                          <a:spcPts val="0"/>
                        </a:spcAft>
                      </a:pPr>
                      <a:r>
                        <a:rPr lang="fr-FR" sz="1200" b="1">
                          <a:effectLst/>
                        </a:rPr>
                        <a:t>Recyclabilité : oui</a:t>
                      </a:r>
                      <a:endParaRPr lang="fr-FR" sz="1200" b="1">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extLst>
                  <a:ext uri="{0D108BD9-81ED-4DB2-BD59-A6C34878D82A}">
                    <a16:rowId xmlns="" xmlns:a16="http://schemas.microsoft.com/office/drawing/2014/main" val="353171725"/>
                  </a:ext>
                </a:extLst>
              </a:tr>
              <a:tr h="666755">
                <a:tc>
                  <a:txBody>
                    <a:bodyPr/>
                    <a:lstStyle/>
                    <a:p>
                      <a:pPr>
                        <a:lnSpc>
                          <a:spcPct val="107000"/>
                        </a:lnSpc>
                        <a:spcAft>
                          <a:spcPts val="0"/>
                        </a:spcAft>
                      </a:pPr>
                      <a:r>
                        <a:rPr lang="fr-FR" sz="1200" b="1" kern="1200" dirty="0" smtClean="0">
                          <a:solidFill>
                            <a:schemeClr val="lt1"/>
                          </a:solidFill>
                          <a:effectLst/>
                          <a:latin typeface="Arial Black" panose="020B0A04020102020204" pitchFamily="34" charset="0"/>
                          <a:ea typeface="+mn-ea"/>
                          <a:cs typeface="+mn-cs"/>
                        </a:rPr>
                        <a:t>Disponibilité en Tunisie</a:t>
                      </a:r>
                      <a:endParaRPr lang="fr-FR" sz="1200" b="1" kern="1200" dirty="0">
                        <a:solidFill>
                          <a:schemeClr val="lt1"/>
                        </a:solidFill>
                        <a:effectLst/>
                        <a:latin typeface="Arial Black" panose="020B0A04020102020204" pitchFamily="34" charset="0"/>
                        <a:ea typeface="+mn-ea"/>
                        <a:cs typeface="+mn-cs"/>
                      </a:endParaRPr>
                    </a:p>
                  </a:txBody>
                  <a:tcPr marL="39608" marR="39608"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fr-FR" sz="1200" b="1" dirty="0" smtClean="0">
                        <a:effectLst/>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fr-FR" sz="1200" b="1" dirty="0" smtClean="0">
                          <a:effectLst/>
                          <a:latin typeface="+mn-lt"/>
                          <a:ea typeface="Calibri" panose="020F0502020204030204" pitchFamily="34" charset="0"/>
                          <a:cs typeface="Arial" panose="020B0604020202020204" pitchFamily="34" charset="0"/>
                        </a:rPr>
                        <a:t>Disponible</a:t>
                      </a:r>
                    </a:p>
                    <a:p>
                      <a:pPr>
                        <a:lnSpc>
                          <a:spcPct val="107000"/>
                        </a:lnSpc>
                        <a:spcAft>
                          <a:spcPts val="0"/>
                        </a:spcAft>
                      </a:pP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nchor="ctr"/>
                </a:tc>
                <a:tc>
                  <a:txBody>
                    <a:bodyPr/>
                    <a:lstStyle/>
                    <a:p>
                      <a:pPr>
                        <a:lnSpc>
                          <a:spcPct val="107000"/>
                        </a:lnSpc>
                        <a:spcAft>
                          <a:spcPts val="0"/>
                        </a:spcAft>
                      </a:pPr>
                      <a:endParaRPr lang="fr-FR" sz="1200" b="1" dirty="0" smtClean="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fr-FR" sz="1200" b="1" dirty="0" smtClean="0">
                          <a:effectLst/>
                          <a:latin typeface="+mn-lt"/>
                          <a:ea typeface="Calibri" panose="020F0502020204030204" pitchFamily="34" charset="0"/>
                          <a:cs typeface="Arial" panose="020B0604020202020204" pitchFamily="34" charset="0"/>
                        </a:rPr>
                        <a:t>Disponible</a:t>
                      </a:r>
                    </a:p>
                    <a:p>
                      <a:pPr>
                        <a:lnSpc>
                          <a:spcPct val="107000"/>
                        </a:lnSpc>
                        <a:spcAft>
                          <a:spcPts val="0"/>
                        </a:spcAft>
                      </a:pP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endParaRPr lang="fr-FR" sz="1200" b="1" dirty="0" smtClean="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fr-FR" sz="1200" b="1" dirty="0" smtClean="0">
                          <a:effectLst/>
                          <a:latin typeface="+mn-lt"/>
                          <a:ea typeface="Calibri" panose="020F0502020204030204" pitchFamily="34" charset="0"/>
                          <a:cs typeface="Arial" panose="020B0604020202020204" pitchFamily="34" charset="0"/>
                        </a:rPr>
                        <a:t>Disponible</a:t>
                      </a:r>
                    </a:p>
                    <a:p>
                      <a:pPr>
                        <a:lnSpc>
                          <a:spcPct val="107000"/>
                        </a:lnSpc>
                        <a:spcAft>
                          <a:spcPts val="0"/>
                        </a:spcAft>
                      </a:pP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endParaRPr lang="fr-FR" sz="1200" b="1" dirty="0" smtClean="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fr-FR" sz="1200" b="1" dirty="0" smtClean="0">
                          <a:effectLst/>
                          <a:latin typeface="+mn-lt"/>
                          <a:ea typeface="Calibri" panose="020F0502020204030204" pitchFamily="34" charset="0"/>
                          <a:cs typeface="Arial" panose="020B0604020202020204" pitchFamily="34" charset="0"/>
                        </a:rPr>
                        <a:t>Disponible</a:t>
                      </a:r>
                    </a:p>
                    <a:p>
                      <a:pPr>
                        <a:lnSpc>
                          <a:spcPct val="107000"/>
                        </a:lnSpc>
                        <a:spcAft>
                          <a:spcPts val="0"/>
                        </a:spcAft>
                      </a:pP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tc>
                  <a:txBody>
                    <a:bodyPr/>
                    <a:lstStyle/>
                    <a:p>
                      <a:pPr>
                        <a:lnSpc>
                          <a:spcPct val="107000"/>
                        </a:lnSpc>
                        <a:spcAft>
                          <a:spcPts val="0"/>
                        </a:spcAft>
                      </a:pPr>
                      <a:endParaRPr lang="fr-FR" sz="1200" b="1" dirty="0" smtClean="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fr-FR" sz="1200" b="1" dirty="0" smtClean="0">
                          <a:effectLst/>
                          <a:latin typeface="+mn-lt"/>
                          <a:ea typeface="Calibri" panose="020F0502020204030204" pitchFamily="34" charset="0"/>
                          <a:cs typeface="Arial" panose="020B0604020202020204" pitchFamily="34" charset="0"/>
                        </a:rPr>
                        <a:t>Disponible</a:t>
                      </a:r>
                    </a:p>
                    <a:p>
                      <a:pPr>
                        <a:lnSpc>
                          <a:spcPct val="107000"/>
                        </a:lnSpc>
                        <a:spcAft>
                          <a:spcPts val="0"/>
                        </a:spcAft>
                      </a:pPr>
                      <a:endParaRPr lang="fr-FR" sz="1200" b="1" dirty="0">
                        <a:effectLst/>
                        <a:latin typeface="Calibri" panose="020F0502020204030204" pitchFamily="34" charset="0"/>
                        <a:ea typeface="Calibri" panose="020F0502020204030204" pitchFamily="34" charset="0"/>
                        <a:cs typeface="Arial" panose="020B0604020202020204" pitchFamily="34" charset="0"/>
                      </a:endParaRPr>
                    </a:p>
                  </a:txBody>
                  <a:tcPr marL="39608" marR="39608" marT="0" marB="0"/>
                </a:tc>
                <a:extLst>
                  <a:ext uri="{0D108BD9-81ED-4DB2-BD59-A6C34878D82A}">
                    <a16:rowId xmlns="" xmlns:a16="http://schemas.microsoft.com/office/drawing/2014/main" val="2251802401"/>
                  </a:ext>
                </a:extLst>
              </a:tr>
            </a:tbl>
          </a:graphicData>
        </a:graphic>
      </p:graphicFrame>
      <p:grpSp>
        <p:nvGrpSpPr>
          <p:cNvPr id="4" name="Groupe 3"/>
          <p:cNvGrpSpPr/>
          <p:nvPr/>
        </p:nvGrpSpPr>
        <p:grpSpPr>
          <a:xfrm>
            <a:off x="2181497" y="2039709"/>
            <a:ext cx="9445125" cy="1016999"/>
            <a:chOff x="2181497" y="2039709"/>
            <a:chExt cx="9445125" cy="1016999"/>
          </a:xfrm>
        </p:grpSpPr>
        <p:pic>
          <p:nvPicPr>
            <p:cNvPr id="15" name="Image 1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1497" y="2039709"/>
              <a:ext cx="1552659" cy="1016999"/>
            </a:xfrm>
            <a:prstGeom prst="rect">
              <a:avLst/>
            </a:prstGeom>
            <a:noFill/>
          </p:spPr>
        </p:pic>
        <p:pic>
          <p:nvPicPr>
            <p:cNvPr id="20" name="Image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0115" y="2039709"/>
              <a:ext cx="1665128" cy="1016999"/>
            </a:xfrm>
            <a:prstGeom prst="rect">
              <a:avLst/>
            </a:prstGeom>
            <a:noFill/>
          </p:spPr>
        </p:pic>
        <p:pic>
          <p:nvPicPr>
            <p:cNvPr id="21" name="Image 2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1203" y="2039709"/>
              <a:ext cx="1258176" cy="1016999"/>
            </a:xfrm>
            <a:prstGeom prst="rect">
              <a:avLst/>
            </a:prstGeom>
            <a:noFill/>
          </p:spPr>
        </p:pic>
        <p:pic>
          <p:nvPicPr>
            <p:cNvPr id="22" name="Image 2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5339" y="2039709"/>
              <a:ext cx="1515290" cy="1016999"/>
            </a:xfrm>
            <a:prstGeom prst="rect">
              <a:avLst/>
            </a:prstGeom>
            <a:noFill/>
          </p:spPr>
        </p:pic>
        <p:pic>
          <p:nvPicPr>
            <p:cNvPr id="23" name="Image 22"/>
            <p:cNvPicPr/>
            <p:nvPr/>
          </p:nvPicPr>
          <p:blipFill>
            <a:blip r:embed="rId6">
              <a:extLst>
                <a:ext uri="{28A0092B-C50C-407E-A947-70E740481C1C}">
                  <a14:useLocalDpi xmlns:a14="http://schemas.microsoft.com/office/drawing/2010/main" val="0"/>
                </a:ext>
              </a:extLst>
            </a:blip>
            <a:srcRect/>
            <a:stretch>
              <a:fillRect/>
            </a:stretch>
          </p:blipFill>
          <p:spPr bwMode="auto">
            <a:xfrm>
              <a:off x="10071463" y="2039709"/>
              <a:ext cx="1555159" cy="1016999"/>
            </a:xfrm>
            <a:prstGeom prst="rect">
              <a:avLst/>
            </a:prstGeom>
            <a:noFill/>
          </p:spPr>
        </p:pic>
      </p:grpSp>
      <p:grpSp>
        <p:nvGrpSpPr>
          <p:cNvPr id="24" name="Groupe 23"/>
          <p:cNvGrpSpPr/>
          <p:nvPr/>
        </p:nvGrpSpPr>
        <p:grpSpPr>
          <a:xfrm>
            <a:off x="0" y="0"/>
            <a:ext cx="12218619" cy="712381"/>
            <a:chOff x="0" y="0"/>
            <a:chExt cx="12218619" cy="712381"/>
          </a:xfrm>
        </p:grpSpPr>
        <p:pic>
          <p:nvPicPr>
            <p:cNvPr id="25" name="Image 24"/>
            <p:cNvPicPr/>
            <p:nvPr/>
          </p:nvPicPr>
          <p:blipFill>
            <a:blip r:embed="rId7" cstate="print"/>
            <a:srcRect/>
            <a:stretch>
              <a:fillRect/>
            </a:stretch>
          </p:blipFill>
          <p:spPr bwMode="auto">
            <a:xfrm>
              <a:off x="0" y="0"/>
              <a:ext cx="12192000" cy="712381"/>
            </a:xfrm>
            <a:prstGeom prst="rect">
              <a:avLst/>
            </a:prstGeom>
            <a:noFill/>
            <a:ln w="9525">
              <a:noFill/>
              <a:miter lim="800000"/>
              <a:headEnd/>
              <a:tailEnd/>
            </a:ln>
          </p:spPr>
        </p:pic>
        <p:sp>
          <p:nvSpPr>
            <p:cNvPr id="26" name="Rectangle 25"/>
            <p:cNvSpPr/>
            <p:nvPr/>
          </p:nvSpPr>
          <p:spPr>
            <a:xfrm>
              <a:off x="193431" y="223776"/>
              <a:ext cx="5390898" cy="338554"/>
            </a:xfrm>
            <a:prstGeom prst="rect">
              <a:avLst/>
            </a:prstGeom>
          </p:spPr>
          <p:txBody>
            <a:bodyPr wrap="none">
              <a:spAutoFit/>
            </a:bodyPr>
            <a:lstStyle/>
            <a:p>
              <a:pPr algn="ctr"/>
              <a:r>
                <a:rPr lang="fr-FR" sz="1600" b="1" dirty="0">
                  <a:solidFill>
                    <a:schemeClr val="bg1"/>
                  </a:solidFill>
                  <a:latin typeface="Arial Rounded MT Bold" pitchFamily="34" charset="0"/>
                </a:rPr>
                <a:t>Guide éco-construction pour les collectivités locales</a:t>
              </a:r>
            </a:p>
          </p:txBody>
        </p:sp>
        <p:sp>
          <p:nvSpPr>
            <p:cNvPr id="27" name="Rectangle 26"/>
            <p:cNvSpPr/>
            <p:nvPr/>
          </p:nvSpPr>
          <p:spPr>
            <a:xfrm>
              <a:off x="6720254" y="369253"/>
              <a:ext cx="5498365" cy="307777"/>
            </a:xfrm>
            <a:prstGeom prst="rect">
              <a:avLst/>
            </a:prstGeom>
          </p:spPr>
          <p:txBody>
            <a:bodyPr wrap="none">
              <a:spAutoFit/>
            </a:bodyPr>
            <a:lstStyle/>
            <a:p>
              <a:pPr algn="ctr"/>
              <a:r>
                <a:rPr lang="fr-FR" sz="14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I-1. Définition </a:t>
              </a:r>
              <a:r>
                <a:rPr lang="fr-FR" sz="14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des concepts clés de l'Eco-construction</a:t>
              </a:r>
              <a:endParaRPr lang="fr-FR" sz="1400" b="1" dirty="0">
                <a:solidFill>
                  <a:schemeClr val="bg1"/>
                </a:solidFill>
                <a:latin typeface="Arial Rounded MT Bold" pitchFamily="34" charset="0"/>
              </a:endParaRPr>
            </a:p>
          </p:txBody>
        </p:sp>
      </p:grpSp>
      <p:sp>
        <p:nvSpPr>
          <p:cNvPr id="17" name="ZoneTexte 16"/>
          <p:cNvSpPr txBox="1"/>
          <p:nvPr/>
        </p:nvSpPr>
        <p:spPr>
          <a:xfrm>
            <a:off x="418012" y="822915"/>
            <a:ext cx="11208610" cy="338554"/>
          </a:xfrm>
          <a:prstGeom prst="rect">
            <a:avLst/>
          </a:prstGeom>
          <a:solidFill>
            <a:schemeClr val="bg1"/>
          </a:solidFill>
        </p:spPr>
        <p:txBody>
          <a:bodyPr wrap="square" rtlCol="0">
            <a:spAutoFit/>
          </a:bodyPr>
          <a:lstStyle/>
          <a:p>
            <a:pPr algn="ctr"/>
            <a:r>
              <a:rPr lang="fr-FR" sz="1600" b="1" u="sng" dirty="0" smtClean="0">
                <a:solidFill>
                  <a:srgbClr val="00B050"/>
                </a:solidFill>
                <a:latin typeface="Arial Rounded MT Bold" pitchFamily="34" charset="0"/>
              </a:rPr>
              <a:t>I-4-4. Les matériaux de construction avec pouvoir isolant et les matériaux de construction sans pouvoir isolant </a:t>
            </a:r>
            <a:endParaRPr lang="fr-FR" sz="1600" u="sng" dirty="0">
              <a:solidFill>
                <a:srgbClr val="00B050"/>
              </a:solidFill>
            </a:endParaRPr>
          </a:p>
        </p:txBody>
      </p:sp>
    </p:spTree>
    <p:extLst>
      <p:ext uri="{BB962C8B-B14F-4D97-AF65-F5344CB8AC3E}">
        <p14:creationId xmlns:p14="http://schemas.microsoft.com/office/powerpoint/2010/main" val="2770904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pic>
        <p:nvPicPr>
          <p:cNvPr id="5" name="Picture 63"/>
          <p:cNvPicPr/>
          <p:nvPr/>
        </p:nvPicPr>
        <p:blipFill>
          <a:blip r:embed="rId3">
            <a:extLst>
              <a:ext uri="{28A0092B-C50C-407E-A947-70E740481C1C}">
                <a14:useLocalDpi xmlns:a14="http://schemas.microsoft.com/office/drawing/2010/main" val="0"/>
              </a:ext>
            </a:extLst>
          </a:blip>
          <a:srcRect/>
          <a:stretch>
            <a:fillRect/>
          </a:stretch>
        </p:blipFill>
        <p:spPr bwMode="auto">
          <a:xfrm>
            <a:off x="4142535" y="0"/>
            <a:ext cx="1858010" cy="71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2" descr="Résultat de recherche d'images pour &quot;seco logo suisse&quot;"/>
          <p:cNvPicPr/>
          <p:nvPr/>
        </p:nvPicPr>
        <p:blipFill>
          <a:blip r:embed="rId4">
            <a:extLst>
              <a:ext uri="{28A0092B-C50C-407E-A947-70E740481C1C}">
                <a14:useLocalDpi xmlns:a14="http://schemas.microsoft.com/office/drawing/2010/main" val="0"/>
              </a:ext>
            </a:extLst>
          </a:blip>
          <a:srcRect/>
          <a:stretch>
            <a:fillRect/>
          </a:stretch>
        </p:blipFill>
        <p:spPr bwMode="auto">
          <a:xfrm>
            <a:off x="10724606" y="0"/>
            <a:ext cx="1467394" cy="71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9" descr="111"/>
          <p:cNvPicPr/>
          <p:nvPr/>
        </p:nvPicPr>
        <p:blipFill>
          <a:blip r:embed="rId5">
            <a:extLst>
              <a:ext uri="{28A0092B-C50C-407E-A947-70E740481C1C}">
                <a14:useLocalDpi xmlns:a14="http://schemas.microsoft.com/office/drawing/2010/main" val="0"/>
              </a:ext>
            </a:extLst>
          </a:blip>
          <a:srcRect/>
          <a:stretch>
            <a:fillRect/>
          </a:stretch>
        </p:blipFill>
        <p:spPr bwMode="auto">
          <a:xfrm>
            <a:off x="213586" y="0"/>
            <a:ext cx="1453515" cy="71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21122" y="2910678"/>
            <a:ext cx="10765632" cy="1815882"/>
          </a:xfrm>
          <a:prstGeom prst="rect">
            <a:avLst/>
          </a:prstGeom>
          <a:solidFill>
            <a:schemeClr val="bg1">
              <a:lumMod val="95000"/>
            </a:schemeClr>
          </a:solidFill>
          <a:ln w="3175">
            <a:solidFill>
              <a:schemeClr val="bg1">
                <a:lumMod val="75000"/>
              </a:schemeClr>
            </a:solidFill>
          </a:ln>
        </p:spPr>
        <p:txBody>
          <a:bodyPr wrap="square">
            <a:spAutoFit/>
          </a:bodyPr>
          <a:lstStyle/>
          <a:p>
            <a:pPr>
              <a:lnSpc>
                <a:spcPct val="200000"/>
              </a:lnSpc>
            </a:pPr>
            <a:r>
              <a:rPr lang="fr-FR" sz="1400" dirty="0" smtClean="0">
                <a:solidFill>
                  <a:srgbClr val="00B050"/>
                </a:solidFill>
                <a:latin typeface="Arial Black" panose="020B0A04020102020204" pitchFamily="34" charset="0"/>
                <a:ea typeface="Calibri" panose="020F0502020204030204" pitchFamily="34" charset="0"/>
                <a:cs typeface="Century Gothic" panose="020B0502020202020204" pitchFamily="34" charset="0"/>
              </a:rPr>
              <a:t>II-1- Approche </a:t>
            </a:r>
            <a:r>
              <a:rPr lang="fr-FR" sz="1400" dirty="0">
                <a:solidFill>
                  <a:srgbClr val="00B050"/>
                </a:solidFill>
                <a:latin typeface="Arial Black" panose="020B0A04020102020204" pitchFamily="34" charset="0"/>
                <a:ea typeface="Calibri" panose="020F0502020204030204" pitchFamily="34" charset="0"/>
                <a:cs typeface="Century Gothic" panose="020B0502020202020204" pitchFamily="34" charset="0"/>
              </a:rPr>
              <a:t>conceptuelle en éco-construction, en milieu urbain et en milieu rural </a:t>
            </a:r>
            <a:r>
              <a:rPr lang="fr-FR" sz="1400" dirty="0" smtClean="0">
                <a:solidFill>
                  <a:srgbClr val="00B050"/>
                </a:solidFill>
                <a:latin typeface="Arial Black" panose="020B0A04020102020204" pitchFamily="34" charset="0"/>
                <a:ea typeface="Calibri" panose="020F0502020204030204" pitchFamily="34" charset="0"/>
                <a:cs typeface="Century Gothic" panose="020B0502020202020204" pitchFamily="34" charset="0"/>
              </a:rPr>
              <a:t>:</a:t>
            </a:r>
            <a:endParaRPr lang="fr-FR" sz="1400" dirty="0">
              <a:solidFill>
                <a:srgbClr val="00B050"/>
              </a:solidFill>
              <a:latin typeface="Arial Black" panose="020B0A04020102020204" pitchFamily="34" charset="0"/>
              <a:ea typeface="Calibri" panose="020F0502020204030204" pitchFamily="34" charset="0"/>
              <a:cs typeface="Century Gothic" panose="020B0502020202020204" pitchFamily="34" charset="0"/>
            </a:endParaRPr>
          </a:p>
          <a:p>
            <a:pPr>
              <a:lnSpc>
                <a:spcPct val="200000"/>
              </a:lnSpc>
            </a:pPr>
            <a:r>
              <a:rPr lang="fr-FR" sz="1400" dirty="0" smtClean="0">
                <a:solidFill>
                  <a:srgbClr val="00B050"/>
                </a:solidFill>
                <a:latin typeface="Arial Black" panose="020B0A04020102020204" pitchFamily="34" charset="0"/>
                <a:ea typeface="Calibri" panose="020F0502020204030204" pitchFamily="34" charset="0"/>
                <a:cs typeface="Century Gothic" panose="020B0502020202020204" pitchFamily="34" charset="0"/>
              </a:rPr>
              <a:t>II-2- Bâtiments </a:t>
            </a:r>
            <a:r>
              <a:rPr lang="fr-FR" sz="1400" dirty="0">
                <a:solidFill>
                  <a:srgbClr val="00B050"/>
                </a:solidFill>
                <a:latin typeface="Arial Black" panose="020B0A04020102020204" pitchFamily="34" charset="0"/>
                <a:ea typeface="Calibri" panose="020F0502020204030204" pitchFamily="34" charset="0"/>
                <a:cs typeface="Century Gothic" panose="020B0502020202020204" pitchFamily="34" charset="0"/>
              </a:rPr>
              <a:t>administratifs</a:t>
            </a:r>
          </a:p>
          <a:p>
            <a:pPr>
              <a:lnSpc>
                <a:spcPct val="200000"/>
              </a:lnSpc>
            </a:pPr>
            <a:r>
              <a:rPr lang="fr-FR" sz="1400" dirty="0" smtClean="0">
                <a:solidFill>
                  <a:srgbClr val="00B050"/>
                </a:solidFill>
                <a:latin typeface="Arial Black" panose="020B0A04020102020204" pitchFamily="34" charset="0"/>
                <a:ea typeface="Calibri" panose="020F0502020204030204" pitchFamily="34" charset="0"/>
                <a:cs typeface="Century Gothic" panose="020B0502020202020204" pitchFamily="34" charset="0"/>
              </a:rPr>
              <a:t>II-3- Ville intelligente ou SMART CITY</a:t>
            </a:r>
            <a:endParaRPr lang="fr-FR" sz="1400" dirty="0">
              <a:solidFill>
                <a:srgbClr val="00B050"/>
              </a:solidFill>
              <a:latin typeface="Arial Black" panose="020B0A04020102020204" pitchFamily="34" charset="0"/>
              <a:ea typeface="Calibri" panose="020F0502020204030204" pitchFamily="34" charset="0"/>
              <a:cs typeface="Century Gothic" panose="020B0502020202020204" pitchFamily="34" charset="0"/>
            </a:endParaRPr>
          </a:p>
          <a:p>
            <a:pPr>
              <a:lnSpc>
                <a:spcPct val="200000"/>
              </a:lnSpc>
            </a:pPr>
            <a:r>
              <a:rPr lang="fr-FR" sz="1400" dirty="0" smtClean="0">
                <a:solidFill>
                  <a:srgbClr val="00B050"/>
                </a:solidFill>
                <a:latin typeface="Arial Black" panose="020B0A04020102020204" pitchFamily="34" charset="0"/>
                <a:ea typeface="Calibri" panose="020F0502020204030204" pitchFamily="34" charset="0"/>
                <a:cs typeface="Century Gothic" panose="020B0502020202020204" pitchFamily="34" charset="0"/>
              </a:rPr>
              <a:t>II-4- Le plan d’aménagement urbain</a:t>
            </a:r>
            <a:endParaRPr lang="fr-FR" sz="1400" dirty="0">
              <a:solidFill>
                <a:srgbClr val="00B050"/>
              </a:solidFill>
              <a:latin typeface="Arial Black" panose="020B0A04020102020204" pitchFamily="34" charset="0"/>
              <a:ea typeface="Calibri" panose="020F0502020204030204" pitchFamily="34" charset="0"/>
              <a:cs typeface="Century Gothic" panose="020B0502020202020204" pitchFamily="34" charset="0"/>
            </a:endParaRPr>
          </a:p>
        </p:txBody>
      </p:sp>
      <p:sp>
        <p:nvSpPr>
          <p:cNvPr id="9" name="Rectangle 8"/>
          <p:cNvSpPr/>
          <p:nvPr/>
        </p:nvSpPr>
        <p:spPr>
          <a:xfrm>
            <a:off x="313509" y="1064042"/>
            <a:ext cx="10724605" cy="369332"/>
          </a:xfrm>
          <a:prstGeom prst="rect">
            <a:avLst/>
          </a:prstGeom>
          <a:solidFill>
            <a:schemeClr val="bg1">
              <a:lumMod val="95000"/>
            </a:schemeClr>
          </a:solidFill>
          <a:ln w="3175">
            <a:solidFill>
              <a:schemeClr val="bg1">
                <a:lumMod val="75000"/>
              </a:schemeClr>
            </a:solidFill>
          </a:ln>
        </p:spPr>
        <p:txBody>
          <a:bodyPr wrap="square">
            <a:spAutoFit/>
          </a:bodyPr>
          <a:lstStyle/>
          <a:p>
            <a:pPr marL="885190" marR="895985" algn="ctr">
              <a:spcBef>
                <a:spcPts val="160"/>
              </a:spcBef>
              <a:tabLst>
                <a:tab pos="1903095" algn="l"/>
              </a:tabLst>
            </a:pPr>
            <a:r>
              <a:rPr lang="fr-FR" b="1" kern="0" dirty="0">
                <a:solidFill>
                  <a:srgbClr val="000099"/>
                </a:solidFill>
                <a:latin typeface="Arial Black" panose="020B0A04020102020204" pitchFamily="34" charset="0"/>
                <a:ea typeface="Arial" panose="020B0604020202020204" pitchFamily="34" charset="0"/>
              </a:rPr>
              <a:t>G</a:t>
            </a:r>
            <a:r>
              <a:rPr lang="fr-FR" b="1" kern="0" dirty="0" smtClean="0">
                <a:solidFill>
                  <a:srgbClr val="000099"/>
                </a:solidFill>
                <a:latin typeface="Arial Black" panose="020B0A04020102020204" pitchFamily="34" charset="0"/>
                <a:ea typeface="Arial" panose="020B0604020202020204" pitchFamily="34" charset="0"/>
              </a:rPr>
              <a:t>uide </a:t>
            </a:r>
            <a:r>
              <a:rPr lang="fr-FR" b="1" kern="0" dirty="0">
                <a:solidFill>
                  <a:srgbClr val="000099"/>
                </a:solidFill>
                <a:latin typeface="Arial Black" panose="020B0A04020102020204" pitchFamily="34" charset="0"/>
                <a:ea typeface="Arial" panose="020B0604020202020204" pitchFamily="34" charset="0"/>
              </a:rPr>
              <a:t>de</a:t>
            </a:r>
            <a:r>
              <a:rPr lang="fr-FR" b="1" kern="0" spc="-75" dirty="0">
                <a:solidFill>
                  <a:srgbClr val="000099"/>
                </a:solidFill>
                <a:latin typeface="Arial Black" panose="020B0A04020102020204" pitchFamily="34" charset="0"/>
                <a:ea typeface="Arial" panose="020B0604020202020204" pitchFamily="34" charset="0"/>
              </a:rPr>
              <a:t> </a:t>
            </a:r>
            <a:r>
              <a:rPr lang="fr-FR" b="1" kern="0" dirty="0">
                <a:solidFill>
                  <a:srgbClr val="000099"/>
                </a:solidFill>
                <a:latin typeface="Arial Black" panose="020B0A04020102020204" pitchFamily="34" charset="0"/>
                <a:ea typeface="Arial" panose="020B0604020202020204" pitchFamily="34" charset="0"/>
              </a:rPr>
              <a:t>l’éco-construction pour </a:t>
            </a:r>
            <a:r>
              <a:rPr lang="fr-FR" b="1" kern="0" dirty="0" smtClean="0">
                <a:solidFill>
                  <a:srgbClr val="000099"/>
                </a:solidFill>
                <a:latin typeface="Arial Black" panose="020B0A04020102020204" pitchFamily="34" charset="0"/>
                <a:ea typeface="Arial" panose="020B0604020202020204" pitchFamily="34" charset="0"/>
              </a:rPr>
              <a:t>les collectivités </a:t>
            </a:r>
            <a:r>
              <a:rPr lang="fr-FR" b="1" kern="0" dirty="0">
                <a:solidFill>
                  <a:srgbClr val="000099"/>
                </a:solidFill>
                <a:latin typeface="Arial Black" panose="020B0A04020102020204" pitchFamily="34" charset="0"/>
                <a:ea typeface="Arial" panose="020B0604020202020204" pitchFamily="34" charset="0"/>
              </a:rPr>
              <a:t>locales</a:t>
            </a:r>
            <a:r>
              <a:rPr lang="fr-FR" b="1" kern="0" spc="-20" dirty="0">
                <a:solidFill>
                  <a:srgbClr val="000099"/>
                </a:solidFill>
                <a:latin typeface="Arial Black" panose="020B0A04020102020204" pitchFamily="34" charset="0"/>
                <a:ea typeface="Arial" panose="020B0604020202020204" pitchFamily="34" charset="0"/>
              </a:rPr>
              <a:t> </a:t>
            </a:r>
            <a:r>
              <a:rPr lang="fr-FR" b="1" kern="0" dirty="0" smtClean="0">
                <a:solidFill>
                  <a:srgbClr val="000099"/>
                </a:solidFill>
                <a:latin typeface="Arial Black" panose="020B0A04020102020204" pitchFamily="34" charset="0"/>
                <a:ea typeface="Arial" panose="020B0604020202020204" pitchFamily="34" charset="0"/>
              </a:rPr>
              <a:t>Tunisiennes</a:t>
            </a:r>
            <a:endParaRPr lang="fr-FR" dirty="0">
              <a:solidFill>
                <a:srgbClr val="000099"/>
              </a:solidFill>
              <a:latin typeface="Arial Black" panose="020B0A04020102020204" pitchFamily="34" charset="0"/>
              <a:ea typeface="Calibri" panose="020F0502020204030204" pitchFamily="34" charset="0"/>
              <a:cs typeface="Century Gothic" panose="020B0502020202020204" pitchFamily="34" charset="0"/>
            </a:endParaRPr>
          </a:p>
        </p:txBody>
      </p:sp>
      <p:sp>
        <p:nvSpPr>
          <p:cNvPr id="10" name="Rectangle 9"/>
          <p:cNvSpPr/>
          <p:nvPr/>
        </p:nvSpPr>
        <p:spPr>
          <a:xfrm>
            <a:off x="4098067" y="1820316"/>
            <a:ext cx="3447227" cy="461665"/>
          </a:xfrm>
          <a:prstGeom prst="rect">
            <a:avLst/>
          </a:prstGeom>
          <a:solidFill>
            <a:schemeClr val="bg1">
              <a:lumMod val="95000"/>
            </a:schemeClr>
          </a:solidFill>
          <a:ln>
            <a:solidFill>
              <a:schemeClr val="bg1">
                <a:lumMod val="75000"/>
              </a:schemeClr>
            </a:solidFill>
          </a:ln>
        </p:spPr>
        <p:txBody>
          <a:bodyPr wrap="none">
            <a:spAutoFit/>
          </a:bodyPr>
          <a:lstStyle/>
          <a:p>
            <a:pPr marL="885190" marR="895985" algn="ctr">
              <a:spcBef>
                <a:spcPts val="160"/>
              </a:spcBef>
              <a:tabLst>
                <a:tab pos="1903095" algn="l"/>
              </a:tabLst>
            </a:pPr>
            <a:r>
              <a:rPr lang="fr-FR" sz="2400" b="1" dirty="0">
                <a:solidFill>
                  <a:srgbClr val="000099"/>
                </a:solidFill>
                <a:latin typeface="Arial Black" panose="020B0A04020102020204" pitchFamily="34" charset="0"/>
                <a:ea typeface="Calibri" panose="020F0502020204030204" pitchFamily="34" charset="0"/>
                <a:cs typeface="Century Gothic" panose="020B0502020202020204" pitchFamily="34" charset="0"/>
              </a:rPr>
              <a:t>Partie </a:t>
            </a:r>
            <a:r>
              <a:rPr lang="fr-FR" sz="2400" b="1" dirty="0" smtClean="0">
                <a:solidFill>
                  <a:srgbClr val="000099"/>
                </a:solidFill>
                <a:latin typeface="Arial Black" panose="020B0A04020102020204" pitchFamily="34" charset="0"/>
                <a:ea typeface="Calibri" panose="020F0502020204030204" pitchFamily="34" charset="0"/>
                <a:cs typeface="Century Gothic" panose="020B0502020202020204" pitchFamily="34" charset="0"/>
              </a:rPr>
              <a:t>II </a:t>
            </a:r>
            <a:endParaRPr lang="fr-FR" sz="2400" dirty="0">
              <a:solidFill>
                <a:srgbClr val="000099"/>
              </a:solidFill>
              <a:latin typeface="Arial Black" panose="020B0A04020102020204" pitchFamily="34" charset="0"/>
              <a:ea typeface="Calibri" panose="020F0502020204030204" pitchFamily="34" charset="0"/>
              <a:cs typeface="Century Gothic" panose="020B0502020202020204" pitchFamily="34" charset="0"/>
            </a:endParaRPr>
          </a:p>
        </p:txBody>
      </p:sp>
    </p:spTree>
    <p:extLst>
      <p:ext uri="{BB962C8B-B14F-4D97-AF65-F5344CB8AC3E}">
        <p14:creationId xmlns:p14="http://schemas.microsoft.com/office/powerpoint/2010/main" val="3691246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0" y="0"/>
            <a:ext cx="12268936" cy="760489"/>
            <a:chOff x="0" y="0"/>
            <a:chExt cx="12268936" cy="760489"/>
          </a:xfrm>
        </p:grpSpPr>
        <p:pic>
          <p:nvPicPr>
            <p:cNvPr id="7" name="Image 6"/>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8" name="Rectangle 7"/>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1" name="Rectangle 10"/>
            <p:cNvSpPr/>
            <p:nvPr/>
          </p:nvSpPr>
          <p:spPr>
            <a:xfrm>
              <a:off x="7207101" y="237269"/>
              <a:ext cx="5061835" cy="523220"/>
            </a:xfrm>
            <a:prstGeom prst="rect">
              <a:avLst/>
            </a:prstGeom>
          </p:spPr>
          <p:txBody>
            <a:bodyPr wrap="none">
              <a:spAutoFit/>
            </a:bodyPr>
            <a:lstStyle/>
            <a:p>
              <a:r>
                <a:rPr lang="fr-FR" sz="14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II-1. Approche </a:t>
              </a:r>
              <a:r>
                <a:rPr lang="fr-FR" sz="14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conceptuelle en éco-construction, </a:t>
              </a:r>
              <a:endParaRPr lang="fr-FR" sz="14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endParaRPr>
            </a:p>
            <a:p>
              <a:r>
                <a:rPr lang="fr-FR" sz="14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en </a:t>
              </a:r>
              <a:r>
                <a:rPr lang="fr-FR" sz="14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milieu urbain et en milieu rural :</a:t>
              </a:r>
            </a:p>
          </p:txBody>
        </p:sp>
      </p:grpSp>
      <p:grpSp>
        <p:nvGrpSpPr>
          <p:cNvPr id="9" name="Groupe 8"/>
          <p:cNvGrpSpPr/>
          <p:nvPr/>
        </p:nvGrpSpPr>
        <p:grpSpPr>
          <a:xfrm>
            <a:off x="674101" y="936156"/>
            <a:ext cx="11017156" cy="5791215"/>
            <a:chOff x="674101" y="779832"/>
            <a:chExt cx="11017156" cy="5947540"/>
          </a:xfrm>
        </p:grpSpPr>
        <p:sp>
          <p:nvSpPr>
            <p:cNvPr id="10" name="Rectangle 9"/>
            <p:cNvSpPr/>
            <p:nvPr/>
          </p:nvSpPr>
          <p:spPr>
            <a:xfrm>
              <a:off x="3868588" y="779832"/>
              <a:ext cx="3547318" cy="379302"/>
            </a:xfrm>
            <a:prstGeom prst="rect">
              <a:avLst/>
            </a:prstGeom>
            <a:solidFill>
              <a:schemeClr val="bg1"/>
            </a:solidFill>
          </p:spPr>
          <p:txBody>
            <a:bodyPr wrap="none">
              <a:spAutoFit/>
            </a:bodyPr>
            <a:lstStyle/>
            <a:p>
              <a:pPr algn="ctr"/>
              <a:r>
                <a:rPr lang="fr-FR" b="1" u="sng" dirty="0" smtClean="0">
                  <a:solidFill>
                    <a:srgbClr val="00B050"/>
                  </a:solidFill>
                  <a:latin typeface="Arial Rounded MT Bold" pitchFamily="34" charset="0"/>
                </a:rPr>
                <a:t>II-1-1. Approche </a:t>
              </a:r>
              <a:r>
                <a:rPr lang="fr-FR" b="1" u="sng" dirty="0">
                  <a:solidFill>
                    <a:srgbClr val="00B050"/>
                  </a:solidFill>
                  <a:latin typeface="Arial Rounded MT Bold" pitchFamily="34" charset="0"/>
                </a:rPr>
                <a:t>bioclimatique</a:t>
              </a:r>
            </a:p>
          </p:txBody>
        </p:sp>
        <p:sp>
          <p:nvSpPr>
            <p:cNvPr id="12" name="object 3"/>
            <p:cNvSpPr/>
            <p:nvPr/>
          </p:nvSpPr>
          <p:spPr>
            <a:xfrm>
              <a:off x="674102" y="4479262"/>
              <a:ext cx="4910228" cy="2248110"/>
            </a:xfrm>
            <a:prstGeom prst="rect">
              <a:avLst/>
            </a:prstGeom>
            <a:blipFill>
              <a:blip r:embed="rId3" cstate="print"/>
              <a:stretch>
                <a:fillRect/>
              </a:stretch>
            </a:blipFill>
            <a:ln>
              <a:solidFill>
                <a:srgbClr val="00B050"/>
              </a:solidFill>
            </a:ln>
          </p:spPr>
          <p:txBody>
            <a:bodyPr wrap="square" lIns="0" tIns="0" rIns="0" bIns="0" rtlCol="0"/>
            <a:lstStyle/>
            <a:p>
              <a:endParaRPr/>
            </a:p>
          </p:txBody>
        </p:sp>
        <p:grpSp>
          <p:nvGrpSpPr>
            <p:cNvPr id="13" name="Groupe 12"/>
            <p:cNvGrpSpPr/>
            <p:nvPr/>
          </p:nvGrpSpPr>
          <p:grpSpPr>
            <a:xfrm>
              <a:off x="6150743" y="1319349"/>
              <a:ext cx="5540514" cy="5368834"/>
              <a:chOff x="5758857" y="712381"/>
              <a:chExt cx="6103620" cy="6557771"/>
            </a:xfrm>
          </p:grpSpPr>
          <p:sp>
            <p:nvSpPr>
              <p:cNvPr id="15" name="object 2"/>
              <p:cNvSpPr/>
              <p:nvPr/>
            </p:nvSpPr>
            <p:spPr>
              <a:xfrm>
                <a:off x="8976020" y="715429"/>
                <a:ext cx="2886456" cy="2157983"/>
              </a:xfrm>
              <a:prstGeom prst="rect">
                <a:avLst/>
              </a:prstGeom>
              <a:blipFill>
                <a:blip r:embed="rId4" cstate="print"/>
                <a:stretch>
                  <a:fillRect/>
                </a:stretch>
              </a:blipFill>
              <a:ln>
                <a:solidFill>
                  <a:srgbClr val="00B050"/>
                </a:solidFill>
              </a:ln>
            </p:spPr>
            <p:txBody>
              <a:bodyPr wrap="square" lIns="0" tIns="0" rIns="0" bIns="0" rtlCol="0"/>
              <a:lstStyle/>
              <a:p>
                <a:endParaRPr/>
              </a:p>
            </p:txBody>
          </p:sp>
          <p:sp>
            <p:nvSpPr>
              <p:cNvPr id="16" name="object 4"/>
              <p:cNvSpPr/>
              <p:nvPr/>
            </p:nvSpPr>
            <p:spPr>
              <a:xfrm>
                <a:off x="5758857" y="3045626"/>
                <a:ext cx="6103620" cy="4224526"/>
              </a:xfrm>
              <a:prstGeom prst="rect">
                <a:avLst/>
              </a:prstGeom>
              <a:blipFill>
                <a:blip r:embed="rId5" cstate="print"/>
                <a:stretch>
                  <a:fillRect/>
                </a:stretch>
              </a:blipFill>
              <a:ln>
                <a:solidFill>
                  <a:srgbClr val="00B050"/>
                </a:solidFill>
              </a:ln>
            </p:spPr>
            <p:txBody>
              <a:bodyPr wrap="square" lIns="0" tIns="0" rIns="0" bIns="0" rtlCol="0"/>
              <a:lstStyle/>
              <a:p>
                <a:endParaRPr/>
              </a:p>
            </p:txBody>
          </p:sp>
          <p:sp>
            <p:nvSpPr>
              <p:cNvPr id="17" name="object 5"/>
              <p:cNvSpPr/>
              <p:nvPr/>
            </p:nvSpPr>
            <p:spPr>
              <a:xfrm>
                <a:off x="5758857" y="712381"/>
                <a:ext cx="2862072" cy="2177796"/>
              </a:xfrm>
              <a:prstGeom prst="rect">
                <a:avLst/>
              </a:prstGeom>
              <a:blipFill>
                <a:blip r:embed="rId6" cstate="print"/>
                <a:stretch>
                  <a:fillRect/>
                </a:stretch>
              </a:blipFill>
              <a:ln>
                <a:solidFill>
                  <a:srgbClr val="00B050"/>
                </a:solidFill>
              </a:ln>
            </p:spPr>
            <p:txBody>
              <a:bodyPr wrap="square" lIns="0" tIns="0" rIns="0" bIns="0" rtlCol="0"/>
              <a:lstStyle/>
              <a:p>
                <a:endParaRPr/>
              </a:p>
            </p:txBody>
          </p:sp>
        </p:grpSp>
        <p:sp>
          <p:nvSpPr>
            <p:cNvPr id="14" name="object 6"/>
            <p:cNvSpPr txBox="1"/>
            <p:nvPr/>
          </p:nvSpPr>
          <p:spPr>
            <a:xfrm>
              <a:off x="674101" y="1319349"/>
              <a:ext cx="4910228" cy="3152144"/>
            </a:xfrm>
            <a:prstGeom prst="rect">
              <a:avLst/>
            </a:prstGeom>
            <a:solidFill>
              <a:schemeClr val="bg1">
                <a:lumMod val="95000"/>
              </a:schemeClr>
            </a:solidFill>
            <a:ln>
              <a:solidFill>
                <a:srgbClr val="00B050"/>
              </a:solidFill>
            </a:ln>
          </p:spPr>
          <p:txBody>
            <a:bodyPr vert="horz" wrap="square" lIns="0" tIns="55879" rIns="0" bIns="0" rtlCol="0">
              <a:spAutoFit/>
            </a:bodyPr>
            <a:lstStyle/>
            <a:p>
              <a:pPr marL="27305" algn="just">
                <a:lnSpc>
                  <a:spcPct val="100000"/>
                </a:lnSpc>
                <a:spcBef>
                  <a:spcPts val="439"/>
                </a:spcBef>
              </a:pPr>
              <a:r>
                <a:rPr sz="1400" b="1" spc="-5" dirty="0">
                  <a:solidFill>
                    <a:srgbClr val="000099"/>
                  </a:solidFill>
                  <a:latin typeface="Carlito"/>
                  <a:cs typeface="Carlito"/>
                </a:rPr>
                <a:t>APPROCHE</a:t>
              </a:r>
              <a:r>
                <a:rPr sz="1400" b="1" spc="-15" dirty="0">
                  <a:solidFill>
                    <a:srgbClr val="000099"/>
                  </a:solidFill>
                  <a:latin typeface="Carlito"/>
                  <a:cs typeface="Carlito"/>
                </a:rPr>
                <a:t> </a:t>
              </a:r>
              <a:r>
                <a:rPr sz="1400" b="1" spc="-10" dirty="0">
                  <a:solidFill>
                    <a:srgbClr val="000099"/>
                  </a:solidFill>
                  <a:latin typeface="Carlito"/>
                  <a:cs typeface="Carlito"/>
                </a:rPr>
                <a:t>BIOCLIMATIQUE:</a:t>
              </a:r>
              <a:endParaRPr sz="1400" b="1" dirty="0">
                <a:solidFill>
                  <a:srgbClr val="000099"/>
                </a:solidFill>
                <a:latin typeface="Carlito"/>
                <a:cs typeface="Carlito"/>
              </a:endParaRPr>
            </a:p>
            <a:p>
              <a:pPr marL="370840" marR="109855" indent="-342900" algn="just">
                <a:lnSpc>
                  <a:spcPct val="100000"/>
                </a:lnSpc>
                <a:spcBef>
                  <a:spcPts val="335"/>
                </a:spcBef>
                <a:buFont typeface="Arial"/>
                <a:buChar char="•"/>
                <a:tabLst>
                  <a:tab pos="370205" algn="l"/>
                  <a:tab pos="370840" algn="l"/>
                </a:tabLst>
              </a:pPr>
              <a:r>
                <a:rPr sz="1400" b="1" spc="-5" dirty="0">
                  <a:latin typeface="Carlito"/>
                  <a:cs typeface="Carlito"/>
                </a:rPr>
                <a:t>Des bâtiments bien orientés  </a:t>
              </a:r>
              <a:r>
                <a:rPr sz="1400" b="1" spc="-10" dirty="0">
                  <a:latin typeface="Carlito"/>
                  <a:cs typeface="Carlito"/>
                </a:rPr>
                <a:t>dont </a:t>
              </a:r>
              <a:r>
                <a:rPr sz="1400" b="1" dirty="0">
                  <a:latin typeface="Carlito"/>
                  <a:cs typeface="Carlito"/>
                </a:rPr>
                <a:t>la </a:t>
              </a:r>
              <a:r>
                <a:rPr sz="1400" b="1" spc="-5" dirty="0">
                  <a:latin typeface="Carlito"/>
                  <a:cs typeface="Carlito"/>
                </a:rPr>
                <a:t>hauteur ne dépasse  jamais </a:t>
              </a:r>
              <a:r>
                <a:rPr sz="1400" b="1" dirty="0">
                  <a:latin typeface="Carlito"/>
                  <a:cs typeface="Carlito"/>
                </a:rPr>
                <a:t>la </a:t>
              </a:r>
              <a:r>
                <a:rPr sz="1400" b="1" spc="-10" dirty="0">
                  <a:latin typeface="Carlito"/>
                  <a:cs typeface="Carlito"/>
                </a:rPr>
                <a:t>largeur </a:t>
              </a:r>
              <a:r>
                <a:rPr sz="1400" b="1" spc="-5" dirty="0">
                  <a:latin typeface="Carlito"/>
                  <a:cs typeface="Carlito"/>
                </a:rPr>
                <a:t>de </a:t>
              </a:r>
              <a:r>
                <a:rPr sz="1400" b="1" dirty="0">
                  <a:latin typeface="Carlito"/>
                  <a:cs typeface="Carlito"/>
                </a:rPr>
                <a:t>la rue  </a:t>
              </a:r>
              <a:r>
                <a:rPr sz="1400" b="1" spc="-5" dirty="0">
                  <a:latin typeface="Carlito"/>
                  <a:cs typeface="Carlito"/>
                </a:rPr>
                <a:t>pour </a:t>
              </a:r>
              <a:r>
                <a:rPr sz="1400" b="1" spc="-10" dirty="0">
                  <a:latin typeface="Carlito"/>
                  <a:cs typeface="Carlito"/>
                </a:rPr>
                <a:t>permettre </a:t>
              </a:r>
              <a:r>
                <a:rPr sz="1400" b="1" spc="-5" dirty="0">
                  <a:latin typeface="Carlito"/>
                  <a:cs typeface="Carlito"/>
                </a:rPr>
                <a:t>un meilleur  accès </a:t>
              </a:r>
              <a:r>
                <a:rPr sz="1400" b="1" dirty="0">
                  <a:latin typeface="Carlito"/>
                  <a:cs typeface="Carlito"/>
                </a:rPr>
                <a:t>au soleil </a:t>
              </a:r>
              <a:r>
                <a:rPr sz="1400" b="1" spc="-5" dirty="0">
                  <a:latin typeface="Carlito"/>
                  <a:cs typeface="Carlito"/>
                </a:rPr>
                <a:t>pour</a:t>
              </a:r>
              <a:r>
                <a:rPr sz="1400" b="1" spc="-30" dirty="0">
                  <a:latin typeface="Carlito"/>
                  <a:cs typeface="Carlito"/>
                </a:rPr>
                <a:t> </a:t>
              </a:r>
              <a:r>
                <a:rPr sz="1400" b="1" spc="-10" dirty="0">
                  <a:latin typeface="Carlito"/>
                  <a:cs typeface="Carlito"/>
                </a:rPr>
                <a:t>tous.</a:t>
              </a:r>
              <a:endParaRPr sz="1400" b="1" dirty="0">
                <a:latin typeface="Carlito"/>
                <a:cs typeface="Carlito"/>
              </a:endParaRPr>
            </a:p>
            <a:p>
              <a:pPr marL="370840" marR="38735" indent="-342900" algn="just">
                <a:lnSpc>
                  <a:spcPct val="100000"/>
                </a:lnSpc>
                <a:spcBef>
                  <a:spcPts val="340"/>
                </a:spcBef>
                <a:buFont typeface="Arial"/>
                <a:buChar char="•"/>
                <a:tabLst>
                  <a:tab pos="370205" algn="l"/>
                  <a:tab pos="370840" algn="l"/>
                </a:tabLst>
              </a:pPr>
              <a:r>
                <a:rPr sz="1400" b="1" spc="-5" dirty="0">
                  <a:latin typeface="Carlito"/>
                  <a:cs typeface="Carlito"/>
                </a:rPr>
                <a:t>Des édifices </a:t>
              </a:r>
              <a:r>
                <a:rPr sz="1400" b="1" spc="-10" dirty="0">
                  <a:latin typeface="Carlito"/>
                  <a:cs typeface="Carlito"/>
                </a:rPr>
                <a:t>profonds </a:t>
              </a:r>
              <a:r>
                <a:rPr sz="1400" b="1" spc="-5" dirty="0">
                  <a:latin typeface="Carlito"/>
                  <a:cs typeface="Carlito"/>
                </a:rPr>
                <a:t>de  moins de </a:t>
              </a:r>
              <a:r>
                <a:rPr sz="1400" b="1" dirty="0">
                  <a:latin typeface="Carlito"/>
                  <a:cs typeface="Carlito"/>
                </a:rPr>
                <a:t>10 </a:t>
              </a:r>
              <a:r>
                <a:rPr sz="1400" b="1" spc="-10" dirty="0">
                  <a:latin typeface="Carlito"/>
                  <a:cs typeface="Carlito"/>
                </a:rPr>
                <a:t>mètres facilitent  </a:t>
              </a:r>
              <a:r>
                <a:rPr sz="1400" b="1" spc="-5" dirty="0">
                  <a:latin typeface="Carlito"/>
                  <a:cs typeface="Carlito"/>
                </a:rPr>
                <a:t>l'éclairage </a:t>
              </a:r>
              <a:r>
                <a:rPr sz="1400" b="1" spc="-10" dirty="0">
                  <a:latin typeface="Carlito"/>
                  <a:cs typeface="Carlito"/>
                </a:rPr>
                <a:t>et </a:t>
              </a:r>
              <a:r>
                <a:rPr sz="1400" b="1" spc="-5" dirty="0">
                  <a:latin typeface="Carlito"/>
                  <a:cs typeface="Carlito"/>
                </a:rPr>
                <a:t>une ventilation  naturelle </a:t>
              </a:r>
              <a:r>
                <a:rPr sz="1400" b="1" spc="-15" dirty="0">
                  <a:latin typeface="Carlito"/>
                  <a:cs typeface="Carlito"/>
                </a:rPr>
                <a:t>traversante </a:t>
              </a:r>
              <a:r>
                <a:rPr sz="1400" b="1" spc="-5" dirty="0">
                  <a:latin typeface="Carlito"/>
                  <a:cs typeface="Carlito"/>
                </a:rPr>
                <a:t>de  </a:t>
              </a:r>
              <a:r>
                <a:rPr sz="1400" b="1" spc="-10" dirty="0">
                  <a:latin typeface="Carlito"/>
                  <a:cs typeface="Carlito"/>
                </a:rPr>
                <a:t>toutes </a:t>
              </a:r>
              <a:r>
                <a:rPr sz="1400" b="1" dirty="0">
                  <a:latin typeface="Carlito"/>
                  <a:cs typeface="Carlito"/>
                </a:rPr>
                <a:t>les</a:t>
              </a:r>
              <a:r>
                <a:rPr sz="1400" b="1" spc="5" dirty="0">
                  <a:latin typeface="Carlito"/>
                  <a:cs typeface="Carlito"/>
                </a:rPr>
                <a:t> </a:t>
              </a:r>
              <a:r>
                <a:rPr sz="1400" b="1" spc="-5" dirty="0">
                  <a:latin typeface="Carlito"/>
                  <a:cs typeface="Carlito"/>
                </a:rPr>
                <a:t>pièces.</a:t>
              </a:r>
              <a:endParaRPr sz="1400" b="1" dirty="0">
                <a:latin typeface="Carlito"/>
                <a:cs typeface="Carlito"/>
              </a:endParaRPr>
            </a:p>
            <a:p>
              <a:pPr marL="370840" marR="5080" indent="-342900" algn="just">
                <a:lnSpc>
                  <a:spcPct val="100000"/>
                </a:lnSpc>
                <a:spcBef>
                  <a:spcPts val="335"/>
                </a:spcBef>
                <a:buFont typeface="Arial"/>
                <a:buChar char="•"/>
                <a:tabLst>
                  <a:tab pos="370205" algn="l"/>
                  <a:tab pos="370840" algn="l"/>
                </a:tabLst>
              </a:pPr>
              <a:r>
                <a:rPr sz="1400" b="1" spc="-5" dirty="0">
                  <a:latin typeface="Carlito"/>
                  <a:cs typeface="Carlito"/>
                </a:rPr>
                <a:t>Les constructions </a:t>
              </a:r>
              <a:r>
                <a:rPr sz="1400" b="1" spc="-10" dirty="0">
                  <a:latin typeface="Carlito"/>
                  <a:cs typeface="Carlito"/>
                </a:rPr>
                <a:t>mitoyennes  (habitat groupé </a:t>
              </a:r>
              <a:r>
                <a:rPr sz="1400" b="1" spc="-5" dirty="0">
                  <a:latin typeface="Carlito"/>
                  <a:cs typeface="Carlito"/>
                </a:rPr>
                <a:t>ou </a:t>
              </a:r>
              <a:r>
                <a:rPr sz="1400" b="1" spc="-10" dirty="0">
                  <a:latin typeface="Carlito"/>
                  <a:cs typeface="Carlito"/>
                </a:rPr>
                <a:t>habitat  </a:t>
              </a:r>
              <a:r>
                <a:rPr sz="1400" b="1" spc="-5" dirty="0">
                  <a:latin typeface="Carlito"/>
                  <a:cs typeface="Carlito"/>
                </a:rPr>
                <a:t>intermédiaire, petits  collectifs) limitent </a:t>
              </a:r>
              <a:r>
                <a:rPr sz="1400" b="1" dirty="0">
                  <a:latin typeface="Carlito"/>
                  <a:cs typeface="Carlito"/>
                </a:rPr>
                <a:t>les </a:t>
              </a:r>
              <a:r>
                <a:rPr sz="1400" b="1" spc="-5" dirty="0">
                  <a:latin typeface="Carlito"/>
                  <a:cs typeface="Carlito"/>
                </a:rPr>
                <a:t>pertes  d'énergie, </a:t>
              </a:r>
              <a:r>
                <a:rPr sz="1400" b="1" dirty="0">
                  <a:latin typeface="Carlito"/>
                  <a:cs typeface="Carlito"/>
                </a:rPr>
                <a:t>les </a:t>
              </a:r>
              <a:r>
                <a:rPr sz="1400" b="1" spc="-5" dirty="0">
                  <a:latin typeface="Carlito"/>
                  <a:cs typeface="Carlito"/>
                </a:rPr>
                <a:t>déplacements  </a:t>
              </a:r>
              <a:r>
                <a:rPr sz="1400" b="1" spc="-10" dirty="0">
                  <a:latin typeface="Carlito"/>
                  <a:cs typeface="Carlito"/>
                </a:rPr>
                <a:t>et </a:t>
              </a:r>
              <a:r>
                <a:rPr sz="1400" b="1" dirty="0">
                  <a:latin typeface="Carlito"/>
                  <a:cs typeface="Carlito"/>
                </a:rPr>
                <a:t>les </a:t>
              </a:r>
              <a:r>
                <a:rPr sz="1400" b="1" spc="-10" dirty="0">
                  <a:latin typeface="Carlito"/>
                  <a:cs typeface="Carlito"/>
                </a:rPr>
                <a:t>coûts </a:t>
              </a:r>
              <a:r>
                <a:rPr sz="1400" b="1" spc="-5" dirty="0">
                  <a:latin typeface="Carlito"/>
                  <a:cs typeface="Carlito"/>
                </a:rPr>
                <a:t>de </a:t>
              </a:r>
              <a:r>
                <a:rPr sz="1400" b="1" dirty="0">
                  <a:latin typeface="Carlito"/>
                  <a:cs typeface="Carlito"/>
                </a:rPr>
                <a:t>viabilisation  </a:t>
              </a:r>
              <a:r>
                <a:rPr sz="1400" b="1" spc="-10" dirty="0">
                  <a:latin typeface="Carlito"/>
                  <a:cs typeface="Carlito"/>
                </a:rPr>
                <a:t>(réseaux </a:t>
              </a:r>
              <a:r>
                <a:rPr sz="1400" b="1" spc="-5" dirty="0">
                  <a:latin typeface="Carlito"/>
                  <a:cs typeface="Carlito"/>
                </a:rPr>
                <a:t>d'énergie, d'eau,  </a:t>
              </a:r>
              <a:r>
                <a:rPr sz="1400" b="1" spc="-5" dirty="0" err="1">
                  <a:latin typeface="Carlito"/>
                  <a:cs typeface="Carlito"/>
                </a:rPr>
                <a:t>d'assainissement</a:t>
              </a:r>
              <a:r>
                <a:rPr sz="1400" b="1" spc="-5" dirty="0">
                  <a:latin typeface="Carlito"/>
                  <a:cs typeface="Carlito"/>
                </a:rPr>
                <a:t>...)</a:t>
              </a:r>
              <a:endParaRPr lang="fr-FR" sz="1400" b="1" spc="-5" dirty="0">
                <a:latin typeface="Carlito"/>
                <a:cs typeface="Carlito"/>
              </a:endParaRPr>
            </a:p>
            <a:p>
              <a:pPr marL="12700" algn="just">
                <a:lnSpc>
                  <a:spcPct val="100000"/>
                </a:lnSpc>
                <a:spcBef>
                  <a:spcPts val="1100"/>
                </a:spcBef>
              </a:pPr>
              <a:r>
                <a:rPr sz="1400" b="1" dirty="0" err="1" smtClean="0">
                  <a:latin typeface="Carlito"/>
                  <a:cs typeface="Carlito"/>
                </a:rPr>
                <a:t>Cas</a:t>
              </a:r>
              <a:r>
                <a:rPr sz="1400" b="1" dirty="0" smtClean="0">
                  <a:latin typeface="Carlito"/>
                  <a:cs typeface="Carlito"/>
                </a:rPr>
                <a:t> </a:t>
              </a:r>
              <a:r>
                <a:rPr sz="1400" b="1" spc="-45" dirty="0">
                  <a:latin typeface="Arial"/>
                  <a:cs typeface="Arial"/>
                </a:rPr>
                <a:t>d’étude </a:t>
              </a:r>
              <a:r>
                <a:rPr sz="1400" b="1" dirty="0">
                  <a:latin typeface="Carlito"/>
                  <a:cs typeface="Carlito"/>
                </a:rPr>
                <a:t>: </a:t>
              </a:r>
              <a:r>
                <a:rPr sz="1400" b="1" spc="-5" dirty="0" err="1">
                  <a:latin typeface="Carlito"/>
                  <a:cs typeface="Carlito"/>
                </a:rPr>
                <a:t>Quatier</a:t>
              </a:r>
              <a:r>
                <a:rPr sz="1400" b="1" spc="-25" dirty="0">
                  <a:latin typeface="Carlito"/>
                  <a:cs typeface="Carlito"/>
                </a:rPr>
                <a:t> </a:t>
              </a:r>
              <a:r>
                <a:rPr sz="1400" b="1" spc="-10" dirty="0">
                  <a:latin typeface="Carlito"/>
                  <a:cs typeface="Carlito"/>
                </a:rPr>
                <a:t>durable</a:t>
              </a:r>
              <a:r>
                <a:rPr lang="fr-FR" sz="1400" b="1" dirty="0">
                  <a:latin typeface="Carlito"/>
                  <a:cs typeface="Carlito"/>
                </a:rPr>
                <a:t> </a:t>
              </a:r>
              <a:r>
                <a:rPr sz="1400" b="1" dirty="0">
                  <a:latin typeface="Carlito"/>
                  <a:cs typeface="Carlito"/>
                </a:rPr>
                <a:t>« </a:t>
              </a:r>
              <a:r>
                <a:rPr sz="1400" b="1" spc="-5" dirty="0">
                  <a:latin typeface="Carlito"/>
                  <a:cs typeface="Carlito"/>
                </a:rPr>
                <a:t>El Bostene </a:t>
              </a:r>
              <a:r>
                <a:rPr sz="1400" b="1" dirty="0">
                  <a:latin typeface="Carlito"/>
                  <a:cs typeface="Carlito"/>
                </a:rPr>
                <a:t>» à</a:t>
              </a:r>
              <a:r>
                <a:rPr sz="1400" b="1" spc="-40" dirty="0">
                  <a:latin typeface="Carlito"/>
                  <a:cs typeface="Carlito"/>
                </a:rPr>
                <a:t> </a:t>
              </a:r>
              <a:r>
                <a:rPr sz="1400" b="1" spc="-5" dirty="0">
                  <a:latin typeface="Carlito"/>
                  <a:cs typeface="Carlito"/>
                </a:rPr>
                <a:t>Boumhal</a:t>
              </a:r>
              <a:endParaRPr sz="1400" b="1" dirty="0">
                <a:latin typeface="Carlito"/>
                <a:cs typeface="Carlito"/>
              </a:endParaRPr>
            </a:p>
          </p:txBody>
        </p:sp>
      </p:grpSp>
    </p:spTree>
    <p:extLst>
      <p:ext uri="{BB962C8B-B14F-4D97-AF65-F5344CB8AC3E}">
        <p14:creationId xmlns:p14="http://schemas.microsoft.com/office/powerpoint/2010/main" val="3468020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0" y="0"/>
            <a:ext cx="12192000" cy="712381"/>
            <a:chOff x="0" y="0"/>
            <a:chExt cx="12192000" cy="712381"/>
          </a:xfrm>
        </p:grpSpPr>
        <p:pic>
          <p:nvPicPr>
            <p:cNvPr id="7" name="Image 6"/>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8" name="Rectangle 7"/>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1" name="Rectangle 10"/>
            <p:cNvSpPr/>
            <p:nvPr/>
          </p:nvSpPr>
          <p:spPr>
            <a:xfrm>
              <a:off x="7855068" y="67647"/>
              <a:ext cx="3877985" cy="568617"/>
            </a:xfrm>
            <a:prstGeom prst="rect">
              <a:avLst/>
            </a:prstGeom>
          </p:spPr>
          <p:txBody>
            <a:bodyPr wrap="none">
              <a:spAutoFit/>
            </a:bodyPr>
            <a:lstStyle/>
            <a:p>
              <a:pPr>
                <a:lnSpc>
                  <a:spcPct val="200000"/>
                </a:lnSpc>
              </a:pPr>
              <a:r>
                <a:rPr lang="fr-FR"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II-2. </a:t>
              </a:r>
              <a:r>
                <a:rPr lang="fr-FR" dirty="0">
                  <a:solidFill>
                    <a:schemeClr val="bg1"/>
                  </a:solidFill>
                  <a:latin typeface="Arial Black" panose="020B0A04020102020204" pitchFamily="34" charset="0"/>
                  <a:ea typeface="Calibri" panose="020F0502020204030204" pitchFamily="34" charset="0"/>
                  <a:cs typeface="Century Gothic" panose="020B0502020202020204" pitchFamily="34" charset="0"/>
                </a:rPr>
                <a:t>Bâtiments administratifs</a:t>
              </a:r>
            </a:p>
          </p:txBody>
        </p:sp>
      </p:grpSp>
      <p:grpSp>
        <p:nvGrpSpPr>
          <p:cNvPr id="4" name="Groupe 3"/>
          <p:cNvGrpSpPr/>
          <p:nvPr/>
        </p:nvGrpSpPr>
        <p:grpSpPr>
          <a:xfrm>
            <a:off x="193431" y="906692"/>
            <a:ext cx="11774740" cy="5289582"/>
            <a:chOff x="193431" y="906692"/>
            <a:chExt cx="11774740" cy="5289582"/>
          </a:xfrm>
        </p:grpSpPr>
        <p:grpSp>
          <p:nvGrpSpPr>
            <p:cNvPr id="2" name="Groupe 1"/>
            <p:cNvGrpSpPr/>
            <p:nvPr/>
          </p:nvGrpSpPr>
          <p:grpSpPr>
            <a:xfrm>
              <a:off x="193431" y="1520281"/>
              <a:ext cx="11774740" cy="4675993"/>
              <a:chOff x="193431" y="1520281"/>
              <a:chExt cx="11774740" cy="4675993"/>
            </a:xfrm>
          </p:grpSpPr>
          <p:pic>
            <p:nvPicPr>
              <p:cNvPr id="9" name="Image 8"/>
              <p:cNvPicPr>
                <a:picLocks noChangeAspect="1"/>
              </p:cNvPicPr>
              <p:nvPr/>
            </p:nvPicPr>
            <p:blipFill>
              <a:blip r:embed="rId3"/>
              <a:stretch>
                <a:fillRect/>
              </a:stretch>
            </p:blipFill>
            <p:spPr>
              <a:xfrm>
                <a:off x="6191876" y="1520281"/>
                <a:ext cx="5776295" cy="4675991"/>
              </a:xfrm>
              <a:prstGeom prst="rect">
                <a:avLst/>
              </a:prstGeom>
              <a:ln>
                <a:solidFill>
                  <a:srgbClr val="00B050"/>
                </a:solidFill>
              </a:ln>
            </p:spPr>
          </p:pic>
          <p:grpSp>
            <p:nvGrpSpPr>
              <p:cNvPr id="10" name="object 3"/>
              <p:cNvGrpSpPr/>
              <p:nvPr/>
            </p:nvGrpSpPr>
            <p:grpSpPr>
              <a:xfrm>
                <a:off x="193431" y="1520281"/>
                <a:ext cx="5776295" cy="4675993"/>
                <a:chOff x="0" y="0"/>
                <a:chExt cx="9144000" cy="6858000"/>
              </a:xfrm>
            </p:grpSpPr>
            <p:sp>
              <p:nvSpPr>
                <p:cNvPr id="12" name="object 4"/>
                <p:cNvSpPr/>
                <p:nvPr/>
              </p:nvSpPr>
              <p:spPr>
                <a:xfrm>
                  <a:off x="515112" y="1046733"/>
                  <a:ext cx="8628888" cy="18668"/>
                </a:xfrm>
                <a:prstGeom prst="rect">
                  <a:avLst/>
                </a:prstGeom>
                <a:blipFill>
                  <a:blip r:embed="rId4" cstate="print"/>
                  <a:stretch>
                    <a:fillRect/>
                  </a:stretch>
                </a:blipFill>
                <a:ln>
                  <a:solidFill>
                    <a:srgbClr val="00B050"/>
                  </a:solidFill>
                </a:ln>
              </p:spPr>
              <p:txBody>
                <a:bodyPr wrap="square" lIns="0" tIns="0" rIns="0" bIns="0" rtlCol="0"/>
                <a:lstStyle/>
                <a:p>
                  <a:endParaRPr/>
                </a:p>
              </p:txBody>
            </p:sp>
            <p:sp>
              <p:nvSpPr>
                <p:cNvPr id="13" name="object 5"/>
                <p:cNvSpPr/>
                <p:nvPr/>
              </p:nvSpPr>
              <p:spPr>
                <a:xfrm>
                  <a:off x="0" y="0"/>
                  <a:ext cx="9143999" cy="6857997"/>
                </a:xfrm>
                <a:prstGeom prst="rect">
                  <a:avLst/>
                </a:prstGeom>
                <a:blipFill>
                  <a:blip r:embed="rId5" cstate="print"/>
                  <a:stretch>
                    <a:fillRect/>
                  </a:stretch>
                </a:blipFill>
                <a:ln>
                  <a:solidFill>
                    <a:srgbClr val="00B050"/>
                  </a:solidFill>
                </a:ln>
              </p:spPr>
              <p:txBody>
                <a:bodyPr wrap="square" lIns="0" tIns="0" rIns="0" bIns="0" rtlCol="0"/>
                <a:lstStyle/>
                <a:p>
                  <a:endParaRPr/>
                </a:p>
              </p:txBody>
            </p:sp>
          </p:grpSp>
        </p:grpSp>
        <p:sp>
          <p:nvSpPr>
            <p:cNvPr id="3" name="Rectangle 2"/>
            <p:cNvSpPr/>
            <p:nvPr/>
          </p:nvSpPr>
          <p:spPr>
            <a:xfrm>
              <a:off x="4289414" y="906692"/>
              <a:ext cx="3613170" cy="369332"/>
            </a:xfrm>
            <a:prstGeom prst="rect">
              <a:avLst/>
            </a:prstGeom>
            <a:solidFill>
              <a:schemeClr val="bg1"/>
            </a:solidFill>
          </p:spPr>
          <p:txBody>
            <a:bodyPr wrap="none">
              <a:spAutoFit/>
            </a:bodyPr>
            <a:lstStyle/>
            <a:p>
              <a:pPr algn="ctr"/>
              <a:r>
                <a:rPr lang="fr-FR" b="1" u="sng" dirty="0" smtClean="0">
                  <a:solidFill>
                    <a:srgbClr val="00B050"/>
                  </a:solidFill>
                  <a:latin typeface="Arial Rounded MT Bold" pitchFamily="34" charset="0"/>
                </a:rPr>
                <a:t>II-2-1. Bâtiments administratifs</a:t>
              </a:r>
              <a:endParaRPr lang="fr-FR" b="1" u="sng" dirty="0">
                <a:solidFill>
                  <a:srgbClr val="00B050"/>
                </a:solidFill>
                <a:latin typeface="Arial Rounded MT Bold" pitchFamily="34" charset="0"/>
              </a:endParaRPr>
            </a:p>
          </p:txBody>
        </p:sp>
      </p:grpSp>
    </p:spTree>
    <p:extLst>
      <p:ext uri="{BB962C8B-B14F-4D97-AF65-F5344CB8AC3E}">
        <p14:creationId xmlns:p14="http://schemas.microsoft.com/office/powerpoint/2010/main" val="1007656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0" y="0"/>
            <a:ext cx="12192000" cy="712381"/>
            <a:chOff x="0" y="0"/>
            <a:chExt cx="12192000" cy="712381"/>
          </a:xfrm>
        </p:grpSpPr>
        <p:pic>
          <p:nvPicPr>
            <p:cNvPr id="7" name="Image 6"/>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8" name="Rectangle 7"/>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1" name="Rectangle 10"/>
            <p:cNvSpPr/>
            <p:nvPr/>
          </p:nvSpPr>
          <p:spPr>
            <a:xfrm>
              <a:off x="7659126" y="156035"/>
              <a:ext cx="4374852" cy="515719"/>
            </a:xfrm>
            <a:prstGeom prst="rect">
              <a:avLst/>
            </a:prstGeom>
          </p:spPr>
          <p:txBody>
            <a:bodyPr wrap="none">
              <a:spAutoFit/>
            </a:bodyPr>
            <a:lstStyle/>
            <a:p>
              <a:pPr>
                <a:lnSpc>
                  <a:spcPct val="200000"/>
                </a:lnSpc>
              </a:pPr>
              <a:r>
                <a:rPr lang="fr-FR" sz="16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II-3. Ville intelligente ou SMART CITY</a:t>
              </a:r>
              <a:endParaRPr lang="fr-FR" sz="1600" dirty="0">
                <a:solidFill>
                  <a:schemeClr val="bg1"/>
                </a:solidFill>
                <a:latin typeface="Arial Black" panose="020B0A04020102020204" pitchFamily="34" charset="0"/>
                <a:ea typeface="Calibri" panose="020F0502020204030204" pitchFamily="34" charset="0"/>
                <a:cs typeface="Century Gothic" panose="020B0502020202020204" pitchFamily="34" charset="0"/>
              </a:endParaRPr>
            </a:p>
          </p:txBody>
        </p:sp>
      </p:grpSp>
      <p:grpSp>
        <p:nvGrpSpPr>
          <p:cNvPr id="9" name="Groupe 8"/>
          <p:cNvGrpSpPr/>
          <p:nvPr/>
        </p:nvGrpSpPr>
        <p:grpSpPr>
          <a:xfrm>
            <a:off x="315497" y="981873"/>
            <a:ext cx="11338928" cy="5440303"/>
            <a:chOff x="315497" y="981873"/>
            <a:chExt cx="11338928" cy="5440303"/>
          </a:xfrm>
        </p:grpSpPr>
        <p:sp>
          <p:nvSpPr>
            <p:cNvPr id="10" name="Rectangle 9"/>
            <p:cNvSpPr/>
            <p:nvPr/>
          </p:nvSpPr>
          <p:spPr>
            <a:xfrm>
              <a:off x="3408399" y="981873"/>
              <a:ext cx="4859600" cy="369332"/>
            </a:xfrm>
            <a:prstGeom prst="rect">
              <a:avLst/>
            </a:prstGeom>
            <a:solidFill>
              <a:schemeClr val="bg1"/>
            </a:solidFill>
          </p:spPr>
          <p:txBody>
            <a:bodyPr wrap="none">
              <a:spAutoFit/>
            </a:bodyPr>
            <a:lstStyle/>
            <a:p>
              <a:pPr algn="ctr"/>
              <a:r>
                <a:rPr lang="fr-FR" b="1" u="sng" dirty="0" smtClean="0">
                  <a:solidFill>
                    <a:srgbClr val="00B050"/>
                  </a:solidFill>
                  <a:latin typeface="Arial Rounded MT Bold" pitchFamily="34" charset="0"/>
                </a:rPr>
                <a:t>II-3-1. Ville </a:t>
              </a:r>
              <a:r>
                <a:rPr lang="fr-FR" b="1" u="sng" dirty="0">
                  <a:solidFill>
                    <a:srgbClr val="00B050"/>
                  </a:solidFill>
                  <a:latin typeface="Arial Rounded MT Bold" pitchFamily="34" charset="0"/>
                </a:rPr>
                <a:t>intelligente ou « SMART CITY »</a:t>
              </a:r>
            </a:p>
          </p:txBody>
        </p:sp>
        <p:sp>
          <p:nvSpPr>
            <p:cNvPr id="12" name="object 2"/>
            <p:cNvSpPr txBox="1"/>
            <p:nvPr/>
          </p:nvSpPr>
          <p:spPr>
            <a:xfrm>
              <a:off x="315497" y="1692993"/>
              <a:ext cx="5146765" cy="4444807"/>
            </a:xfrm>
            <a:prstGeom prst="rect">
              <a:avLst/>
            </a:prstGeom>
            <a:solidFill>
              <a:schemeClr val="bg1"/>
            </a:solidFill>
            <a:ln>
              <a:solidFill>
                <a:srgbClr val="00B050"/>
              </a:solidFill>
            </a:ln>
          </p:spPr>
          <p:txBody>
            <a:bodyPr vert="horz" wrap="square" lIns="0" tIns="55880" rIns="0" bIns="0" rtlCol="0">
              <a:spAutoFit/>
            </a:bodyPr>
            <a:lstStyle/>
            <a:p>
              <a:pPr marL="12700" algn="just">
                <a:lnSpc>
                  <a:spcPct val="100000"/>
                </a:lnSpc>
                <a:spcBef>
                  <a:spcPts val="440"/>
                </a:spcBef>
              </a:pPr>
              <a:endParaRPr lang="fr-FR" sz="1400" b="1" spc="-5" dirty="0">
                <a:solidFill>
                  <a:srgbClr val="000099"/>
                </a:solidFill>
                <a:latin typeface="Carlito"/>
                <a:cs typeface="Carlito"/>
              </a:endParaRPr>
            </a:p>
            <a:p>
              <a:pPr marL="12700" algn="just">
                <a:lnSpc>
                  <a:spcPct val="100000"/>
                </a:lnSpc>
                <a:spcBef>
                  <a:spcPts val="440"/>
                </a:spcBef>
              </a:pPr>
              <a:r>
                <a:rPr sz="1400" b="1" spc="-5" dirty="0">
                  <a:solidFill>
                    <a:srgbClr val="000099"/>
                  </a:solidFill>
                  <a:latin typeface="Carlito"/>
                  <a:cs typeface="Carlito"/>
                </a:rPr>
                <a:t>VILLE INTELLIGENTE </a:t>
              </a:r>
              <a:r>
                <a:rPr sz="1400" b="1" dirty="0">
                  <a:solidFill>
                    <a:srgbClr val="000099"/>
                  </a:solidFill>
                  <a:latin typeface="Carlito"/>
                  <a:cs typeface="Carlito"/>
                </a:rPr>
                <a:t>OU « </a:t>
              </a:r>
              <a:r>
                <a:rPr sz="1400" b="1" spc="-5" dirty="0">
                  <a:solidFill>
                    <a:srgbClr val="000099"/>
                  </a:solidFill>
                  <a:latin typeface="Carlito"/>
                  <a:cs typeface="Carlito"/>
                </a:rPr>
                <a:t>SMART CITY</a:t>
              </a:r>
              <a:r>
                <a:rPr sz="1400" b="1" spc="-75" dirty="0">
                  <a:solidFill>
                    <a:srgbClr val="000099"/>
                  </a:solidFill>
                  <a:latin typeface="Carlito"/>
                  <a:cs typeface="Carlito"/>
                </a:rPr>
                <a:t> </a:t>
              </a:r>
              <a:r>
                <a:rPr sz="1400" b="1" dirty="0">
                  <a:solidFill>
                    <a:srgbClr val="000099"/>
                  </a:solidFill>
                  <a:latin typeface="Carlito"/>
                  <a:cs typeface="Carlito"/>
                </a:rPr>
                <a:t>»</a:t>
              </a:r>
              <a:endParaRPr lang="fr-FR" sz="1400" b="1" dirty="0">
                <a:solidFill>
                  <a:srgbClr val="000099"/>
                </a:solidFill>
                <a:latin typeface="Carlito"/>
                <a:cs typeface="Carlito"/>
              </a:endParaRPr>
            </a:p>
            <a:p>
              <a:pPr marL="12700" algn="just">
                <a:lnSpc>
                  <a:spcPct val="100000"/>
                </a:lnSpc>
                <a:spcBef>
                  <a:spcPts val="440"/>
                </a:spcBef>
              </a:pPr>
              <a:endParaRPr sz="1400" b="1" dirty="0">
                <a:latin typeface="Carlito"/>
                <a:cs typeface="Carlito"/>
              </a:endParaRPr>
            </a:p>
            <a:p>
              <a:pPr marL="12700" marR="706755" algn="just">
                <a:spcBef>
                  <a:spcPts val="340"/>
                </a:spcBef>
              </a:pPr>
              <a:r>
                <a:rPr sz="1400" b="1" spc="-5" dirty="0">
                  <a:latin typeface="Carlito"/>
                  <a:cs typeface="Carlito"/>
                </a:rPr>
                <a:t>Une ville intelligente (en anglais smart city) </a:t>
              </a:r>
              <a:r>
                <a:rPr sz="1400" b="1" spc="-5" dirty="0" err="1">
                  <a:latin typeface="Carlito"/>
                  <a:cs typeface="Carlito"/>
                </a:rPr>
                <a:t>est</a:t>
              </a:r>
              <a:r>
                <a:rPr sz="1400" b="1" spc="-5" dirty="0">
                  <a:latin typeface="Carlito"/>
                  <a:cs typeface="Carlito"/>
                </a:rPr>
                <a:t> </a:t>
              </a:r>
              <a:r>
                <a:rPr sz="1400" b="1" spc="-5" dirty="0" err="1">
                  <a:latin typeface="Carlito"/>
                  <a:cs typeface="Carlito"/>
                </a:rPr>
                <a:t>une</a:t>
              </a:r>
              <a:r>
                <a:rPr lang="fr-FR" sz="1400" b="1" spc="-5" dirty="0">
                  <a:latin typeface="Carlito"/>
                  <a:cs typeface="Carlito"/>
                </a:rPr>
                <a:t> </a:t>
              </a:r>
              <a:r>
                <a:rPr sz="1400" b="1" spc="-5" dirty="0" err="1">
                  <a:latin typeface="Carlito"/>
                  <a:cs typeface="Carlito"/>
                </a:rPr>
                <a:t>ville</a:t>
              </a:r>
              <a:r>
                <a:rPr sz="1400" b="1" spc="-5" dirty="0">
                  <a:latin typeface="Carlito"/>
                  <a:cs typeface="Carlito"/>
                </a:rPr>
                <a:t> utilisant les technologies de l'information et de la  communication (TIC) pour améliorer la qualité des services urbains ou réduire leurs </a:t>
              </a:r>
              <a:r>
                <a:rPr sz="1400" b="1" spc="-5" dirty="0" err="1">
                  <a:latin typeface="Carlito"/>
                  <a:cs typeface="Carlito"/>
                </a:rPr>
                <a:t>coûts</a:t>
              </a:r>
              <a:r>
                <a:rPr sz="1400" b="1" spc="-5" dirty="0">
                  <a:latin typeface="Carlito"/>
                  <a:cs typeface="Carlito"/>
                </a:rPr>
                <a:t>.</a:t>
              </a:r>
              <a:endParaRPr lang="fr-FR" sz="1400" b="1" spc="-5" dirty="0">
                <a:latin typeface="Carlito"/>
                <a:cs typeface="Carlito"/>
              </a:endParaRPr>
            </a:p>
            <a:p>
              <a:pPr marL="12700" marR="706755" algn="just">
                <a:spcBef>
                  <a:spcPts val="340"/>
                </a:spcBef>
              </a:pPr>
              <a:endParaRPr sz="1400" b="1" spc="-5" dirty="0">
                <a:latin typeface="Carlito"/>
                <a:cs typeface="Carlito"/>
              </a:endParaRPr>
            </a:p>
            <a:p>
              <a:pPr marL="12700" marR="1570355" algn="just">
                <a:spcBef>
                  <a:spcPts val="335"/>
                </a:spcBef>
              </a:pPr>
              <a:r>
                <a:rPr sz="1400" b="1" spc="-5" dirty="0">
                  <a:latin typeface="Carlito"/>
                  <a:cs typeface="Carlito"/>
                </a:rPr>
                <a:t>D'autres termes ont été </a:t>
              </a:r>
              <a:r>
                <a:rPr sz="1400" b="1" spc="-5" dirty="0" err="1">
                  <a:latin typeface="Carlito"/>
                  <a:cs typeface="Carlito"/>
                </a:rPr>
                <a:t>utilisés</a:t>
              </a:r>
              <a:r>
                <a:rPr sz="1400" b="1" spc="-5" dirty="0">
                  <a:latin typeface="Carlito"/>
                  <a:cs typeface="Carlito"/>
                </a:rPr>
                <a:t> pour</a:t>
              </a:r>
              <a:r>
                <a:rPr lang="fr-FR" sz="1400" b="1" spc="-5" dirty="0">
                  <a:latin typeface="Carlito"/>
                  <a:cs typeface="Carlito"/>
                </a:rPr>
                <a:t> </a:t>
              </a:r>
              <a:r>
                <a:rPr sz="1400" b="1" spc="-5" dirty="0">
                  <a:latin typeface="Carlito"/>
                  <a:cs typeface="Carlito"/>
                </a:rPr>
                <a:t>des</a:t>
              </a:r>
              <a:r>
                <a:rPr lang="fr-FR" sz="1400" b="1" spc="-5" dirty="0">
                  <a:latin typeface="Carlito"/>
                  <a:cs typeface="Carlito"/>
                </a:rPr>
                <a:t> </a:t>
              </a:r>
              <a:r>
                <a:rPr sz="1400" b="1" spc="-5" dirty="0">
                  <a:latin typeface="Carlito"/>
                  <a:cs typeface="Carlito"/>
                </a:rPr>
                <a:t>concepts similaires : ville connectée, cyber ville, </a:t>
              </a:r>
              <a:r>
                <a:rPr sz="1400" b="1" spc="-5" dirty="0" err="1">
                  <a:latin typeface="Carlito"/>
                  <a:cs typeface="Carlito"/>
                </a:rPr>
                <a:t>ville</a:t>
              </a:r>
              <a:r>
                <a:rPr sz="1400" b="1" spc="-5" dirty="0">
                  <a:latin typeface="Carlito"/>
                  <a:cs typeface="Carlito"/>
                </a:rPr>
                <a:t>  </a:t>
              </a:r>
              <a:r>
                <a:rPr sz="1400" b="1" spc="-5" dirty="0" err="1">
                  <a:latin typeface="Carlito"/>
                  <a:cs typeface="Carlito"/>
                </a:rPr>
                <a:t>numérique</a:t>
              </a:r>
              <a:r>
                <a:rPr sz="1400" b="1" spc="-5" dirty="0">
                  <a:latin typeface="Carlito"/>
                  <a:cs typeface="Carlito"/>
                </a:rPr>
                <a:t>,</a:t>
              </a:r>
              <a:r>
                <a:rPr lang="fr-FR" sz="1400" b="1" spc="-5" dirty="0">
                  <a:latin typeface="Carlito"/>
                  <a:cs typeface="Carlito"/>
                </a:rPr>
                <a:t> </a:t>
              </a:r>
              <a:r>
                <a:rPr sz="1400" b="1" spc="-5" dirty="0" err="1">
                  <a:latin typeface="Carlito"/>
                  <a:cs typeface="Carlito"/>
                </a:rPr>
                <a:t>communautés</a:t>
              </a:r>
              <a:r>
                <a:rPr sz="1400" b="1" spc="-5" dirty="0">
                  <a:latin typeface="Carlito"/>
                  <a:cs typeface="Carlito"/>
                </a:rPr>
                <a:t> </a:t>
              </a:r>
              <a:r>
                <a:rPr sz="1400" b="1" spc="-5" dirty="0" err="1">
                  <a:latin typeface="Carlito"/>
                  <a:cs typeface="Carlito"/>
                </a:rPr>
                <a:t>électroniques</a:t>
              </a:r>
              <a:r>
                <a:rPr sz="1400" b="1" spc="-5" dirty="0">
                  <a:latin typeface="Carlito"/>
                  <a:cs typeface="Carlito"/>
                </a:rPr>
                <a:t>.</a:t>
              </a:r>
              <a:endParaRPr lang="fr-FR" sz="1400" b="1" spc="-5" dirty="0">
                <a:latin typeface="Carlito"/>
                <a:cs typeface="Carlito"/>
              </a:endParaRPr>
            </a:p>
            <a:p>
              <a:pPr marL="12700" marR="1570355" algn="just">
                <a:spcBef>
                  <a:spcPts val="335"/>
                </a:spcBef>
              </a:pPr>
              <a:endParaRPr sz="1400" b="1" spc="-5" dirty="0">
                <a:latin typeface="Carlito"/>
                <a:cs typeface="Carlito"/>
              </a:endParaRPr>
            </a:p>
            <a:p>
              <a:pPr marL="12700" algn="just">
                <a:lnSpc>
                  <a:spcPct val="100000"/>
                </a:lnSpc>
                <a:spcBef>
                  <a:spcPts val="335"/>
                </a:spcBef>
              </a:pPr>
              <a:r>
                <a:rPr sz="1400" b="1" spc="-5" dirty="0">
                  <a:latin typeface="Carlito"/>
                  <a:cs typeface="Carlito"/>
                </a:rPr>
                <a:t>Ces concepts </a:t>
              </a:r>
              <a:r>
                <a:rPr sz="1400" b="1" spc="-10" dirty="0">
                  <a:latin typeface="Carlito"/>
                  <a:cs typeface="Carlito"/>
                </a:rPr>
                <a:t>demeurent </a:t>
              </a:r>
              <a:r>
                <a:rPr sz="1400" b="1" spc="-5" dirty="0">
                  <a:latin typeface="Carlito"/>
                  <a:cs typeface="Carlito"/>
                </a:rPr>
                <a:t>des outils qui </a:t>
              </a:r>
              <a:r>
                <a:rPr sz="1400" b="1" spc="-10" dirty="0">
                  <a:latin typeface="Carlito"/>
                  <a:cs typeface="Carlito"/>
                </a:rPr>
                <a:t>facilitent </a:t>
              </a:r>
              <a:r>
                <a:rPr sz="1400" b="1" dirty="0">
                  <a:latin typeface="Carlito"/>
                  <a:cs typeface="Carlito"/>
                </a:rPr>
                <a:t>la </a:t>
              </a:r>
              <a:r>
                <a:rPr sz="1400" b="1" spc="-5" dirty="0">
                  <a:latin typeface="Carlito"/>
                  <a:cs typeface="Carlito"/>
                </a:rPr>
                <a:t>gestion du quartier </a:t>
              </a:r>
              <a:r>
                <a:rPr sz="1400" b="1" spc="-10" dirty="0">
                  <a:latin typeface="Carlito"/>
                  <a:cs typeface="Carlito"/>
                </a:rPr>
                <a:t>et </a:t>
              </a:r>
              <a:r>
                <a:rPr sz="1400" b="1" dirty="0">
                  <a:latin typeface="Carlito"/>
                  <a:cs typeface="Carlito"/>
                </a:rPr>
                <a:t>ne </a:t>
              </a:r>
              <a:r>
                <a:rPr sz="1400" b="1" spc="-10" dirty="0">
                  <a:latin typeface="Carlito"/>
                  <a:cs typeface="Carlito"/>
                </a:rPr>
                <a:t>constituent </a:t>
              </a:r>
              <a:r>
                <a:rPr sz="1400" b="1" dirty="0">
                  <a:latin typeface="Carlito"/>
                  <a:cs typeface="Carlito"/>
                </a:rPr>
                <a:t>en </a:t>
              </a:r>
              <a:r>
                <a:rPr sz="1400" b="1" spc="-5" dirty="0">
                  <a:latin typeface="Carlito"/>
                  <a:cs typeface="Carlito"/>
                </a:rPr>
                <a:t>aucun cas un</a:t>
              </a:r>
              <a:r>
                <a:rPr sz="1400" b="1" dirty="0">
                  <a:latin typeface="Carlito"/>
                  <a:cs typeface="Carlito"/>
                </a:rPr>
                <a:t> </a:t>
              </a:r>
              <a:r>
                <a:rPr sz="1400" b="1" spc="-10" dirty="0">
                  <a:latin typeface="Carlito"/>
                  <a:cs typeface="Carlito"/>
                </a:rPr>
                <a:t>paramètre</a:t>
              </a:r>
              <a:endParaRPr sz="1400" b="1" dirty="0">
                <a:latin typeface="Carlito"/>
                <a:cs typeface="Carlito"/>
              </a:endParaRPr>
            </a:p>
            <a:p>
              <a:pPr marL="12700" algn="just">
                <a:lnSpc>
                  <a:spcPct val="100000"/>
                </a:lnSpc>
              </a:pPr>
              <a:r>
                <a:rPr sz="1400" b="1" spc="-65" dirty="0">
                  <a:latin typeface="Arial"/>
                  <a:cs typeface="Arial"/>
                </a:rPr>
                <a:t>écologiques, </a:t>
              </a:r>
              <a:r>
                <a:rPr sz="1400" b="1" spc="-25" dirty="0">
                  <a:latin typeface="Arial"/>
                  <a:cs typeface="Arial"/>
                </a:rPr>
                <a:t>voir </a:t>
              </a:r>
              <a:r>
                <a:rPr sz="1400" b="1" spc="-35" dirty="0">
                  <a:latin typeface="Arial"/>
                  <a:cs typeface="Arial"/>
                </a:rPr>
                <a:t>le </a:t>
              </a:r>
              <a:r>
                <a:rPr sz="1400" b="1" spc="-40" dirty="0">
                  <a:latin typeface="Arial"/>
                  <a:cs typeface="Arial"/>
                </a:rPr>
                <a:t>contraire, </a:t>
              </a:r>
              <a:r>
                <a:rPr sz="1400" b="1" spc="-20" dirty="0">
                  <a:latin typeface="Arial"/>
                  <a:cs typeface="Arial"/>
                </a:rPr>
                <a:t>surtout </a:t>
              </a:r>
              <a:r>
                <a:rPr sz="1400" b="1" spc="-90" dirty="0">
                  <a:latin typeface="Arial"/>
                  <a:cs typeface="Arial"/>
                </a:rPr>
                <a:t>dans </a:t>
              </a:r>
              <a:r>
                <a:rPr sz="1400" b="1" spc="-95" dirty="0">
                  <a:latin typeface="Arial"/>
                  <a:cs typeface="Arial"/>
                </a:rPr>
                <a:t>des </a:t>
              </a:r>
              <a:r>
                <a:rPr sz="1400" b="1" spc="-105" dirty="0">
                  <a:latin typeface="Arial"/>
                  <a:cs typeface="Arial"/>
                </a:rPr>
                <a:t>pays </a:t>
              </a:r>
              <a:r>
                <a:rPr sz="1400" b="1" spc="-45" dirty="0">
                  <a:latin typeface="Arial"/>
                  <a:cs typeface="Arial"/>
                </a:rPr>
                <a:t>où </a:t>
              </a:r>
              <a:r>
                <a:rPr sz="1400" b="1" spc="-75" dirty="0">
                  <a:latin typeface="Arial"/>
                  <a:cs typeface="Arial"/>
                </a:rPr>
                <a:t>nous </a:t>
              </a:r>
              <a:r>
                <a:rPr sz="1400" b="1" spc="-90" dirty="0">
                  <a:latin typeface="Arial"/>
                  <a:cs typeface="Arial"/>
                </a:rPr>
                <a:t>sommes </a:t>
              </a:r>
              <a:r>
                <a:rPr sz="1400" b="1" spc="-50" dirty="0">
                  <a:latin typeface="Arial"/>
                  <a:cs typeface="Arial"/>
                </a:rPr>
                <a:t>contrains </a:t>
              </a:r>
              <a:r>
                <a:rPr sz="1400" b="1" spc="-30" dirty="0">
                  <a:latin typeface="Arial"/>
                  <a:cs typeface="Arial"/>
                </a:rPr>
                <a:t>d’importés </a:t>
              </a:r>
              <a:r>
                <a:rPr sz="1400" b="1" spc="-35" dirty="0">
                  <a:latin typeface="Arial"/>
                  <a:cs typeface="Arial"/>
                </a:rPr>
                <a:t>cette</a:t>
              </a:r>
              <a:r>
                <a:rPr sz="1400" b="1" spc="-235" dirty="0">
                  <a:latin typeface="Arial"/>
                  <a:cs typeface="Arial"/>
                </a:rPr>
                <a:t> </a:t>
              </a:r>
              <a:r>
                <a:rPr sz="1400" b="1" spc="-50" dirty="0" err="1">
                  <a:latin typeface="Arial"/>
                  <a:cs typeface="Arial"/>
                </a:rPr>
                <a:t>technologie</a:t>
              </a:r>
              <a:r>
                <a:rPr sz="1400" b="1" spc="-50" dirty="0" smtClean="0">
                  <a:latin typeface="Arial"/>
                  <a:cs typeface="Arial"/>
                </a:rPr>
                <a:t>.</a:t>
              </a:r>
              <a:endParaRPr lang="fr-FR" sz="1400" b="1" spc="-50" dirty="0" smtClean="0">
                <a:latin typeface="Arial"/>
                <a:cs typeface="Arial"/>
              </a:endParaRPr>
            </a:p>
            <a:p>
              <a:pPr marL="12700" algn="just">
                <a:lnSpc>
                  <a:spcPct val="100000"/>
                </a:lnSpc>
              </a:pPr>
              <a:endParaRPr lang="fr-FR" sz="1400" b="1" spc="-50" dirty="0">
                <a:latin typeface="Arial"/>
                <a:cs typeface="Arial"/>
              </a:endParaRPr>
            </a:p>
            <a:p>
              <a:pPr marL="12700" algn="just">
                <a:lnSpc>
                  <a:spcPct val="100000"/>
                </a:lnSpc>
              </a:pPr>
              <a:endParaRPr lang="fr-FR" sz="1400" b="1" spc="-50" dirty="0">
                <a:latin typeface="Arial"/>
                <a:cs typeface="Arial"/>
              </a:endParaRPr>
            </a:p>
          </p:txBody>
        </p:sp>
        <p:sp>
          <p:nvSpPr>
            <p:cNvPr id="13" name="object 3"/>
            <p:cNvSpPr txBox="1"/>
            <p:nvPr/>
          </p:nvSpPr>
          <p:spPr>
            <a:xfrm>
              <a:off x="6257814" y="6163772"/>
              <a:ext cx="5157710" cy="258404"/>
            </a:xfrm>
            <a:prstGeom prst="rect">
              <a:avLst/>
            </a:prstGeom>
          </p:spPr>
          <p:txBody>
            <a:bodyPr vert="horz" wrap="square" lIns="0" tIns="12065" rIns="0" bIns="0" rtlCol="0">
              <a:spAutoFit/>
            </a:bodyPr>
            <a:lstStyle/>
            <a:p>
              <a:pPr marL="12700">
                <a:lnSpc>
                  <a:spcPct val="100000"/>
                </a:lnSpc>
                <a:spcBef>
                  <a:spcPts val="95"/>
                </a:spcBef>
              </a:pPr>
              <a:r>
                <a:rPr sz="1600" b="1" spc="-10" dirty="0">
                  <a:latin typeface="Carlito"/>
                  <a:cs typeface="Carlito"/>
                </a:rPr>
                <a:t>Scénario </a:t>
              </a:r>
              <a:r>
                <a:rPr sz="1600" b="1" spc="-5" dirty="0">
                  <a:latin typeface="Carlito"/>
                  <a:cs typeface="Carlito"/>
                </a:rPr>
                <a:t>possible de mobilité </a:t>
              </a:r>
              <a:r>
                <a:rPr sz="1600" b="1" spc="-10" dirty="0">
                  <a:latin typeface="Carlito"/>
                  <a:cs typeface="Carlito"/>
                </a:rPr>
                <a:t>intelligente et</a:t>
              </a:r>
              <a:r>
                <a:rPr sz="1600" b="1" spc="-5" dirty="0">
                  <a:latin typeface="Carlito"/>
                  <a:cs typeface="Carlito"/>
                </a:rPr>
                <a:t> </a:t>
              </a:r>
              <a:r>
                <a:rPr sz="1600" b="1" spc="-10" dirty="0">
                  <a:latin typeface="Carlito"/>
                  <a:cs typeface="Carlito"/>
                </a:rPr>
                <a:t>durable</a:t>
              </a:r>
              <a:endParaRPr sz="1600" b="1" dirty="0">
                <a:latin typeface="Carlito"/>
                <a:cs typeface="Carlito"/>
              </a:endParaRPr>
            </a:p>
          </p:txBody>
        </p:sp>
        <p:sp>
          <p:nvSpPr>
            <p:cNvPr id="14" name="object 4"/>
            <p:cNvSpPr/>
            <p:nvPr/>
          </p:nvSpPr>
          <p:spPr>
            <a:xfrm>
              <a:off x="5642245" y="1692993"/>
              <a:ext cx="6012180" cy="4366260"/>
            </a:xfrm>
            <a:prstGeom prst="rect">
              <a:avLst/>
            </a:prstGeom>
            <a:blipFill>
              <a:blip r:embed="rId3" cstate="print"/>
              <a:stretch>
                <a:fillRect/>
              </a:stretch>
            </a:blipFill>
            <a:ln>
              <a:solidFill>
                <a:srgbClr val="00B050"/>
              </a:solidFill>
            </a:ln>
          </p:spPr>
          <p:txBody>
            <a:bodyPr wrap="square" lIns="0" tIns="0" rIns="0" bIns="0" rtlCol="0"/>
            <a:lstStyle/>
            <a:p>
              <a:endParaRPr/>
            </a:p>
          </p:txBody>
        </p:sp>
      </p:grpSp>
    </p:spTree>
    <p:extLst>
      <p:ext uri="{BB962C8B-B14F-4D97-AF65-F5344CB8AC3E}">
        <p14:creationId xmlns:p14="http://schemas.microsoft.com/office/powerpoint/2010/main" val="26715323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0" y="0"/>
            <a:ext cx="12192000" cy="712381"/>
            <a:chOff x="0" y="0"/>
            <a:chExt cx="12192000" cy="712381"/>
          </a:xfrm>
        </p:grpSpPr>
        <p:pic>
          <p:nvPicPr>
            <p:cNvPr id="7" name="Image 6"/>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8" name="Rectangle 7"/>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1" name="Rectangle 10"/>
            <p:cNvSpPr/>
            <p:nvPr/>
          </p:nvSpPr>
          <p:spPr>
            <a:xfrm>
              <a:off x="7698312" y="93773"/>
              <a:ext cx="4139403" cy="584775"/>
            </a:xfrm>
            <a:prstGeom prst="rect">
              <a:avLst/>
            </a:prstGeom>
          </p:spPr>
          <p:txBody>
            <a:bodyPr wrap="none">
              <a:spAutoFit/>
            </a:bodyPr>
            <a:lstStyle/>
            <a:p>
              <a:pPr>
                <a:lnSpc>
                  <a:spcPct val="200000"/>
                </a:lnSpc>
              </a:pPr>
              <a:r>
                <a:rPr lang="fr-FR" sz="16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II-4. Le plan d’aménagement urbain</a:t>
              </a:r>
              <a:endParaRPr lang="fr-FR" sz="1600" dirty="0">
                <a:solidFill>
                  <a:schemeClr val="bg1"/>
                </a:solidFill>
                <a:latin typeface="Arial Black" panose="020B0A04020102020204" pitchFamily="34" charset="0"/>
                <a:ea typeface="Calibri" panose="020F0502020204030204" pitchFamily="34" charset="0"/>
                <a:cs typeface="Century Gothic" panose="020B0502020202020204" pitchFamily="34" charset="0"/>
              </a:endParaRPr>
            </a:p>
          </p:txBody>
        </p:sp>
      </p:grpSp>
      <p:sp>
        <p:nvSpPr>
          <p:cNvPr id="12" name="object 3"/>
          <p:cNvSpPr txBox="1"/>
          <p:nvPr/>
        </p:nvSpPr>
        <p:spPr>
          <a:xfrm>
            <a:off x="195051" y="1145165"/>
            <a:ext cx="11801898" cy="2911052"/>
          </a:xfrm>
          <a:prstGeom prst="rect">
            <a:avLst/>
          </a:prstGeom>
          <a:solidFill>
            <a:schemeClr val="bg1">
              <a:lumMod val="95000"/>
            </a:schemeClr>
          </a:solidFill>
          <a:ln>
            <a:solidFill>
              <a:srgbClr val="00B050"/>
            </a:solidFill>
          </a:ln>
        </p:spPr>
        <p:txBody>
          <a:bodyPr vert="horz" wrap="square" lIns="0" tIns="55879" rIns="0" bIns="0" rtlCol="0">
            <a:spAutoFit/>
          </a:bodyPr>
          <a:lstStyle/>
          <a:p>
            <a:pPr marL="12700">
              <a:lnSpc>
                <a:spcPct val="100000"/>
              </a:lnSpc>
              <a:spcBef>
                <a:spcPts val="439"/>
              </a:spcBef>
            </a:pPr>
            <a:r>
              <a:rPr sz="1400" b="1" dirty="0">
                <a:solidFill>
                  <a:srgbClr val="000099"/>
                </a:solidFill>
                <a:latin typeface="Arial"/>
                <a:cs typeface="Arial"/>
              </a:rPr>
              <a:t>LE PLAN D’AMENEGEMENT URBAIN</a:t>
            </a:r>
            <a:r>
              <a:rPr lang="fr-FR" sz="1400" b="1" dirty="0">
                <a:solidFill>
                  <a:srgbClr val="000099"/>
                </a:solidFill>
                <a:latin typeface="Arial"/>
                <a:cs typeface="Arial"/>
              </a:rPr>
              <a:t> :</a:t>
            </a:r>
            <a:endParaRPr sz="1400" dirty="0">
              <a:solidFill>
                <a:srgbClr val="000099"/>
              </a:solidFill>
              <a:latin typeface="Arial"/>
              <a:cs typeface="Arial"/>
            </a:endParaRPr>
          </a:p>
          <a:p>
            <a:pPr marL="355600" marR="297815">
              <a:lnSpc>
                <a:spcPct val="100000"/>
              </a:lnSpc>
              <a:spcBef>
                <a:spcPts val="335"/>
              </a:spcBef>
            </a:pPr>
            <a:r>
              <a:rPr sz="1400" spc="-75" dirty="0">
                <a:latin typeface="Arial"/>
                <a:cs typeface="Arial"/>
              </a:rPr>
              <a:t>Tout comme </a:t>
            </a:r>
            <a:r>
              <a:rPr sz="1400" spc="-35" dirty="0">
                <a:latin typeface="Arial"/>
                <a:cs typeface="Arial"/>
              </a:rPr>
              <a:t>le </a:t>
            </a:r>
            <a:r>
              <a:rPr sz="1400" spc="-30" dirty="0">
                <a:latin typeface="Arial"/>
                <a:cs typeface="Arial"/>
              </a:rPr>
              <a:t>bâtiment, </a:t>
            </a:r>
            <a:r>
              <a:rPr sz="1400" spc="-20" dirty="0">
                <a:latin typeface="Arial"/>
                <a:cs typeface="Arial"/>
              </a:rPr>
              <a:t>l’installation </a:t>
            </a:r>
            <a:r>
              <a:rPr sz="1400" spc="-95" dirty="0">
                <a:latin typeface="Arial"/>
                <a:cs typeface="Arial"/>
              </a:rPr>
              <a:t>des </a:t>
            </a:r>
            <a:r>
              <a:rPr sz="1400" spc="-90" dirty="0">
                <a:latin typeface="Arial"/>
                <a:cs typeface="Arial"/>
              </a:rPr>
              <a:t>systèmes </a:t>
            </a:r>
            <a:r>
              <a:rPr sz="1400" spc="-95" dirty="0">
                <a:latin typeface="Arial"/>
                <a:cs typeface="Arial"/>
              </a:rPr>
              <a:t>des </a:t>
            </a:r>
            <a:r>
              <a:rPr sz="1400" spc="-70" dirty="0">
                <a:latin typeface="Arial"/>
                <a:cs typeface="Arial"/>
              </a:rPr>
              <a:t>énergies </a:t>
            </a:r>
            <a:r>
              <a:rPr sz="1400" spc="-60" dirty="0">
                <a:latin typeface="Arial"/>
                <a:cs typeface="Arial"/>
              </a:rPr>
              <a:t>renouvelables </a:t>
            </a:r>
            <a:r>
              <a:rPr sz="1400" spc="-65" dirty="0">
                <a:latin typeface="Arial"/>
                <a:cs typeface="Arial"/>
              </a:rPr>
              <a:t>devra </a:t>
            </a:r>
            <a:r>
              <a:rPr sz="1400" spc="-55" dirty="0">
                <a:latin typeface="Arial"/>
                <a:cs typeface="Arial"/>
              </a:rPr>
              <a:t>respecter </a:t>
            </a:r>
            <a:r>
              <a:rPr sz="1400" spc="-75" dirty="0">
                <a:latin typeface="Arial"/>
                <a:cs typeface="Arial"/>
              </a:rPr>
              <a:t>les règles  </a:t>
            </a:r>
            <a:r>
              <a:rPr sz="1400" spc="-50" dirty="0">
                <a:latin typeface="Arial"/>
                <a:cs typeface="Arial"/>
              </a:rPr>
              <a:t>d’urbanisme</a:t>
            </a:r>
            <a:r>
              <a:rPr sz="1400" spc="-65" dirty="0">
                <a:latin typeface="Arial"/>
                <a:cs typeface="Arial"/>
              </a:rPr>
              <a:t> </a:t>
            </a:r>
            <a:r>
              <a:rPr sz="1400" spc="-50" dirty="0">
                <a:latin typeface="Arial"/>
                <a:cs typeface="Arial"/>
              </a:rPr>
              <a:t>relatives</a:t>
            </a:r>
            <a:endParaRPr sz="1400" dirty="0">
              <a:latin typeface="Arial"/>
              <a:cs typeface="Arial"/>
            </a:endParaRPr>
          </a:p>
          <a:p>
            <a:pPr marL="355600" indent="-343535">
              <a:lnSpc>
                <a:spcPct val="100000"/>
              </a:lnSpc>
              <a:spcBef>
                <a:spcPts val="335"/>
              </a:spcBef>
              <a:buFont typeface="Arial"/>
              <a:buChar char="•"/>
              <a:tabLst>
                <a:tab pos="355600" algn="l"/>
                <a:tab pos="356235" algn="l"/>
              </a:tabLst>
            </a:pPr>
            <a:r>
              <a:rPr sz="1400" dirty="0">
                <a:latin typeface="Carlito"/>
                <a:cs typeface="Carlito"/>
              </a:rPr>
              <a:t>au </a:t>
            </a:r>
            <a:r>
              <a:rPr sz="1400" spc="-5" dirty="0">
                <a:latin typeface="Carlito"/>
                <a:cs typeface="Carlito"/>
              </a:rPr>
              <a:t>gabarit-enveloppe </a:t>
            </a:r>
            <a:r>
              <a:rPr sz="1400" spc="-10" dirty="0">
                <a:latin typeface="Carlito"/>
                <a:cs typeface="Carlito"/>
              </a:rPr>
              <a:t>et </a:t>
            </a:r>
            <a:r>
              <a:rPr sz="1400" dirty="0">
                <a:latin typeface="Carlito"/>
                <a:cs typeface="Carlito"/>
              </a:rPr>
              <a:t>à la </a:t>
            </a:r>
            <a:r>
              <a:rPr sz="1400" spc="-5" dirty="0">
                <a:latin typeface="Carlito"/>
                <a:cs typeface="Carlito"/>
              </a:rPr>
              <a:t>hauteur maximale des</a:t>
            </a:r>
            <a:r>
              <a:rPr sz="1400" spc="55" dirty="0">
                <a:latin typeface="Carlito"/>
                <a:cs typeface="Carlito"/>
              </a:rPr>
              <a:t> </a:t>
            </a:r>
            <a:r>
              <a:rPr sz="1400" spc="-5" dirty="0">
                <a:latin typeface="Carlito"/>
                <a:cs typeface="Carlito"/>
              </a:rPr>
              <a:t>constructions,</a:t>
            </a:r>
            <a:endParaRPr sz="1400" dirty="0">
              <a:latin typeface="Carlito"/>
              <a:cs typeface="Carlito"/>
            </a:endParaRPr>
          </a:p>
          <a:p>
            <a:pPr marL="355600" indent="-343535">
              <a:lnSpc>
                <a:spcPct val="100000"/>
              </a:lnSpc>
              <a:spcBef>
                <a:spcPts val="340"/>
              </a:spcBef>
              <a:buChar char="•"/>
              <a:tabLst>
                <a:tab pos="355600" algn="l"/>
                <a:tab pos="356235" algn="l"/>
              </a:tabLst>
            </a:pPr>
            <a:r>
              <a:rPr sz="1400" spc="-110" dirty="0">
                <a:latin typeface="Arial"/>
                <a:cs typeface="Arial"/>
              </a:rPr>
              <a:t>à </a:t>
            </a:r>
            <a:r>
              <a:rPr sz="1400" spc="-60" dirty="0">
                <a:latin typeface="Arial"/>
                <a:cs typeface="Arial"/>
              </a:rPr>
              <a:t>l’aspect </a:t>
            </a:r>
            <a:r>
              <a:rPr sz="1400" spc="-35" dirty="0">
                <a:latin typeface="Arial"/>
                <a:cs typeface="Arial"/>
              </a:rPr>
              <a:t>extérieur </a:t>
            </a:r>
            <a:r>
              <a:rPr sz="1400" spc="-95" dirty="0">
                <a:latin typeface="Arial"/>
                <a:cs typeface="Arial"/>
              </a:rPr>
              <a:t>des </a:t>
            </a:r>
            <a:r>
              <a:rPr sz="1400" spc="-75" dirty="0">
                <a:latin typeface="Arial"/>
                <a:cs typeface="Arial"/>
              </a:rPr>
              <a:t>ouvrages, </a:t>
            </a:r>
            <a:r>
              <a:rPr sz="1400" spc="-65" dirty="0">
                <a:latin typeface="Arial"/>
                <a:cs typeface="Arial"/>
              </a:rPr>
              <a:t>en </a:t>
            </a:r>
            <a:r>
              <a:rPr sz="1400" spc="-25" dirty="0">
                <a:latin typeface="Arial"/>
                <a:cs typeface="Arial"/>
              </a:rPr>
              <a:t>particulier </a:t>
            </a:r>
            <a:r>
              <a:rPr sz="1400" spc="-75" dirty="0">
                <a:latin typeface="Arial"/>
                <a:cs typeface="Arial"/>
              </a:rPr>
              <a:t>si </a:t>
            </a:r>
            <a:r>
              <a:rPr sz="1400" spc="-35" dirty="0">
                <a:latin typeface="Arial"/>
                <a:cs typeface="Arial"/>
              </a:rPr>
              <a:t>le </a:t>
            </a:r>
            <a:r>
              <a:rPr sz="1400" spc="-25" dirty="0">
                <a:latin typeface="Arial"/>
                <a:cs typeface="Arial"/>
              </a:rPr>
              <a:t>bâtiment </a:t>
            </a:r>
            <a:r>
              <a:rPr sz="1400" spc="-55" dirty="0">
                <a:latin typeface="Arial"/>
                <a:cs typeface="Arial"/>
              </a:rPr>
              <a:t>est </a:t>
            </a:r>
            <a:r>
              <a:rPr sz="1400" spc="-40" dirty="0">
                <a:latin typeface="Arial"/>
                <a:cs typeface="Arial"/>
              </a:rPr>
              <a:t>situé </a:t>
            </a:r>
            <a:r>
              <a:rPr sz="1400" spc="-90" dirty="0">
                <a:latin typeface="Arial"/>
                <a:cs typeface="Arial"/>
              </a:rPr>
              <a:t>dans </a:t>
            </a:r>
            <a:r>
              <a:rPr sz="1400" spc="-65" dirty="0">
                <a:latin typeface="Arial"/>
                <a:cs typeface="Arial"/>
              </a:rPr>
              <a:t>une </a:t>
            </a:r>
            <a:r>
              <a:rPr sz="1400" spc="-90" dirty="0">
                <a:latin typeface="Arial"/>
                <a:cs typeface="Arial"/>
              </a:rPr>
              <a:t>zone </a:t>
            </a:r>
            <a:r>
              <a:rPr sz="1400" spc="-55" dirty="0">
                <a:latin typeface="Arial"/>
                <a:cs typeface="Arial"/>
              </a:rPr>
              <a:t>protégée </a:t>
            </a:r>
            <a:r>
              <a:rPr sz="1400" spc="-5" dirty="0">
                <a:latin typeface="Carlito"/>
                <a:cs typeface="Carlito"/>
              </a:rPr>
              <a:t>(périmètre</a:t>
            </a:r>
            <a:r>
              <a:rPr sz="1400" spc="-40" dirty="0">
                <a:latin typeface="Carlito"/>
                <a:cs typeface="Carlito"/>
              </a:rPr>
              <a:t> </a:t>
            </a:r>
            <a:r>
              <a:rPr sz="1400" spc="-5" dirty="0">
                <a:latin typeface="Carlito"/>
                <a:cs typeface="Carlito"/>
              </a:rPr>
              <a:t>de</a:t>
            </a:r>
            <a:endParaRPr sz="1400" dirty="0">
              <a:latin typeface="Carlito"/>
              <a:cs typeface="Carlito"/>
            </a:endParaRPr>
          </a:p>
          <a:p>
            <a:pPr marL="355600">
              <a:lnSpc>
                <a:spcPct val="100000"/>
              </a:lnSpc>
            </a:pPr>
            <a:r>
              <a:rPr sz="1400" spc="-5" dirty="0">
                <a:latin typeface="Carlito"/>
                <a:cs typeface="Carlito"/>
              </a:rPr>
              <a:t>protection des monuments historiques, </a:t>
            </a:r>
            <a:r>
              <a:rPr sz="1400" spc="-10" dirty="0">
                <a:latin typeface="Carlito"/>
                <a:cs typeface="Carlito"/>
              </a:rPr>
              <a:t>parc</a:t>
            </a:r>
            <a:r>
              <a:rPr sz="1400" spc="10" dirty="0">
                <a:latin typeface="Carlito"/>
                <a:cs typeface="Carlito"/>
              </a:rPr>
              <a:t> </a:t>
            </a:r>
            <a:r>
              <a:rPr sz="1400" spc="-50" dirty="0">
                <a:latin typeface="Carlito"/>
                <a:cs typeface="Carlito"/>
              </a:rPr>
              <a:t>national</a:t>
            </a:r>
            <a:r>
              <a:rPr sz="1400" spc="-50" dirty="0">
                <a:latin typeface="Arial"/>
                <a:cs typeface="Arial"/>
              </a:rPr>
              <a:t>…)</a:t>
            </a:r>
            <a:endParaRPr sz="1400" dirty="0">
              <a:latin typeface="Arial"/>
              <a:cs typeface="Arial"/>
            </a:endParaRPr>
          </a:p>
          <a:p>
            <a:pPr marL="355600" indent="-343535">
              <a:lnSpc>
                <a:spcPct val="100000"/>
              </a:lnSpc>
              <a:spcBef>
                <a:spcPts val="335"/>
              </a:spcBef>
              <a:buFont typeface="Arial"/>
              <a:buChar char="•"/>
              <a:tabLst>
                <a:tab pos="355600" algn="l"/>
                <a:tab pos="356235" algn="l"/>
              </a:tabLst>
            </a:pPr>
            <a:r>
              <a:rPr sz="1400" spc="-5" dirty="0">
                <a:latin typeface="Carlito"/>
                <a:cs typeface="Carlito"/>
              </a:rPr>
              <a:t>aux obligations </a:t>
            </a:r>
            <a:r>
              <a:rPr sz="1400" dirty="0">
                <a:latin typeface="Carlito"/>
                <a:cs typeface="Carlito"/>
              </a:rPr>
              <a:t>en </a:t>
            </a:r>
            <a:r>
              <a:rPr sz="1400" spc="-10" dirty="0">
                <a:latin typeface="Carlito"/>
                <a:cs typeface="Carlito"/>
              </a:rPr>
              <a:t>matière </a:t>
            </a:r>
            <a:r>
              <a:rPr sz="1400" spc="-5" dirty="0">
                <a:latin typeface="Carlito"/>
                <a:cs typeface="Carlito"/>
              </a:rPr>
              <a:t>de performances </a:t>
            </a:r>
            <a:r>
              <a:rPr sz="1400" spc="-10" dirty="0">
                <a:latin typeface="Carlito"/>
                <a:cs typeface="Carlito"/>
              </a:rPr>
              <a:t>énergétiques et</a:t>
            </a:r>
            <a:r>
              <a:rPr sz="1400" spc="85" dirty="0">
                <a:latin typeface="Carlito"/>
                <a:cs typeface="Carlito"/>
              </a:rPr>
              <a:t> </a:t>
            </a:r>
            <a:r>
              <a:rPr sz="1400" spc="-5" dirty="0">
                <a:latin typeface="Carlito"/>
                <a:cs typeface="Carlito"/>
              </a:rPr>
              <a:t>environnementales.</a:t>
            </a:r>
            <a:endParaRPr sz="1400" dirty="0">
              <a:latin typeface="Carlito"/>
              <a:cs typeface="Carlito"/>
            </a:endParaRPr>
          </a:p>
          <a:p>
            <a:pPr marL="355600" marR="180975" indent="-343535">
              <a:lnSpc>
                <a:spcPct val="100000"/>
              </a:lnSpc>
              <a:spcBef>
                <a:spcPts val="340"/>
              </a:spcBef>
              <a:buFont typeface="Arial"/>
              <a:buChar char="•"/>
              <a:tabLst>
                <a:tab pos="355600" algn="l"/>
                <a:tab pos="356235" algn="l"/>
              </a:tabLst>
            </a:pPr>
            <a:r>
              <a:rPr sz="1400" spc="-5" dirty="0">
                <a:latin typeface="Carlito"/>
                <a:cs typeface="Carlito"/>
              </a:rPr>
              <a:t>Sur ces </a:t>
            </a:r>
            <a:r>
              <a:rPr sz="1400" spc="-20" dirty="0">
                <a:latin typeface="Carlito"/>
                <a:cs typeface="Carlito"/>
              </a:rPr>
              <a:t>points-</a:t>
            </a:r>
            <a:r>
              <a:rPr sz="1400" spc="-20" dirty="0">
                <a:latin typeface="Arial"/>
                <a:cs typeface="Arial"/>
              </a:rPr>
              <a:t>là, </a:t>
            </a:r>
            <a:r>
              <a:rPr sz="1400" spc="-75" dirty="0">
                <a:latin typeface="Arial"/>
                <a:cs typeface="Arial"/>
              </a:rPr>
              <a:t>les </a:t>
            </a:r>
            <a:r>
              <a:rPr sz="1400" spc="-40" dirty="0">
                <a:latin typeface="Arial"/>
                <a:cs typeface="Arial"/>
              </a:rPr>
              <a:t>collectivités </a:t>
            </a:r>
            <a:r>
              <a:rPr sz="1400" spc="-65" dirty="0">
                <a:latin typeface="Arial"/>
                <a:cs typeface="Arial"/>
              </a:rPr>
              <a:t>en </a:t>
            </a:r>
            <a:r>
              <a:rPr sz="1400" spc="-85" dirty="0">
                <a:latin typeface="Arial"/>
                <a:cs typeface="Arial"/>
              </a:rPr>
              <a:t>charge </a:t>
            </a:r>
            <a:r>
              <a:rPr sz="1400" spc="-95" dirty="0">
                <a:latin typeface="Arial"/>
                <a:cs typeface="Arial"/>
              </a:rPr>
              <a:t>des </a:t>
            </a:r>
            <a:r>
              <a:rPr sz="1400" spc="-60" dirty="0">
                <a:latin typeface="Arial"/>
                <a:cs typeface="Arial"/>
              </a:rPr>
              <a:t>documents </a:t>
            </a:r>
            <a:r>
              <a:rPr sz="1400" spc="-50" dirty="0">
                <a:latin typeface="Arial"/>
                <a:cs typeface="Arial"/>
              </a:rPr>
              <a:t>d’urbanisme peuvent </a:t>
            </a:r>
            <a:r>
              <a:rPr sz="1400" spc="-20" dirty="0">
                <a:latin typeface="Arial"/>
                <a:cs typeface="Arial"/>
              </a:rPr>
              <a:t>faciliter l’installation </a:t>
            </a:r>
            <a:r>
              <a:rPr sz="1400" spc="-95" dirty="0">
                <a:latin typeface="Arial"/>
                <a:cs typeface="Arial"/>
              </a:rPr>
              <a:t>des  </a:t>
            </a:r>
            <a:r>
              <a:rPr sz="1400" spc="-45" dirty="0">
                <a:latin typeface="Arial"/>
                <a:cs typeface="Arial"/>
              </a:rPr>
              <a:t>dispositifs </a:t>
            </a:r>
            <a:r>
              <a:rPr sz="1400" spc="-95" dirty="0">
                <a:latin typeface="Arial"/>
                <a:cs typeface="Arial"/>
              </a:rPr>
              <a:t>des </a:t>
            </a:r>
            <a:r>
              <a:rPr sz="1400" spc="-70" dirty="0">
                <a:latin typeface="Arial"/>
                <a:cs typeface="Arial"/>
              </a:rPr>
              <a:t>énergies </a:t>
            </a:r>
            <a:r>
              <a:rPr sz="1400" spc="-60" dirty="0">
                <a:latin typeface="Arial"/>
                <a:cs typeface="Arial"/>
              </a:rPr>
              <a:t>nouvelles, </a:t>
            </a:r>
            <a:r>
              <a:rPr sz="1400" spc="-50" dirty="0">
                <a:latin typeface="Arial"/>
                <a:cs typeface="Arial"/>
              </a:rPr>
              <a:t>d’une </a:t>
            </a:r>
            <a:r>
              <a:rPr sz="1400" spc="-15" dirty="0">
                <a:latin typeface="Arial"/>
                <a:cs typeface="Arial"/>
              </a:rPr>
              <a:t>part </a:t>
            </a:r>
            <a:r>
              <a:rPr sz="1400" spc="-65" dirty="0">
                <a:latin typeface="Arial"/>
                <a:cs typeface="Arial"/>
              </a:rPr>
              <a:t>en </a:t>
            </a:r>
            <a:r>
              <a:rPr sz="1400" spc="-35" dirty="0">
                <a:latin typeface="Arial"/>
                <a:cs typeface="Arial"/>
              </a:rPr>
              <a:t>autorisant </a:t>
            </a:r>
            <a:r>
              <a:rPr sz="1400" spc="-50" dirty="0">
                <a:latin typeface="Arial"/>
                <a:cs typeface="Arial"/>
              </a:rPr>
              <a:t>un </a:t>
            </a:r>
            <a:r>
              <a:rPr sz="1400" b="1" spc="-5" dirty="0">
                <a:latin typeface="Carlito"/>
                <a:cs typeface="Carlito"/>
              </a:rPr>
              <a:t>dépassement </a:t>
            </a:r>
            <a:r>
              <a:rPr sz="1400" b="1" dirty="0">
                <a:latin typeface="Carlito"/>
                <a:cs typeface="Carlito"/>
              </a:rPr>
              <a:t>du </a:t>
            </a:r>
            <a:r>
              <a:rPr sz="1400" b="1" spc="-5" dirty="0">
                <a:latin typeface="Carlito"/>
                <a:cs typeface="Carlito"/>
              </a:rPr>
              <a:t>gabarit-enveloppe </a:t>
            </a:r>
            <a:r>
              <a:rPr sz="1400" spc="-5" dirty="0">
                <a:latin typeface="Carlito"/>
                <a:cs typeface="Carlito"/>
              </a:rPr>
              <a:t>pour</a:t>
            </a:r>
            <a:r>
              <a:rPr sz="1400" spc="-95" dirty="0">
                <a:latin typeface="Carlito"/>
                <a:cs typeface="Carlito"/>
              </a:rPr>
              <a:t> </a:t>
            </a:r>
            <a:r>
              <a:rPr sz="1400" dirty="0">
                <a:latin typeface="Carlito"/>
                <a:cs typeface="Carlito"/>
              </a:rPr>
              <a:t>les</a:t>
            </a:r>
          </a:p>
          <a:p>
            <a:pPr marL="355600">
              <a:lnSpc>
                <a:spcPct val="100000"/>
              </a:lnSpc>
            </a:pPr>
            <a:r>
              <a:rPr sz="1400" spc="-55" dirty="0">
                <a:latin typeface="Arial"/>
                <a:cs typeface="Arial"/>
              </a:rPr>
              <a:t>équipements </a:t>
            </a:r>
            <a:r>
              <a:rPr sz="1400" spc="-20" dirty="0">
                <a:latin typeface="Arial"/>
                <a:cs typeface="Arial"/>
              </a:rPr>
              <a:t>utilisant </a:t>
            </a:r>
            <a:r>
              <a:rPr sz="1400" spc="-75" dirty="0">
                <a:latin typeface="Arial"/>
                <a:cs typeface="Arial"/>
              </a:rPr>
              <a:t>les </a:t>
            </a:r>
            <a:r>
              <a:rPr sz="1400" spc="-70" dirty="0">
                <a:latin typeface="Arial"/>
                <a:cs typeface="Arial"/>
              </a:rPr>
              <a:t>énergies </a:t>
            </a:r>
            <a:r>
              <a:rPr sz="1400" spc="-60" dirty="0">
                <a:latin typeface="Arial"/>
                <a:cs typeface="Arial"/>
              </a:rPr>
              <a:t>renouvelables, </a:t>
            </a:r>
            <a:r>
              <a:rPr sz="1400" spc="-10" dirty="0">
                <a:latin typeface="Arial"/>
                <a:cs typeface="Arial"/>
              </a:rPr>
              <a:t>et </a:t>
            </a:r>
            <a:r>
              <a:rPr sz="1400" spc="-40" dirty="0">
                <a:latin typeface="Arial"/>
                <a:cs typeface="Arial"/>
              </a:rPr>
              <a:t>d’autre </a:t>
            </a:r>
            <a:r>
              <a:rPr sz="1400" spc="-15" dirty="0">
                <a:latin typeface="Arial"/>
                <a:cs typeface="Arial"/>
              </a:rPr>
              <a:t>part </a:t>
            </a:r>
            <a:r>
              <a:rPr sz="1400" spc="-65" dirty="0">
                <a:latin typeface="Arial"/>
                <a:cs typeface="Arial"/>
              </a:rPr>
              <a:t>en </a:t>
            </a:r>
            <a:r>
              <a:rPr sz="1400" spc="-25" dirty="0">
                <a:latin typeface="Arial"/>
                <a:cs typeface="Arial"/>
              </a:rPr>
              <a:t>étant </a:t>
            </a:r>
            <a:r>
              <a:rPr sz="1400" spc="-40" dirty="0">
                <a:latin typeface="Arial"/>
                <a:cs typeface="Arial"/>
              </a:rPr>
              <a:t>attentives </a:t>
            </a:r>
            <a:r>
              <a:rPr sz="1400" spc="-85" dirty="0">
                <a:latin typeface="Arial"/>
                <a:cs typeface="Arial"/>
              </a:rPr>
              <a:t>aux </a:t>
            </a:r>
            <a:r>
              <a:rPr sz="1400" spc="-50" dirty="0">
                <a:latin typeface="Arial"/>
                <a:cs typeface="Arial"/>
              </a:rPr>
              <a:t>dispositions</a:t>
            </a:r>
            <a:r>
              <a:rPr sz="1400" spc="-60" dirty="0">
                <a:latin typeface="Arial"/>
                <a:cs typeface="Arial"/>
              </a:rPr>
              <a:t> </a:t>
            </a:r>
            <a:r>
              <a:rPr sz="1400" spc="-50" dirty="0">
                <a:latin typeface="Arial"/>
                <a:cs typeface="Arial"/>
              </a:rPr>
              <a:t>relatives</a:t>
            </a:r>
            <a:endParaRPr sz="1400" dirty="0">
              <a:latin typeface="Arial"/>
              <a:cs typeface="Arial"/>
            </a:endParaRPr>
          </a:p>
          <a:p>
            <a:pPr marL="355600">
              <a:lnSpc>
                <a:spcPct val="100000"/>
              </a:lnSpc>
            </a:pPr>
            <a:r>
              <a:rPr sz="1400" spc="-5" dirty="0">
                <a:latin typeface="Carlito"/>
                <a:cs typeface="Carlito"/>
              </a:rPr>
              <a:t>aux </a:t>
            </a:r>
            <a:r>
              <a:rPr sz="1400" spc="-10" dirty="0">
                <a:latin typeface="Carlito"/>
                <a:cs typeface="Carlito"/>
              </a:rPr>
              <a:t>zones protégées, </a:t>
            </a:r>
            <a:r>
              <a:rPr sz="1400" spc="-5" dirty="0">
                <a:latin typeface="Carlito"/>
                <a:cs typeface="Carlito"/>
              </a:rPr>
              <a:t>afin de ne pas </a:t>
            </a:r>
            <a:r>
              <a:rPr sz="1400" spc="-15" dirty="0">
                <a:latin typeface="Carlito"/>
                <a:cs typeface="Carlito"/>
              </a:rPr>
              <a:t>exclure </a:t>
            </a:r>
            <a:r>
              <a:rPr sz="1400" dirty="0">
                <a:latin typeface="Carlito"/>
                <a:cs typeface="Carlito"/>
              </a:rPr>
              <a:t>les </a:t>
            </a:r>
            <a:r>
              <a:rPr sz="1400" spc="-5" dirty="0">
                <a:latin typeface="Carlito"/>
                <a:cs typeface="Carlito"/>
              </a:rPr>
              <a:t>technologies</a:t>
            </a:r>
            <a:r>
              <a:rPr sz="1400" spc="95" dirty="0">
                <a:latin typeface="Carlito"/>
                <a:cs typeface="Carlito"/>
              </a:rPr>
              <a:t> </a:t>
            </a:r>
            <a:r>
              <a:rPr sz="1400" spc="-5" dirty="0">
                <a:latin typeface="Carlito"/>
                <a:cs typeface="Carlito"/>
              </a:rPr>
              <a:t>appropriées.</a:t>
            </a:r>
            <a:endParaRPr sz="1400" dirty="0">
              <a:latin typeface="Carlito"/>
              <a:cs typeface="Carlito"/>
            </a:endParaRPr>
          </a:p>
          <a:p>
            <a:pPr marL="355600" indent="-343535">
              <a:lnSpc>
                <a:spcPct val="100000"/>
              </a:lnSpc>
              <a:spcBef>
                <a:spcPts val="335"/>
              </a:spcBef>
              <a:buChar char="•"/>
              <a:tabLst>
                <a:tab pos="355600" algn="l"/>
                <a:tab pos="356235" algn="l"/>
              </a:tabLst>
            </a:pPr>
            <a:r>
              <a:rPr sz="1400" spc="-150" dirty="0">
                <a:latin typeface="Arial"/>
                <a:cs typeface="Arial"/>
              </a:rPr>
              <a:t>La </a:t>
            </a:r>
            <a:r>
              <a:rPr sz="1400" spc="-40" dirty="0">
                <a:latin typeface="Arial"/>
                <a:cs typeface="Arial"/>
              </a:rPr>
              <a:t>législation </a:t>
            </a:r>
            <a:r>
              <a:rPr sz="1400" spc="-65" dirty="0">
                <a:latin typeface="Arial"/>
                <a:cs typeface="Arial"/>
              </a:rPr>
              <a:t>ne </a:t>
            </a:r>
            <a:r>
              <a:rPr sz="1400" spc="-25" dirty="0">
                <a:latin typeface="Arial"/>
                <a:cs typeface="Arial"/>
              </a:rPr>
              <a:t>facilite </a:t>
            </a:r>
            <a:r>
              <a:rPr sz="1400" spc="-55" dirty="0">
                <a:latin typeface="Arial"/>
                <a:cs typeface="Arial"/>
              </a:rPr>
              <a:t>généralement </a:t>
            </a:r>
            <a:r>
              <a:rPr sz="1400" spc="-105" dirty="0">
                <a:latin typeface="Arial"/>
                <a:cs typeface="Arial"/>
              </a:rPr>
              <a:t>pas </a:t>
            </a:r>
            <a:r>
              <a:rPr sz="1400" spc="-25" dirty="0">
                <a:latin typeface="Arial"/>
                <a:cs typeface="Arial"/>
              </a:rPr>
              <a:t>leur </a:t>
            </a:r>
            <a:r>
              <a:rPr sz="1400" spc="-40" dirty="0">
                <a:latin typeface="Arial"/>
                <a:cs typeface="Arial"/>
              </a:rPr>
              <a:t>réalisation </a:t>
            </a:r>
            <a:r>
              <a:rPr sz="1400" spc="-10" dirty="0">
                <a:latin typeface="Arial"/>
                <a:cs typeface="Arial"/>
              </a:rPr>
              <a:t>et </a:t>
            </a:r>
            <a:r>
              <a:rPr sz="1400" spc="-50" dirty="0">
                <a:latin typeface="Arial"/>
                <a:cs typeface="Arial"/>
              </a:rPr>
              <a:t>la </a:t>
            </a:r>
            <a:r>
              <a:rPr sz="1400" spc="-70" dirty="0">
                <a:latin typeface="Arial"/>
                <a:cs typeface="Arial"/>
              </a:rPr>
              <a:t>mise </a:t>
            </a:r>
            <a:r>
              <a:rPr sz="1400" spc="-65" dirty="0">
                <a:latin typeface="Arial"/>
                <a:cs typeface="Arial"/>
              </a:rPr>
              <a:t>en </a:t>
            </a:r>
            <a:r>
              <a:rPr sz="1400" spc="-70" dirty="0">
                <a:latin typeface="Arial"/>
                <a:cs typeface="Arial"/>
              </a:rPr>
              <a:t>place </a:t>
            </a:r>
            <a:r>
              <a:rPr sz="1400" spc="-50" dirty="0">
                <a:latin typeface="Arial"/>
                <a:cs typeface="Arial"/>
              </a:rPr>
              <a:t>d’une </a:t>
            </a:r>
            <a:r>
              <a:rPr sz="1400" spc="-55" dirty="0">
                <a:latin typeface="Arial"/>
                <a:cs typeface="Arial"/>
              </a:rPr>
              <a:t>gestion</a:t>
            </a:r>
            <a:r>
              <a:rPr sz="1400" spc="-210" dirty="0">
                <a:latin typeface="Arial"/>
                <a:cs typeface="Arial"/>
              </a:rPr>
              <a:t> </a:t>
            </a:r>
            <a:r>
              <a:rPr sz="1400" spc="-40" dirty="0">
                <a:latin typeface="Arial"/>
                <a:cs typeface="Arial"/>
              </a:rPr>
              <a:t>autonome</a:t>
            </a:r>
            <a:r>
              <a:rPr sz="1400" spc="-40" dirty="0">
                <a:latin typeface="Carlito"/>
                <a:cs typeface="Carlito"/>
              </a:rPr>
              <a:t>.</a:t>
            </a:r>
            <a:endParaRPr sz="1400" dirty="0">
              <a:latin typeface="Carlito"/>
              <a:cs typeface="Carlito"/>
            </a:endParaRPr>
          </a:p>
          <a:p>
            <a:pPr marL="355600" indent="-343535">
              <a:lnSpc>
                <a:spcPct val="100000"/>
              </a:lnSpc>
              <a:spcBef>
                <a:spcPts val="335"/>
              </a:spcBef>
              <a:buFont typeface="Arial"/>
              <a:buChar char="•"/>
              <a:tabLst>
                <a:tab pos="355600" algn="l"/>
                <a:tab pos="356235" algn="l"/>
              </a:tabLst>
            </a:pPr>
            <a:r>
              <a:rPr sz="1400" b="1" dirty="0">
                <a:solidFill>
                  <a:srgbClr val="C00000"/>
                </a:solidFill>
                <a:latin typeface="Arial"/>
                <a:cs typeface="Arial"/>
              </a:rPr>
              <a:t>Bref, le partenariat public privé (PPP) </a:t>
            </a:r>
            <a:r>
              <a:rPr sz="1400" b="1" dirty="0" err="1">
                <a:solidFill>
                  <a:srgbClr val="C00000"/>
                </a:solidFill>
                <a:latin typeface="Arial"/>
                <a:cs typeface="Arial"/>
              </a:rPr>
              <a:t>s’impose</a:t>
            </a:r>
            <a:r>
              <a:rPr sz="1400" b="1" dirty="0">
                <a:solidFill>
                  <a:srgbClr val="C00000"/>
                </a:solidFill>
                <a:latin typeface="Arial"/>
                <a:cs typeface="Arial"/>
              </a:rPr>
              <a:t> !</a:t>
            </a:r>
            <a:endParaRPr sz="1400" dirty="0">
              <a:solidFill>
                <a:srgbClr val="C00000"/>
              </a:solidFill>
              <a:latin typeface="Arial"/>
              <a:cs typeface="Arial"/>
            </a:endParaRPr>
          </a:p>
        </p:txBody>
      </p:sp>
      <p:sp>
        <p:nvSpPr>
          <p:cNvPr id="14" name="object 2"/>
          <p:cNvSpPr/>
          <p:nvPr/>
        </p:nvSpPr>
        <p:spPr>
          <a:xfrm>
            <a:off x="195051" y="4070984"/>
            <a:ext cx="11801898" cy="2787015"/>
          </a:xfrm>
          <a:prstGeom prst="rect">
            <a:avLst/>
          </a:prstGeom>
          <a:blipFill>
            <a:blip r:embed="rId3" cstate="print"/>
            <a:stretch>
              <a:fillRect/>
            </a:stretch>
          </a:blipFill>
          <a:ln>
            <a:solidFill>
              <a:srgbClr val="00B050"/>
            </a:solidFill>
          </a:ln>
        </p:spPr>
        <p:txBody>
          <a:bodyPr wrap="square" lIns="0" tIns="0" rIns="0" bIns="0" rtlCol="0"/>
          <a:lstStyle/>
          <a:p>
            <a:endParaRPr lang="fr-FR" dirty="0"/>
          </a:p>
        </p:txBody>
      </p:sp>
      <p:sp>
        <p:nvSpPr>
          <p:cNvPr id="15" name="Rectangle 14"/>
          <p:cNvSpPr/>
          <p:nvPr/>
        </p:nvSpPr>
        <p:spPr>
          <a:xfrm>
            <a:off x="3426629" y="4059068"/>
            <a:ext cx="4271683" cy="338554"/>
          </a:xfrm>
          <a:prstGeom prst="rect">
            <a:avLst/>
          </a:prstGeom>
          <a:solidFill>
            <a:schemeClr val="bg1"/>
          </a:solidFill>
        </p:spPr>
        <p:txBody>
          <a:bodyPr wrap="none">
            <a:spAutoFit/>
          </a:bodyPr>
          <a:lstStyle/>
          <a:p>
            <a:pPr algn="ctr"/>
            <a:r>
              <a:rPr lang="fr-FR" sz="1600" b="1" dirty="0">
                <a:latin typeface="Arial Rounded MT Bold" pitchFamily="34" charset="0"/>
              </a:rPr>
              <a:t>Quartier durable « El Farida » à la </a:t>
            </a:r>
            <a:r>
              <a:rPr lang="fr-FR" sz="1600" b="1" dirty="0" err="1">
                <a:latin typeface="Arial Rounded MT Bold" pitchFamily="34" charset="0"/>
              </a:rPr>
              <a:t>Soukra</a:t>
            </a:r>
            <a:endParaRPr lang="fr-FR" sz="1600" b="1" dirty="0">
              <a:latin typeface="Arial Rounded MT Bold" pitchFamily="34" charset="0"/>
            </a:endParaRPr>
          </a:p>
        </p:txBody>
      </p:sp>
      <p:sp>
        <p:nvSpPr>
          <p:cNvPr id="16" name="Rectangle 15"/>
          <p:cNvSpPr/>
          <p:nvPr/>
        </p:nvSpPr>
        <p:spPr>
          <a:xfrm>
            <a:off x="3639555" y="762770"/>
            <a:ext cx="4449552" cy="338554"/>
          </a:xfrm>
          <a:prstGeom prst="rect">
            <a:avLst/>
          </a:prstGeom>
          <a:solidFill>
            <a:schemeClr val="bg1"/>
          </a:solidFill>
        </p:spPr>
        <p:txBody>
          <a:bodyPr wrap="none">
            <a:spAutoFit/>
          </a:bodyPr>
          <a:lstStyle/>
          <a:p>
            <a:pPr algn="ctr"/>
            <a:r>
              <a:rPr lang="fr-FR" sz="1600" b="1" u="sng" dirty="0" smtClean="0">
                <a:solidFill>
                  <a:srgbClr val="00B050"/>
                </a:solidFill>
                <a:latin typeface="Arial Rounded MT Bold" pitchFamily="34" charset="0"/>
              </a:rPr>
              <a:t>II-4-1. LE PLAN D’AMENAGEMENT URBAIN</a:t>
            </a:r>
            <a:endParaRPr lang="fr-FR" sz="1600" b="1" u="sng" dirty="0">
              <a:solidFill>
                <a:srgbClr val="00B050"/>
              </a:solidFill>
              <a:latin typeface="Arial Rounded MT Bold" pitchFamily="34" charset="0"/>
            </a:endParaRPr>
          </a:p>
        </p:txBody>
      </p:sp>
    </p:spTree>
    <p:extLst>
      <p:ext uri="{BB962C8B-B14F-4D97-AF65-F5344CB8AC3E}">
        <p14:creationId xmlns:p14="http://schemas.microsoft.com/office/powerpoint/2010/main" val="9937668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0" y="0"/>
            <a:ext cx="12192000" cy="712381"/>
            <a:chOff x="0" y="0"/>
            <a:chExt cx="12192000" cy="712381"/>
          </a:xfrm>
        </p:grpSpPr>
        <p:pic>
          <p:nvPicPr>
            <p:cNvPr id="7" name="Image 6"/>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8" name="Rectangle 7"/>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1" name="Rectangle 10"/>
            <p:cNvSpPr/>
            <p:nvPr/>
          </p:nvSpPr>
          <p:spPr>
            <a:xfrm>
              <a:off x="7698312" y="93773"/>
              <a:ext cx="4139403" cy="584775"/>
            </a:xfrm>
            <a:prstGeom prst="rect">
              <a:avLst/>
            </a:prstGeom>
          </p:spPr>
          <p:txBody>
            <a:bodyPr wrap="none">
              <a:spAutoFit/>
            </a:bodyPr>
            <a:lstStyle/>
            <a:p>
              <a:pPr>
                <a:lnSpc>
                  <a:spcPct val="200000"/>
                </a:lnSpc>
              </a:pPr>
              <a:r>
                <a:rPr lang="fr-FR" sz="16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II-4. Le plan d’aménagement urbain</a:t>
              </a:r>
              <a:endParaRPr lang="fr-FR" sz="1600" dirty="0">
                <a:solidFill>
                  <a:schemeClr val="bg1"/>
                </a:solidFill>
                <a:latin typeface="Arial Black" panose="020B0A04020102020204" pitchFamily="34" charset="0"/>
                <a:ea typeface="Calibri" panose="020F0502020204030204" pitchFamily="34" charset="0"/>
                <a:cs typeface="Century Gothic" panose="020B0502020202020204" pitchFamily="34" charset="0"/>
              </a:endParaRPr>
            </a:p>
          </p:txBody>
        </p:sp>
      </p:grpSp>
      <p:sp>
        <p:nvSpPr>
          <p:cNvPr id="16" name="Rectangle 15"/>
          <p:cNvSpPr/>
          <p:nvPr/>
        </p:nvSpPr>
        <p:spPr>
          <a:xfrm>
            <a:off x="2602002" y="762770"/>
            <a:ext cx="6524671" cy="338554"/>
          </a:xfrm>
          <a:prstGeom prst="rect">
            <a:avLst/>
          </a:prstGeom>
          <a:solidFill>
            <a:schemeClr val="bg1"/>
          </a:solidFill>
        </p:spPr>
        <p:txBody>
          <a:bodyPr wrap="none">
            <a:spAutoFit/>
          </a:bodyPr>
          <a:lstStyle/>
          <a:p>
            <a:pPr algn="ctr"/>
            <a:r>
              <a:rPr lang="fr-FR" sz="1600" b="1" u="sng" dirty="0" smtClean="0">
                <a:solidFill>
                  <a:srgbClr val="00B050"/>
                </a:solidFill>
                <a:latin typeface="Arial Rounded MT Bold" pitchFamily="34" charset="0"/>
              </a:rPr>
              <a:t>II-4-2. CAS DU QUARTIER DURABLE « EL FARIDA » LA SOUKRA </a:t>
            </a:r>
            <a:endParaRPr lang="fr-FR" sz="1600" b="1" u="sng" dirty="0">
              <a:solidFill>
                <a:srgbClr val="00B050"/>
              </a:solidFill>
              <a:latin typeface="Arial Rounded MT Bold" pitchFamily="34" charset="0"/>
            </a:endParaRPr>
          </a:p>
        </p:txBody>
      </p:sp>
      <p:sp>
        <p:nvSpPr>
          <p:cNvPr id="2" name="Rectangle 1"/>
          <p:cNvSpPr/>
          <p:nvPr/>
        </p:nvSpPr>
        <p:spPr>
          <a:xfrm>
            <a:off x="0" y="1229517"/>
            <a:ext cx="12192000" cy="685059"/>
          </a:xfrm>
          <a:prstGeom prst="rect">
            <a:avLst/>
          </a:prstGeom>
          <a:solidFill>
            <a:schemeClr val="bg1"/>
          </a:solidFill>
        </p:spPr>
        <p:txBody>
          <a:bodyPr wrap="square">
            <a:spAutoFit/>
          </a:bodyPr>
          <a:lstStyle/>
          <a:p>
            <a:pPr algn="just">
              <a:lnSpc>
                <a:spcPct val="107000"/>
              </a:lnSpc>
              <a:spcAft>
                <a:spcPts val="800"/>
              </a:spcAft>
            </a:pPr>
            <a:r>
              <a:rPr lang="fr-FR" b="1" dirty="0">
                <a:solidFill>
                  <a:srgbClr val="000099"/>
                </a:solidFill>
                <a:latin typeface="Calibri" panose="020F0502020204030204" pitchFamily="34" charset="0"/>
                <a:ea typeface="Calibri" panose="020F0502020204030204" pitchFamily="34" charset="0"/>
                <a:cs typeface="Arial" panose="020B0604020202020204" pitchFamily="34" charset="0"/>
              </a:rPr>
              <a:t>O</a:t>
            </a:r>
            <a:r>
              <a:rPr lang="fr-FR"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bligations imposées à </a:t>
            </a:r>
            <a:r>
              <a:rPr lang="fr-FR" b="1" dirty="0">
                <a:solidFill>
                  <a:srgbClr val="000099"/>
                </a:solidFill>
                <a:latin typeface="Calibri" panose="020F0502020204030204" pitchFamily="34" charset="0"/>
                <a:ea typeface="Calibri" panose="020F0502020204030204" pitchFamily="34" charset="0"/>
                <a:cs typeface="Arial" panose="020B0604020202020204" pitchFamily="34" charset="0"/>
              </a:rPr>
              <a:t>la charge du lotisseur relatives aux normes </a:t>
            </a:r>
            <a:r>
              <a:rPr lang="fr-FR"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d’éco-construction</a:t>
            </a:r>
            <a:r>
              <a:rPr lang="fr-FR" b="1" dirty="0">
                <a:solidFill>
                  <a:srgbClr val="000099"/>
                </a:solidFill>
                <a:latin typeface="Calibri" panose="020F0502020204030204" pitchFamily="34" charset="0"/>
                <a:ea typeface="Calibri" panose="020F0502020204030204" pitchFamily="34" charset="0"/>
                <a:cs typeface="Arial" panose="020B0604020202020204" pitchFamily="34" charset="0"/>
              </a:rPr>
              <a:t> et des réglementations thermiques et énergétiques des bâtiments neufs en vigueur en Tunisie. </a:t>
            </a:r>
          </a:p>
        </p:txBody>
      </p:sp>
      <p:sp>
        <p:nvSpPr>
          <p:cNvPr id="3" name="Rectangle 2"/>
          <p:cNvSpPr/>
          <p:nvPr/>
        </p:nvSpPr>
        <p:spPr>
          <a:xfrm>
            <a:off x="0" y="2096789"/>
            <a:ext cx="12192000" cy="410882"/>
          </a:xfrm>
          <a:prstGeom prst="rect">
            <a:avLst/>
          </a:prstGeom>
          <a:solidFill>
            <a:schemeClr val="bg1"/>
          </a:solidFill>
        </p:spPr>
        <p:txBody>
          <a:bodyPr wrap="square">
            <a:spAutoFit/>
          </a:bodyPr>
          <a:lstStyle/>
          <a:p>
            <a:pPr marR="165100" algn="just">
              <a:lnSpc>
                <a:spcPct val="115000"/>
              </a:lnSpc>
              <a:spcAft>
                <a:spcPts val="0"/>
              </a:spcAft>
            </a:pPr>
            <a:r>
              <a:rPr lang="fr-FR" b="1" dirty="0">
                <a:solidFill>
                  <a:srgbClr val="00B050"/>
                </a:solidFill>
                <a:latin typeface="Times New Roman" panose="02020603050405020304" pitchFamily="18" charset="0"/>
                <a:ea typeface="Times New Roman" panose="02020603050405020304" pitchFamily="18" charset="0"/>
                <a:cs typeface="Arial" panose="020B0604020202020204" pitchFamily="34" charset="0"/>
              </a:rPr>
              <a:t>Articles relatifs à la conception et aux matériaux de construction :</a:t>
            </a:r>
            <a:endParaRPr lang="fr-FR" sz="1600" dirty="0">
              <a:solidFill>
                <a:srgbClr val="00B050"/>
              </a:solidFill>
              <a:effectLst/>
              <a:latin typeface="Calibri" panose="020F050202020403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0" y="2689884"/>
            <a:ext cx="12192000" cy="4040786"/>
          </a:xfrm>
          <a:prstGeom prst="rect">
            <a:avLst/>
          </a:prstGeom>
          <a:solidFill>
            <a:schemeClr val="bg1"/>
          </a:solidFill>
        </p:spPr>
        <p:txBody>
          <a:bodyPr wrap="square">
            <a:spAutoFit/>
          </a:bodyPr>
          <a:lstStyle/>
          <a:p>
            <a:pPr marL="342900" marR="165100" lvl="0" indent="-342900" algn="just">
              <a:lnSpc>
                <a:spcPct val="115000"/>
              </a:lnSpc>
              <a:buFont typeface="Times New Roman" panose="02020603050405020304" pitchFamily="18" charset="0"/>
              <a:buChar char="-"/>
            </a:pPr>
            <a:r>
              <a:rPr lang="fr-FR" sz="1400" b="1" dirty="0">
                <a:ea typeface="SimSun" panose="02010600030101010101" pitchFamily="2" charset="-122"/>
                <a:cs typeface="Arial" panose="020B0604020202020204" pitchFamily="34" charset="0"/>
              </a:rPr>
              <a:t>Toutes les constructions seront bioclimatiques permettant la réduction de la consommation énergétique et  les émissions de gaz à effet de serre. </a:t>
            </a:r>
          </a:p>
          <a:p>
            <a:pPr marL="342900" marR="165100" lvl="0" indent="-342900" algn="just">
              <a:lnSpc>
                <a:spcPct val="115000"/>
              </a:lnSpc>
              <a:spcAft>
                <a:spcPts val="0"/>
              </a:spcAft>
              <a:buFont typeface="Times New Roman" panose="02020603050405020304" pitchFamily="18" charset="0"/>
              <a:buChar char="-"/>
            </a:pPr>
            <a:r>
              <a:rPr lang="fr-FR" sz="1400" b="1" dirty="0">
                <a:ea typeface="SimSun" panose="02010600030101010101" pitchFamily="2" charset="-122"/>
                <a:cs typeface="Arial" panose="020B0604020202020204" pitchFamily="34" charset="0"/>
              </a:rPr>
              <a:t>L’implantation de la construction sur la parcelle devra se faire en fonction de l’orientation et de la course du soleil, des vents dominants, de l’ombre porté sur les maisons environnantes, du phénomène d’Albédo….</a:t>
            </a:r>
          </a:p>
          <a:p>
            <a:pPr marL="342900" marR="165100" lvl="0" indent="-342900" algn="just">
              <a:lnSpc>
                <a:spcPct val="115000"/>
              </a:lnSpc>
              <a:spcAft>
                <a:spcPts val="0"/>
              </a:spcAft>
              <a:buFont typeface="Times New Roman" panose="02020603050405020304" pitchFamily="18" charset="0"/>
              <a:buChar char="-"/>
            </a:pPr>
            <a:r>
              <a:rPr lang="fr-FR" sz="1400" b="1" dirty="0">
                <a:ea typeface="SimSun" panose="02010600030101010101" pitchFamily="2" charset="-122"/>
                <a:cs typeface="Arial" panose="020B0604020202020204" pitchFamily="34" charset="0"/>
              </a:rPr>
              <a:t>Les toitures seront végétalisées à 50% de la surface bâti pour mieux protéger les toits et filtrer l’eau pluviale.</a:t>
            </a:r>
          </a:p>
          <a:p>
            <a:pPr marL="342900" marR="165100" lvl="0" indent="-342900" algn="just">
              <a:lnSpc>
                <a:spcPct val="115000"/>
              </a:lnSpc>
              <a:spcAft>
                <a:spcPts val="0"/>
              </a:spcAft>
              <a:buFont typeface="Times New Roman" panose="02020603050405020304" pitchFamily="18" charset="0"/>
              <a:buChar char="-"/>
            </a:pPr>
            <a:r>
              <a:rPr lang="fr-FR" sz="1400" b="1" dirty="0">
                <a:ea typeface="SimSun" panose="02010600030101010101" pitchFamily="2" charset="-122"/>
                <a:cs typeface="Arial" panose="020B0604020202020204" pitchFamily="34" charset="0"/>
              </a:rPr>
              <a:t>Les menuiseries extérieurs seront en : bois, PVC, aluminium  à rupture de pont thermique, bois/alu.</a:t>
            </a:r>
          </a:p>
          <a:p>
            <a:pPr marL="342900" marR="165100" lvl="0" indent="-342900" algn="just">
              <a:lnSpc>
                <a:spcPct val="115000"/>
              </a:lnSpc>
              <a:spcAft>
                <a:spcPts val="0"/>
              </a:spcAft>
              <a:buFont typeface="Times New Roman" panose="02020603050405020304" pitchFamily="18" charset="0"/>
              <a:buChar char="-"/>
            </a:pPr>
            <a:r>
              <a:rPr lang="fr-FR" sz="1400" b="1" dirty="0">
                <a:ea typeface="SimSun" panose="02010600030101010101" pitchFamily="2" charset="-122"/>
                <a:cs typeface="Arial" panose="020B0604020202020204" pitchFamily="34" charset="0"/>
              </a:rPr>
              <a:t>Les façades devront être recouvertes avec un enduit monocouche à base de chaux ou bardage en matériaux locaux et l’enduit intérieur en plâtre projeté et peinture écologique.</a:t>
            </a:r>
          </a:p>
          <a:p>
            <a:pPr marL="342900" marR="165100" lvl="0" indent="-342900" algn="just">
              <a:lnSpc>
                <a:spcPct val="115000"/>
              </a:lnSpc>
              <a:spcAft>
                <a:spcPts val="0"/>
              </a:spcAft>
              <a:buFont typeface="Times New Roman" panose="02020603050405020304" pitchFamily="18" charset="0"/>
              <a:buChar char="-"/>
            </a:pPr>
            <a:r>
              <a:rPr lang="fr-FR" sz="1400" b="1" dirty="0">
                <a:ea typeface="SimSun" panose="02010600030101010101" pitchFamily="2" charset="-122"/>
                <a:cs typeface="Arial" panose="020B0604020202020204" pitchFamily="34" charset="0"/>
              </a:rPr>
              <a:t>Les constructions devront être de type moderne avec des façades caractérisées par une couleur blanche dominante pour une meilleure réflexion des rayons solaires.</a:t>
            </a:r>
          </a:p>
          <a:p>
            <a:pPr marL="342900" marR="165100" lvl="0" indent="-342900" algn="just">
              <a:lnSpc>
                <a:spcPct val="115000"/>
              </a:lnSpc>
              <a:spcAft>
                <a:spcPts val="0"/>
              </a:spcAft>
              <a:buFont typeface="Times New Roman" panose="02020603050405020304" pitchFamily="18" charset="0"/>
              <a:buChar char="-"/>
            </a:pPr>
            <a:r>
              <a:rPr lang="fr-FR" sz="1400" b="1" dirty="0">
                <a:ea typeface="SimSun" panose="02010600030101010101" pitchFamily="2" charset="-122"/>
                <a:cs typeface="Arial" panose="020B0604020202020204" pitchFamily="34" charset="0"/>
              </a:rPr>
              <a:t>Dans l’aspect extérieur, une protection physique doit être prévu au niveau des ouverture sur les façades sud et sud/ouest sous forme de casquette architecturale ou brise soleil mécanique au choix de l’architecte </a:t>
            </a:r>
          </a:p>
          <a:p>
            <a:pPr marL="342900" marR="165100" lvl="0" indent="-342900" algn="just">
              <a:lnSpc>
                <a:spcPct val="115000"/>
              </a:lnSpc>
              <a:spcAft>
                <a:spcPts val="0"/>
              </a:spcAft>
              <a:buFont typeface="Times New Roman" panose="02020603050405020304" pitchFamily="18" charset="0"/>
              <a:buChar char="-"/>
            </a:pPr>
            <a:r>
              <a:rPr lang="fr-FR" sz="1400" b="1" dirty="0">
                <a:ea typeface="SimSun" panose="02010600030101010101" pitchFamily="2" charset="-122"/>
                <a:cs typeface="Arial" panose="020B0604020202020204" pitchFamily="34" charset="0"/>
              </a:rPr>
              <a:t>Les matériaux d’élévation : le bloc béton ou parpaing, parpaing de tuf et tout autre moellon ayant subi un curage naturel au soleil ou un processus de cuisson minimum (bilan carbone exigé). </a:t>
            </a:r>
          </a:p>
          <a:p>
            <a:pPr marL="342900" marR="165100" lvl="0" indent="-342900" algn="just">
              <a:lnSpc>
                <a:spcPct val="115000"/>
              </a:lnSpc>
              <a:spcAft>
                <a:spcPts val="0"/>
              </a:spcAft>
              <a:buFont typeface="Times New Roman" panose="02020603050405020304" pitchFamily="18" charset="0"/>
              <a:buChar char="-"/>
            </a:pPr>
            <a:r>
              <a:rPr lang="fr-FR" sz="1400" b="1" dirty="0">
                <a:ea typeface="SimSun" panose="02010600030101010101" pitchFamily="2" charset="-122"/>
                <a:cs typeface="Arial" panose="020B0604020202020204" pitchFamily="34" charset="0"/>
              </a:rPr>
              <a:t>Le souci étant la qualité de l’air intérieur, minimiser les émanations des différents matériaux pour réduire la pollution interne devient une prérogative importante dans la gestion du concept de l’éco quartier ; le choix sera orienter vers les matériaux ayant subies au minimum une transformation chimique ou industrielle.</a:t>
            </a:r>
            <a:endParaRPr lang="fr-FR" sz="1400" b="1" dirty="0">
              <a:effectLst/>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7056383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nvGrpSpPr>
        <p:grpSpPr>
          <a:xfrm>
            <a:off x="0" y="0"/>
            <a:ext cx="12277130" cy="712381"/>
            <a:chOff x="0" y="0"/>
            <a:chExt cx="12277130" cy="712381"/>
          </a:xfrm>
        </p:grpSpPr>
        <p:pic>
          <p:nvPicPr>
            <p:cNvPr id="16" name="Image 15"/>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17" name="Rectangle 16"/>
            <p:cNvSpPr/>
            <p:nvPr/>
          </p:nvSpPr>
          <p:spPr>
            <a:xfrm>
              <a:off x="193431" y="223776"/>
              <a:ext cx="5390898" cy="338554"/>
            </a:xfrm>
            <a:prstGeom prst="rect">
              <a:avLst/>
            </a:prstGeom>
          </p:spPr>
          <p:txBody>
            <a:bodyPr wrap="none">
              <a:spAutoFit/>
            </a:bodyPr>
            <a:lstStyle/>
            <a:p>
              <a:pPr algn="ctr"/>
              <a:r>
                <a:rPr lang="fr-FR" sz="1600" b="1" dirty="0">
                  <a:solidFill>
                    <a:schemeClr val="bg1"/>
                  </a:solidFill>
                  <a:latin typeface="Arial Rounded MT Bold" pitchFamily="34" charset="0"/>
                </a:rPr>
                <a:t>Guide éco-construction pour les collectivités locales</a:t>
              </a:r>
            </a:p>
          </p:txBody>
        </p:sp>
        <p:sp>
          <p:nvSpPr>
            <p:cNvPr id="18" name="Rectangle 17"/>
            <p:cNvSpPr/>
            <p:nvPr/>
          </p:nvSpPr>
          <p:spPr>
            <a:xfrm>
              <a:off x="6374360" y="393053"/>
              <a:ext cx="5902770" cy="307777"/>
            </a:xfrm>
            <a:prstGeom prst="rect">
              <a:avLst/>
            </a:prstGeom>
          </p:spPr>
          <p:txBody>
            <a:bodyPr wrap="none">
              <a:spAutoFit/>
            </a:bodyPr>
            <a:lstStyle/>
            <a:p>
              <a:pPr algn="ctr"/>
              <a:r>
                <a:rPr lang="fr-FR" sz="1400" b="1" dirty="0">
                  <a:solidFill>
                    <a:schemeClr val="bg1"/>
                  </a:solidFill>
                  <a:latin typeface="Arial Rounded MT Bold" pitchFamily="34" charset="0"/>
                </a:rPr>
                <a:t>I-1. Contexte énergétique et objectifs de la transition énergétique </a:t>
              </a:r>
            </a:p>
          </p:txBody>
        </p:sp>
      </p:grpSp>
      <p:sp>
        <p:nvSpPr>
          <p:cNvPr id="26" name="ZoneTexte 25"/>
          <p:cNvSpPr txBox="1"/>
          <p:nvPr/>
        </p:nvSpPr>
        <p:spPr>
          <a:xfrm>
            <a:off x="944438" y="903088"/>
            <a:ext cx="9794570" cy="369332"/>
          </a:xfrm>
          <a:prstGeom prst="rect">
            <a:avLst/>
          </a:prstGeom>
          <a:solidFill>
            <a:schemeClr val="bg1"/>
          </a:solidFill>
        </p:spPr>
        <p:txBody>
          <a:bodyPr wrap="square" rtlCol="0">
            <a:spAutoFit/>
          </a:bodyPr>
          <a:lstStyle/>
          <a:p>
            <a:pPr algn="ctr"/>
            <a:r>
              <a:rPr lang="fr-FR" b="1" u="sng" dirty="0">
                <a:solidFill>
                  <a:srgbClr val="00B050"/>
                </a:solidFill>
                <a:latin typeface="Arial Rounded MT Bold" pitchFamily="34" charset="0"/>
              </a:rPr>
              <a:t>I-1-1. Situation énergétique du secteur du </a:t>
            </a:r>
            <a:r>
              <a:rPr lang="fr-FR" b="1" u="sng" dirty="0" smtClean="0">
                <a:solidFill>
                  <a:srgbClr val="00B050"/>
                </a:solidFill>
                <a:latin typeface="Arial Rounded MT Bold" pitchFamily="34" charset="0"/>
              </a:rPr>
              <a:t>bâtiment (Résidentiel et Tertiaire)</a:t>
            </a:r>
            <a:endParaRPr lang="fr-FR" u="sng" dirty="0">
              <a:solidFill>
                <a:srgbClr val="00B050"/>
              </a:solidFill>
            </a:endParaRPr>
          </a:p>
        </p:txBody>
      </p:sp>
      <p:grpSp>
        <p:nvGrpSpPr>
          <p:cNvPr id="3" name="Groupe 2"/>
          <p:cNvGrpSpPr/>
          <p:nvPr/>
        </p:nvGrpSpPr>
        <p:grpSpPr>
          <a:xfrm>
            <a:off x="1798757" y="1483486"/>
            <a:ext cx="9362031" cy="5268544"/>
            <a:chOff x="1798757" y="1483486"/>
            <a:chExt cx="9362031" cy="5268544"/>
          </a:xfrm>
        </p:grpSpPr>
        <p:sp>
          <p:nvSpPr>
            <p:cNvPr id="10" name="ZoneTexte 9"/>
            <p:cNvSpPr txBox="1"/>
            <p:nvPr/>
          </p:nvSpPr>
          <p:spPr>
            <a:xfrm>
              <a:off x="1849149" y="5136203"/>
              <a:ext cx="9311639" cy="1615827"/>
            </a:xfrm>
            <a:prstGeom prst="rect">
              <a:avLst/>
            </a:prstGeom>
            <a:solidFill>
              <a:schemeClr val="bg1">
                <a:lumMod val="95000"/>
              </a:schemeClr>
            </a:solidFill>
            <a:ln w="28575">
              <a:solidFill>
                <a:schemeClr val="bg1">
                  <a:lumMod val="65000"/>
                </a:schemeClr>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just"/>
              <a:endParaRPr lang="fr-FR" sz="900" dirty="0">
                <a:latin typeface="Arial" pitchFamily="34" charset="0"/>
                <a:cs typeface="Arial" pitchFamily="34" charset="0"/>
              </a:endParaRPr>
            </a:p>
            <a:p>
              <a:pPr algn="just">
                <a:lnSpc>
                  <a:spcPct val="150000"/>
                </a:lnSpc>
              </a:pPr>
              <a:r>
                <a:rPr lang="fr-FR" sz="2000" b="1" dirty="0">
                  <a:solidFill>
                    <a:srgbClr val="000099"/>
                  </a:solidFill>
                  <a:latin typeface="Arial" pitchFamily="34" charset="0"/>
                  <a:cs typeface="Arial" pitchFamily="34" charset="0"/>
                </a:rPr>
                <a:t>Le secteur du bâtiment :</a:t>
              </a:r>
            </a:p>
            <a:p>
              <a:pPr marL="903288" indent="-261938" algn="just">
                <a:lnSpc>
                  <a:spcPct val="150000"/>
                </a:lnSpc>
                <a:buFont typeface="Wingdings" pitchFamily="2" charset="2"/>
                <a:buChar char="§"/>
              </a:pPr>
              <a:r>
                <a:rPr lang="fr-FR" sz="2000" b="1" dirty="0">
                  <a:solidFill>
                    <a:srgbClr val="FF0000"/>
                  </a:solidFill>
                  <a:latin typeface="Arial" pitchFamily="34" charset="0"/>
                  <a:cs typeface="Arial" pitchFamily="34" charset="0"/>
                </a:rPr>
                <a:t>1</a:t>
              </a:r>
              <a:r>
                <a:rPr lang="fr-FR" sz="2000" b="1" baseline="30000" dirty="0" smtClean="0">
                  <a:solidFill>
                    <a:srgbClr val="FF0000"/>
                  </a:solidFill>
                  <a:latin typeface="Arial" pitchFamily="34" charset="0"/>
                  <a:cs typeface="Arial" pitchFamily="34" charset="0"/>
                </a:rPr>
                <a:t>ème</a:t>
              </a:r>
              <a:r>
                <a:rPr lang="fr-FR" sz="2000" b="1" dirty="0" smtClean="0">
                  <a:solidFill>
                    <a:srgbClr val="FF0000"/>
                  </a:solidFill>
                  <a:latin typeface="Arial" pitchFamily="34" charset="0"/>
                  <a:cs typeface="Arial" pitchFamily="34" charset="0"/>
                </a:rPr>
                <a:t> </a:t>
              </a:r>
              <a:r>
                <a:rPr lang="fr-FR" sz="2000" b="1" dirty="0">
                  <a:solidFill>
                    <a:schemeClr val="tx1"/>
                  </a:solidFill>
                  <a:latin typeface="Arial" pitchFamily="34" charset="0"/>
                  <a:cs typeface="Arial" pitchFamily="34" charset="0"/>
                </a:rPr>
                <a:t>consommateur</a:t>
              </a:r>
              <a:r>
                <a:rPr lang="fr-FR" sz="2000" b="1" dirty="0">
                  <a:solidFill>
                    <a:srgbClr val="FF0000"/>
                  </a:solidFill>
                  <a:latin typeface="Arial" pitchFamily="34" charset="0"/>
                  <a:cs typeface="Arial" pitchFamily="34" charset="0"/>
                </a:rPr>
                <a:t> d’Énergie Finale</a:t>
              </a:r>
              <a:r>
                <a:rPr lang="fr-FR" sz="2000" dirty="0">
                  <a:solidFill>
                    <a:schemeClr val="tx1"/>
                  </a:solidFill>
                  <a:latin typeface="Arial" pitchFamily="34" charset="0"/>
                  <a:cs typeface="Arial" pitchFamily="34" charset="0"/>
                </a:rPr>
                <a:t>,</a:t>
              </a:r>
              <a:r>
                <a:rPr lang="fr-FR" sz="2000" dirty="0">
                  <a:latin typeface="Arial" pitchFamily="34" charset="0"/>
                  <a:cs typeface="Arial" pitchFamily="34" charset="0"/>
                </a:rPr>
                <a:t> </a:t>
              </a:r>
              <a:r>
                <a:rPr lang="fr-FR" sz="2000" dirty="0">
                  <a:solidFill>
                    <a:schemeClr val="tx1"/>
                  </a:solidFill>
                  <a:latin typeface="Arial" pitchFamily="34" charset="0"/>
                  <a:cs typeface="Arial" pitchFamily="34" charset="0"/>
                </a:rPr>
                <a:t>avec</a:t>
              </a:r>
              <a:r>
                <a:rPr lang="fr-FR" sz="2000" dirty="0">
                  <a:latin typeface="Arial" pitchFamily="34" charset="0"/>
                  <a:cs typeface="Arial" pitchFamily="34" charset="0"/>
                </a:rPr>
                <a:t> </a:t>
              </a:r>
              <a:r>
                <a:rPr lang="fr-FR" sz="2000" b="1" dirty="0">
                  <a:solidFill>
                    <a:srgbClr val="FF0000"/>
                  </a:solidFill>
                  <a:latin typeface="Arial" pitchFamily="34" charset="0"/>
                  <a:cs typeface="Arial" pitchFamily="34" charset="0"/>
                </a:rPr>
                <a:t>~ </a:t>
              </a:r>
              <a:r>
                <a:rPr lang="fr-FR" sz="2000" b="1" dirty="0" smtClean="0">
                  <a:solidFill>
                    <a:srgbClr val="FF0000"/>
                  </a:solidFill>
                  <a:latin typeface="Arial" pitchFamily="34" charset="0"/>
                  <a:cs typeface="Arial" pitchFamily="34" charset="0"/>
                </a:rPr>
                <a:t>2 977 </a:t>
              </a:r>
              <a:r>
                <a:rPr lang="fr-FR" sz="2000" b="1" dirty="0">
                  <a:solidFill>
                    <a:srgbClr val="FF0000"/>
                  </a:solidFill>
                  <a:latin typeface="Arial" pitchFamily="34" charset="0"/>
                  <a:cs typeface="Arial" pitchFamily="34" charset="0"/>
                </a:rPr>
                <a:t>ktep !</a:t>
              </a:r>
            </a:p>
            <a:p>
              <a:pPr marL="903288" indent="-261938" algn="just">
                <a:lnSpc>
                  <a:spcPct val="150000"/>
                </a:lnSpc>
                <a:buFont typeface="Wingdings" pitchFamily="2" charset="2"/>
                <a:buChar char="§"/>
              </a:pPr>
              <a:r>
                <a:rPr lang="fr-FR" sz="2000" b="1" dirty="0">
                  <a:solidFill>
                    <a:srgbClr val="FF0000"/>
                  </a:solidFill>
                  <a:latin typeface="Arial" pitchFamily="34" charset="0"/>
                  <a:cs typeface="Arial" pitchFamily="34" charset="0"/>
                </a:rPr>
                <a:t>1</a:t>
              </a:r>
              <a:r>
                <a:rPr lang="fr-FR" sz="2000" b="1" baseline="30000" dirty="0">
                  <a:solidFill>
                    <a:srgbClr val="FF0000"/>
                  </a:solidFill>
                  <a:latin typeface="Arial" pitchFamily="34" charset="0"/>
                  <a:cs typeface="Arial" pitchFamily="34" charset="0"/>
                </a:rPr>
                <a:t>er</a:t>
              </a:r>
              <a:r>
                <a:rPr lang="fr-FR" sz="2000" b="1" dirty="0">
                  <a:solidFill>
                    <a:srgbClr val="FF0000"/>
                  </a:solidFill>
                  <a:latin typeface="Arial" pitchFamily="34" charset="0"/>
                  <a:cs typeface="Arial" pitchFamily="34" charset="0"/>
                </a:rPr>
                <a:t> </a:t>
              </a:r>
              <a:r>
                <a:rPr lang="fr-FR" sz="2000" b="1" dirty="0">
                  <a:solidFill>
                    <a:schemeClr val="tx1"/>
                  </a:solidFill>
                  <a:latin typeface="Arial" pitchFamily="34" charset="0"/>
                  <a:cs typeface="Arial" pitchFamily="34" charset="0"/>
                </a:rPr>
                <a:t>consommateur</a:t>
              </a:r>
              <a:r>
                <a:rPr lang="fr-FR" sz="2000" b="1" dirty="0">
                  <a:solidFill>
                    <a:srgbClr val="FF0000"/>
                  </a:solidFill>
                  <a:latin typeface="Arial" pitchFamily="34" charset="0"/>
                  <a:cs typeface="Arial" pitchFamily="34" charset="0"/>
                </a:rPr>
                <a:t> d’électricité</a:t>
              </a:r>
              <a:r>
                <a:rPr lang="fr-FR" sz="2000" b="1" dirty="0">
                  <a:solidFill>
                    <a:schemeClr val="tx1"/>
                  </a:solidFill>
                  <a:latin typeface="Arial" pitchFamily="34" charset="0"/>
                  <a:cs typeface="Arial" pitchFamily="34" charset="0"/>
                </a:rPr>
                <a:t>, avec </a:t>
              </a:r>
              <a:r>
                <a:rPr lang="fr-FR" sz="2000" b="1" dirty="0" smtClean="0">
                  <a:solidFill>
                    <a:srgbClr val="FF0000"/>
                  </a:solidFill>
                  <a:latin typeface="Arial" pitchFamily="34" charset="0"/>
                  <a:cs typeface="Arial" pitchFamily="34" charset="0"/>
                </a:rPr>
                <a:t>840 </a:t>
              </a:r>
              <a:r>
                <a:rPr lang="fr-FR" sz="2000" b="1" dirty="0">
                  <a:solidFill>
                    <a:srgbClr val="FF0000"/>
                  </a:solidFill>
                  <a:latin typeface="Arial" pitchFamily="34" charset="0"/>
                  <a:cs typeface="Arial" pitchFamily="34" charset="0"/>
                </a:rPr>
                <a:t>ktep !</a:t>
              </a:r>
              <a:endParaRPr lang="fr-FR" sz="2000" dirty="0">
                <a:solidFill>
                  <a:srgbClr val="FF0000"/>
                </a:solidFill>
                <a:latin typeface="Arial" pitchFamily="34" charset="0"/>
                <a:cs typeface="Arial" pitchFamily="34" charset="0"/>
              </a:endParaRPr>
            </a:p>
          </p:txBody>
        </p:sp>
        <p:sp>
          <p:nvSpPr>
            <p:cNvPr id="11" name="Rectangle 10"/>
            <p:cNvSpPr/>
            <p:nvPr/>
          </p:nvSpPr>
          <p:spPr>
            <a:xfrm>
              <a:off x="5195413" y="4795149"/>
              <a:ext cx="1225221" cy="276999"/>
            </a:xfrm>
            <a:prstGeom prst="rect">
              <a:avLst/>
            </a:prstGeom>
            <a:solidFill>
              <a:schemeClr val="bg1"/>
            </a:solidFill>
            <a:ln>
              <a:solidFill>
                <a:schemeClr val="bg1">
                  <a:lumMod val="65000"/>
                </a:schemeClr>
              </a:solidFill>
            </a:ln>
          </p:spPr>
          <p:txBody>
            <a:bodyPr wrap="square">
              <a:spAutoFit/>
            </a:bodyPr>
            <a:lstStyle/>
            <a:p>
              <a:pPr algn="r"/>
              <a:r>
                <a:rPr lang="fr-FR" sz="1200" b="1" dirty="0">
                  <a:latin typeface="Agency FB" pitchFamily="34" charset="0"/>
                </a:rPr>
                <a:t>Source : </a:t>
              </a:r>
              <a:r>
                <a:rPr lang="fr-FR" sz="1200" b="1" dirty="0" smtClean="0">
                  <a:latin typeface="Agency FB" pitchFamily="34" charset="0"/>
                </a:rPr>
                <a:t>IEA 2019</a:t>
              </a:r>
              <a:endParaRPr lang="fr-FR" sz="1200" b="1" dirty="0">
                <a:latin typeface="Agency FB" pitchFamily="34" charset="0"/>
              </a:endParaRPr>
            </a:p>
          </p:txBody>
        </p:sp>
        <p:grpSp>
          <p:nvGrpSpPr>
            <p:cNvPr id="12" name="Groupe 11"/>
            <p:cNvGrpSpPr/>
            <p:nvPr/>
          </p:nvGrpSpPr>
          <p:grpSpPr>
            <a:xfrm>
              <a:off x="1798757" y="1483486"/>
              <a:ext cx="7571171" cy="3222693"/>
              <a:chOff x="1774880" y="899268"/>
              <a:chExt cx="8994886" cy="3222693"/>
            </a:xfrm>
          </p:grpSpPr>
          <p:sp>
            <p:nvSpPr>
              <p:cNvPr id="13" name="ZoneTexte 12"/>
              <p:cNvSpPr txBox="1"/>
              <p:nvPr/>
            </p:nvSpPr>
            <p:spPr>
              <a:xfrm>
                <a:off x="1774880" y="909166"/>
                <a:ext cx="971599" cy="3108399"/>
              </a:xfrm>
              <a:prstGeom prst="rect">
                <a:avLst/>
              </a:prstGeom>
              <a:solidFill>
                <a:schemeClr val="bg1">
                  <a:lumMod val="95000"/>
                </a:schemeClr>
              </a:solidFill>
              <a:ln>
                <a:solidFill>
                  <a:schemeClr val="bg1">
                    <a:lumMod val="65000"/>
                  </a:schemeClr>
                </a:solidFill>
              </a:ln>
            </p:spPr>
            <p:txBody>
              <a:bodyPr wrap="square" rtlCol="0">
                <a:spAutoFit/>
              </a:bodyPr>
              <a:lstStyle/>
              <a:p>
                <a:endParaRPr lang="fr-FR" dirty="0"/>
              </a:p>
            </p:txBody>
          </p:sp>
          <p:graphicFrame>
            <p:nvGraphicFramePr>
              <p:cNvPr id="15" name="Graphique 14"/>
              <p:cNvGraphicFramePr/>
              <p:nvPr>
                <p:extLst/>
              </p:nvPr>
            </p:nvGraphicFramePr>
            <p:xfrm>
              <a:off x="2760318" y="947993"/>
              <a:ext cx="4111582" cy="3173968"/>
            </p:xfrm>
            <a:graphic>
              <a:graphicData uri="http://schemas.openxmlformats.org/drawingml/2006/chart">
                <c:chart xmlns:c="http://schemas.openxmlformats.org/drawingml/2006/chart" xmlns:r="http://schemas.openxmlformats.org/officeDocument/2006/relationships" r:id="rId3"/>
              </a:graphicData>
            </a:graphic>
          </p:graphicFrame>
          <p:sp>
            <p:nvSpPr>
              <p:cNvPr id="19" name="Accolade ouvrante 18"/>
              <p:cNvSpPr/>
              <p:nvPr/>
            </p:nvSpPr>
            <p:spPr bwMode="auto">
              <a:xfrm>
                <a:off x="2611309" y="1572042"/>
                <a:ext cx="348990" cy="1560944"/>
              </a:xfrm>
              <a:prstGeom prst="leftBrace">
                <a:avLst>
                  <a:gd name="adj1" fmla="val 123917"/>
                  <a:gd name="adj2" fmla="val 50000"/>
                </a:avLst>
              </a:prstGeom>
              <a:noFill/>
              <a:ln w="381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Arial Black" pitchFamily="34" charset="0"/>
                </a:endParaRPr>
              </a:p>
            </p:txBody>
          </p:sp>
          <p:sp>
            <p:nvSpPr>
              <p:cNvPr id="20" name="ZoneTexte 19"/>
              <p:cNvSpPr txBox="1"/>
              <p:nvPr/>
            </p:nvSpPr>
            <p:spPr>
              <a:xfrm>
                <a:off x="1851400" y="2198626"/>
                <a:ext cx="676895" cy="276999"/>
              </a:xfrm>
              <a:prstGeom prst="rect">
                <a:avLst/>
              </a:prstGeom>
              <a:noFill/>
              <a:ln>
                <a:solidFill>
                  <a:schemeClr val="bg1">
                    <a:lumMod val="65000"/>
                  </a:schemeClr>
                </a:solidFill>
              </a:ln>
            </p:spPr>
            <p:txBody>
              <a:bodyPr wrap="square" rtlCol="0">
                <a:spAutoFit/>
              </a:bodyPr>
              <a:lstStyle/>
              <a:p>
                <a:r>
                  <a:rPr lang="fr-FR" sz="1200" b="1" dirty="0" smtClean="0">
                    <a:solidFill>
                      <a:srgbClr val="FF0000"/>
                    </a:solidFill>
                  </a:rPr>
                  <a:t>36%</a:t>
                </a:r>
                <a:endParaRPr lang="fr-FR" sz="1200" b="1" dirty="0">
                  <a:solidFill>
                    <a:srgbClr val="FF0000"/>
                  </a:solidFill>
                </a:endParaRPr>
              </a:p>
            </p:txBody>
          </p:sp>
          <p:graphicFrame>
            <p:nvGraphicFramePr>
              <p:cNvPr id="21" name="Graphique 20"/>
              <p:cNvGraphicFramePr/>
              <p:nvPr>
                <p:extLst/>
              </p:nvPr>
            </p:nvGraphicFramePr>
            <p:xfrm>
              <a:off x="6779655" y="899268"/>
              <a:ext cx="3990111" cy="3173967"/>
            </p:xfrm>
            <a:graphic>
              <a:graphicData uri="http://schemas.openxmlformats.org/drawingml/2006/chart">
                <c:chart xmlns:c="http://schemas.openxmlformats.org/drawingml/2006/chart" xmlns:r="http://schemas.openxmlformats.org/officeDocument/2006/relationships" r:id="rId4"/>
              </a:graphicData>
            </a:graphic>
          </p:graphicFrame>
          <p:sp>
            <p:nvSpPr>
              <p:cNvPr id="22" name="Accolade ouvrante 21"/>
              <p:cNvSpPr/>
              <p:nvPr/>
            </p:nvSpPr>
            <p:spPr bwMode="auto">
              <a:xfrm>
                <a:off x="6628815" y="1837190"/>
                <a:ext cx="297953" cy="1491996"/>
              </a:xfrm>
              <a:prstGeom prst="leftBrace">
                <a:avLst>
                  <a:gd name="adj1" fmla="val 123917"/>
                  <a:gd name="adj2" fmla="val 50000"/>
                </a:avLst>
              </a:prstGeom>
              <a:noFill/>
              <a:ln w="381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Arial Black" pitchFamily="34" charset="0"/>
                </a:endParaRPr>
              </a:p>
            </p:txBody>
          </p:sp>
          <p:sp>
            <p:nvSpPr>
              <p:cNvPr id="23" name="ZoneTexte 22"/>
              <p:cNvSpPr txBox="1"/>
              <p:nvPr/>
            </p:nvSpPr>
            <p:spPr>
              <a:xfrm>
                <a:off x="5762244" y="2468063"/>
                <a:ext cx="786973" cy="307777"/>
              </a:xfrm>
              <a:prstGeom prst="rect">
                <a:avLst/>
              </a:prstGeom>
              <a:noFill/>
              <a:ln>
                <a:solidFill>
                  <a:schemeClr val="bg1">
                    <a:lumMod val="65000"/>
                  </a:schemeClr>
                </a:solidFill>
              </a:ln>
            </p:spPr>
            <p:txBody>
              <a:bodyPr wrap="square" rtlCol="0">
                <a:spAutoFit/>
              </a:bodyPr>
              <a:lstStyle/>
              <a:p>
                <a:r>
                  <a:rPr lang="fr-FR" sz="1400" dirty="0" smtClean="0">
                    <a:solidFill>
                      <a:srgbClr val="FF0000"/>
                    </a:solidFill>
                  </a:rPr>
                  <a:t>59,4%</a:t>
                </a:r>
                <a:endParaRPr lang="fr-FR" sz="1400" dirty="0">
                  <a:solidFill>
                    <a:srgbClr val="FF0000"/>
                  </a:solidFill>
                </a:endParaRPr>
              </a:p>
            </p:txBody>
          </p:sp>
          <p:sp>
            <p:nvSpPr>
              <p:cNvPr id="24" name="Rectangle à coins arrondis 23"/>
              <p:cNvSpPr/>
              <p:nvPr/>
            </p:nvSpPr>
            <p:spPr bwMode="auto">
              <a:xfrm>
                <a:off x="3573764" y="3538846"/>
                <a:ext cx="1655999" cy="432000"/>
              </a:xfrm>
              <a:prstGeom prst="roundRect">
                <a:avLst/>
              </a:prstGeom>
              <a:no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a:ln>
                      <a:noFill/>
                    </a:ln>
                    <a:solidFill>
                      <a:schemeClr val="tx1"/>
                    </a:solidFill>
                    <a:effectLst/>
                    <a:latin typeface="Agency FB" pitchFamily="34" charset="0"/>
                  </a:rPr>
                  <a:t>Énergie Finale</a:t>
                </a:r>
              </a:p>
            </p:txBody>
          </p:sp>
          <p:sp>
            <p:nvSpPr>
              <p:cNvPr id="25" name="Rectangle à coins arrondis 24"/>
              <p:cNvSpPr/>
              <p:nvPr/>
            </p:nvSpPr>
            <p:spPr bwMode="auto">
              <a:xfrm>
                <a:off x="7683838" y="3548743"/>
                <a:ext cx="1656001" cy="432000"/>
              </a:xfrm>
              <a:prstGeom prst="roundRect">
                <a:avLst/>
              </a:prstGeom>
              <a:no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a:ln>
                      <a:noFill/>
                    </a:ln>
                    <a:solidFill>
                      <a:schemeClr val="tx1"/>
                    </a:solidFill>
                    <a:effectLst/>
                    <a:latin typeface="Agency FB" pitchFamily="34" charset="0"/>
                  </a:rPr>
                  <a:t>Énergie Électrique</a:t>
                </a:r>
              </a:p>
            </p:txBody>
          </p:sp>
        </p:grpSp>
        <p:sp>
          <p:nvSpPr>
            <p:cNvPr id="9" name="ZoneTexte 8"/>
            <p:cNvSpPr txBox="1"/>
            <p:nvPr/>
          </p:nvSpPr>
          <p:spPr>
            <a:xfrm>
              <a:off x="2034878" y="1484227"/>
              <a:ext cx="6866868" cy="400110"/>
            </a:xfrm>
            <a:prstGeom prst="rect">
              <a:avLst/>
            </a:prstGeom>
            <a:solidFill>
              <a:schemeClr val="bg1">
                <a:lumMod val="95000"/>
              </a:schemeClr>
            </a:solidFill>
            <a:ln>
              <a:solidFill>
                <a:schemeClr val="bg1">
                  <a:lumMod val="65000"/>
                </a:schemeClr>
              </a:solidFill>
            </a:ln>
          </p:spPr>
          <p:txBody>
            <a:bodyPr wrap="square" rtlCol="0">
              <a:spAutoFit/>
            </a:bodyPr>
            <a:lstStyle/>
            <a:p>
              <a:pPr algn="ctr"/>
              <a:r>
                <a:rPr lang="fr-FR" sz="2000" b="1" dirty="0">
                  <a:solidFill>
                    <a:srgbClr val="000099"/>
                  </a:solidFill>
                  <a:latin typeface="Agency FB" pitchFamily="34" charset="0"/>
                </a:rPr>
                <a:t>Situation actuelle du secteur du </a:t>
              </a:r>
              <a:r>
                <a:rPr lang="fr-FR" sz="2000" b="1" dirty="0" smtClean="0">
                  <a:solidFill>
                    <a:srgbClr val="000099"/>
                  </a:solidFill>
                  <a:latin typeface="Agency FB" pitchFamily="34" charset="0"/>
                </a:rPr>
                <a:t>Bâtiment (Résidentiel + Tertiaire) </a:t>
              </a:r>
              <a:r>
                <a:rPr lang="fr-FR" sz="2000" b="1" dirty="0">
                  <a:solidFill>
                    <a:srgbClr val="000099"/>
                  </a:solidFill>
                  <a:latin typeface="Agency FB" pitchFamily="34" charset="0"/>
                </a:rPr>
                <a:t>en Tunisie</a:t>
              </a:r>
            </a:p>
          </p:txBody>
        </p:sp>
      </p:grpSp>
    </p:spTree>
    <p:extLst>
      <p:ext uri="{BB962C8B-B14F-4D97-AF65-F5344CB8AC3E}">
        <p14:creationId xmlns:p14="http://schemas.microsoft.com/office/powerpoint/2010/main" val="28632523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0" y="0"/>
            <a:ext cx="12192000" cy="712381"/>
            <a:chOff x="0" y="0"/>
            <a:chExt cx="12192000" cy="712381"/>
          </a:xfrm>
        </p:grpSpPr>
        <p:pic>
          <p:nvPicPr>
            <p:cNvPr id="7" name="Image 6"/>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8" name="Rectangle 7"/>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1" name="Rectangle 10"/>
            <p:cNvSpPr/>
            <p:nvPr/>
          </p:nvSpPr>
          <p:spPr>
            <a:xfrm>
              <a:off x="7698312" y="93773"/>
              <a:ext cx="4139403" cy="584775"/>
            </a:xfrm>
            <a:prstGeom prst="rect">
              <a:avLst/>
            </a:prstGeom>
          </p:spPr>
          <p:txBody>
            <a:bodyPr wrap="none">
              <a:spAutoFit/>
            </a:bodyPr>
            <a:lstStyle/>
            <a:p>
              <a:pPr>
                <a:lnSpc>
                  <a:spcPct val="200000"/>
                </a:lnSpc>
              </a:pPr>
              <a:r>
                <a:rPr lang="fr-FR" sz="16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II-4. Le plan d’aménagement urbain</a:t>
              </a:r>
              <a:endParaRPr lang="fr-FR" sz="1600" dirty="0">
                <a:solidFill>
                  <a:schemeClr val="bg1"/>
                </a:solidFill>
                <a:latin typeface="Arial Black" panose="020B0A04020102020204" pitchFamily="34" charset="0"/>
                <a:ea typeface="Calibri" panose="020F0502020204030204" pitchFamily="34" charset="0"/>
                <a:cs typeface="Century Gothic" panose="020B0502020202020204" pitchFamily="34" charset="0"/>
              </a:endParaRPr>
            </a:p>
          </p:txBody>
        </p:sp>
      </p:grpSp>
      <p:sp>
        <p:nvSpPr>
          <p:cNvPr id="2" name="Rectangle 1"/>
          <p:cNvSpPr/>
          <p:nvPr/>
        </p:nvSpPr>
        <p:spPr>
          <a:xfrm>
            <a:off x="0" y="1316554"/>
            <a:ext cx="12192000" cy="685059"/>
          </a:xfrm>
          <a:prstGeom prst="rect">
            <a:avLst/>
          </a:prstGeom>
          <a:solidFill>
            <a:schemeClr val="bg1"/>
          </a:solidFill>
        </p:spPr>
        <p:txBody>
          <a:bodyPr wrap="square">
            <a:spAutoFit/>
          </a:bodyPr>
          <a:lstStyle/>
          <a:p>
            <a:pPr algn="just">
              <a:lnSpc>
                <a:spcPct val="107000"/>
              </a:lnSpc>
              <a:spcAft>
                <a:spcPts val="800"/>
              </a:spcAft>
            </a:pPr>
            <a:r>
              <a:rPr lang="fr-FR" b="1" dirty="0">
                <a:solidFill>
                  <a:srgbClr val="000099"/>
                </a:solidFill>
                <a:latin typeface="Calibri" panose="020F0502020204030204" pitchFamily="34" charset="0"/>
                <a:ea typeface="Calibri" panose="020F0502020204030204" pitchFamily="34" charset="0"/>
                <a:cs typeface="Arial" panose="020B0604020202020204" pitchFamily="34" charset="0"/>
              </a:rPr>
              <a:t>O</a:t>
            </a:r>
            <a:r>
              <a:rPr lang="fr-FR"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bligations imposées à </a:t>
            </a:r>
            <a:r>
              <a:rPr lang="fr-FR" b="1" dirty="0">
                <a:solidFill>
                  <a:srgbClr val="000099"/>
                </a:solidFill>
                <a:latin typeface="Calibri" panose="020F0502020204030204" pitchFamily="34" charset="0"/>
                <a:ea typeface="Calibri" panose="020F0502020204030204" pitchFamily="34" charset="0"/>
                <a:cs typeface="Arial" panose="020B0604020202020204" pitchFamily="34" charset="0"/>
              </a:rPr>
              <a:t>la charge du lotisseur relatives aux normes </a:t>
            </a:r>
            <a:r>
              <a:rPr lang="fr-FR"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d’éco-construction</a:t>
            </a:r>
            <a:r>
              <a:rPr lang="fr-FR" b="1" dirty="0">
                <a:solidFill>
                  <a:srgbClr val="000099"/>
                </a:solidFill>
                <a:latin typeface="Calibri" panose="020F0502020204030204" pitchFamily="34" charset="0"/>
                <a:ea typeface="Calibri" panose="020F0502020204030204" pitchFamily="34" charset="0"/>
                <a:cs typeface="Arial" panose="020B0604020202020204" pitchFamily="34" charset="0"/>
              </a:rPr>
              <a:t> et des réglementations thermiques et énergétiques des bâtiments neufs en vigueur en Tunisie. </a:t>
            </a:r>
          </a:p>
        </p:txBody>
      </p:sp>
      <p:sp>
        <p:nvSpPr>
          <p:cNvPr id="3" name="Rectangle 2"/>
          <p:cNvSpPr/>
          <p:nvPr/>
        </p:nvSpPr>
        <p:spPr>
          <a:xfrm>
            <a:off x="0" y="2231613"/>
            <a:ext cx="12192000" cy="385362"/>
          </a:xfrm>
          <a:prstGeom prst="rect">
            <a:avLst/>
          </a:prstGeom>
          <a:solidFill>
            <a:schemeClr val="bg1"/>
          </a:solidFill>
        </p:spPr>
        <p:txBody>
          <a:bodyPr wrap="square">
            <a:spAutoFit/>
          </a:bodyPr>
          <a:lstStyle/>
          <a:p>
            <a:pPr marR="165100" algn="just">
              <a:lnSpc>
                <a:spcPct val="115000"/>
              </a:lnSpc>
            </a:pPr>
            <a:r>
              <a:rPr lang="fr-FR" b="1" dirty="0">
                <a:solidFill>
                  <a:srgbClr val="00B050"/>
                </a:solidFill>
                <a:latin typeface="Times New Roman" panose="02020603050405020304" pitchFamily="18" charset="0"/>
                <a:ea typeface="Times New Roman" panose="02020603050405020304" pitchFamily="18" charset="0"/>
                <a:cs typeface="Arial" panose="020B0604020202020204" pitchFamily="34" charset="0"/>
              </a:rPr>
              <a:t>Articles relatifs à la gestion des eaux :</a:t>
            </a:r>
          </a:p>
        </p:txBody>
      </p:sp>
      <p:sp>
        <p:nvSpPr>
          <p:cNvPr id="4" name="Rectangle 3"/>
          <p:cNvSpPr/>
          <p:nvPr/>
        </p:nvSpPr>
        <p:spPr>
          <a:xfrm>
            <a:off x="0" y="2912290"/>
            <a:ext cx="12192000" cy="1331134"/>
          </a:xfrm>
          <a:prstGeom prst="rect">
            <a:avLst/>
          </a:prstGeom>
          <a:solidFill>
            <a:schemeClr val="bg1"/>
          </a:solidFill>
        </p:spPr>
        <p:txBody>
          <a:bodyPr wrap="square">
            <a:spAutoFit/>
          </a:bodyPr>
          <a:lstStyle/>
          <a:p>
            <a:pPr marL="342900" marR="165100" indent="-342900" algn="just">
              <a:lnSpc>
                <a:spcPct val="115000"/>
              </a:lnSpc>
              <a:buFont typeface="Times New Roman" panose="02020603050405020304" pitchFamily="18" charset="0"/>
              <a:buChar char="-"/>
            </a:pPr>
            <a:r>
              <a:rPr lang="fr-FR" sz="1400" b="1" dirty="0">
                <a:ea typeface="SimSun" panose="02010600030101010101" pitchFamily="2" charset="-122"/>
                <a:cs typeface="Arial" panose="020B0604020202020204" pitchFamily="34" charset="0"/>
              </a:rPr>
              <a:t>Toutes les parcelles devront être équipées d’une citerne enterrée proportionnelle à la taille du projet (1000L pour 100m2 de superficie couverte construite). </a:t>
            </a:r>
          </a:p>
          <a:p>
            <a:pPr marL="342900" marR="165100" indent="-342900" algn="just">
              <a:lnSpc>
                <a:spcPct val="115000"/>
              </a:lnSpc>
              <a:buFont typeface="Times New Roman" panose="02020603050405020304" pitchFamily="18" charset="0"/>
              <a:buChar char="-"/>
            </a:pPr>
            <a:r>
              <a:rPr lang="fr-FR" sz="1400" b="1" dirty="0">
                <a:ea typeface="SimSun" panose="02010600030101010101" pitchFamily="2" charset="-122"/>
                <a:cs typeface="Arial" panose="020B0604020202020204" pitchFamily="34" charset="0"/>
              </a:rPr>
              <a:t>Cette citerne de 5000L minimum suivant les normes internationales permettra la rétention et le stockage des eaux de pluie qui pourront être valorisées pour les usages extérieurs (arrosage, lavage, entretien divers…) et pour tous les usages intérieurs non potable telle que machines à laver, chasse d’eau… </a:t>
            </a:r>
          </a:p>
          <a:p>
            <a:pPr marL="342900" marR="165100" indent="-342900" algn="just">
              <a:lnSpc>
                <a:spcPct val="115000"/>
              </a:lnSpc>
              <a:buFont typeface="Times New Roman" panose="02020603050405020304" pitchFamily="18" charset="0"/>
              <a:buChar char="-"/>
            </a:pPr>
            <a:r>
              <a:rPr lang="fr-FR" sz="1400" b="1" dirty="0">
                <a:ea typeface="SimSun" panose="02010600030101010101" pitchFamily="2" charset="-122"/>
                <a:cs typeface="Arial" panose="020B0604020202020204" pitchFamily="34" charset="0"/>
              </a:rPr>
              <a:t>les eaux polluées seront récupérées et traitées par les stations d’épuration prévues dans le périmètre du lotissement et d’une capacité en adéquation avec les besoin du quartier.</a:t>
            </a:r>
          </a:p>
        </p:txBody>
      </p:sp>
      <p:sp>
        <p:nvSpPr>
          <p:cNvPr id="10" name="Rectangle 9"/>
          <p:cNvSpPr/>
          <p:nvPr/>
        </p:nvSpPr>
        <p:spPr>
          <a:xfrm>
            <a:off x="0" y="4600790"/>
            <a:ext cx="12192000" cy="392159"/>
          </a:xfrm>
          <a:prstGeom prst="rect">
            <a:avLst/>
          </a:prstGeom>
          <a:solidFill>
            <a:schemeClr val="bg1"/>
          </a:solidFill>
        </p:spPr>
        <p:txBody>
          <a:bodyPr wrap="square">
            <a:spAutoFit/>
          </a:bodyPr>
          <a:lstStyle/>
          <a:p>
            <a:pPr marR="165100" algn="just">
              <a:lnSpc>
                <a:spcPct val="115000"/>
              </a:lnSpc>
            </a:pPr>
            <a:r>
              <a:rPr lang="fr-FR" b="1" dirty="0">
                <a:solidFill>
                  <a:srgbClr val="00B050"/>
                </a:solidFill>
                <a:latin typeface="Times New Roman" panose="02020603050405020304" pitchFamily="18" charset="0"/>
                <a:ea typeface="Times New Roman" panose="02020603050405020304" pitchFamily="18" charset="0"/>
                <a:cs typeface="Arial" panose="020B0604020202020204" pitchFamily="34" charset="0"/>
              </a:rPr>
              <a:t>Articles relatifs à la gestion des déchets :</a:t>
            </a:r>
          </a:p>
        </p:txBody>
      </p:sp>
      <p:sp>
        <p:nvSpPr>
          <p:cNvPr id="12" name="Rectangle 11"/>
          <p:cNvSpPr/>
          <p:nvPr/>
        </p:nvSpPr>
        <p:spPr>
          <a:xfrm>
            <a:off x="0" y="5403241"/>
            <a:ext cx="12192000" cy="1083374"/>
          </a:xfrm>
          <a:prstGeom prst="rect">
            <a:avLst/>
          </a:prstGeom>
          <a:solidFill>
            <a:schemeClr val="bg1"/>
          </a:solidFill>
        </p:spPr>
        <p:txBody>
          <a:bodyPr wrap="square">
            <a:spAutoFit/>
          </a:bodyPr>
          <a:lstStyle/>
          <a:p>
            <a:pPr marL="342900" marR="165100" indent="-342900" algn="just">
              <a:lnSpc>
                <a:spcPct val="115000"/>
              </a:lnSpc>
              <a:buFont typeface="Times New Roman" panose="02020603050405020304" pitchFamily="18" charset="0"/>
              <a:buChar char="-"/>
            </a:pPr>
            <a:r>
              <a:rPr lang="fr-FR" sz="1400" b="1" dirty="0">
                <a:ea typeface="SimSun" panose="02010600030101010101" pitchFamily="2" charset="-122"/>
                <a:cs typeface="Arial" panose="020B0604020202020204" pitchFamily="34" charset="0"/>
              </a:rPr>
              <a:t>Les habitants effectueront le tri de leurs déchets et les déposeront dans les conteneurs prévus à cet effet.</a:t>
            </a:r>
          </a:p>
          <a:p>
            <a:pPr marL="342900" marR="165100" indent="-342900" algn="just">
              <a:lnSpc>
                <a:spcPct val="115000"/>
              </a:lnSpc>
              <a:buFont typeface="Times New Roman" panose="02020603050405020304" pitchFamily="18" charset="0"/>
              <a:buChar char="-"/>
            </a:pPr>
            <a:r>
              <a:rPr lang="fr-FR" sz="1400" b="1" dirty="0">
                <a:ea typeface="SimSun" panose="02010600030101010101" pitchFamily="2" charset="-122"/>
                <a:cs typeface="Arial" panose="020B0604020202020204" pitchFamily="34" charset="0"/>
              </a:rPr>
              <a:t>Les acquéreurs ne devront faire sur la voie privée ou publique aucun dépôt de matériaux, décharges, ordures ménagère ou autre.</a:t>
            </a:r>
          </a:p>
          <a:p>
            <a:pPr marL="342900" marR="165100" indent="-342900" algn="just">
              <a:lnSpc>
                <a:spcPct val="115000"/>
              </a:lnSpc>
              <a:buFont typeface="Times New Roman" panose="02020603050405020304" pitchFamily="18" charset="0"/>
              <a:buChar char="-"/>
            </a:pPr>
            <a:r>
              <a:rPr lang="fr-FR" sz="1400" b="1" dirty="0">
                <a:ea typeface="SimSun" panose="02010600030101010101" pitchFamily="2" charset="-122"/>
                <a:cs typeface="Arial" panose="020B0604020202020204" pitchFamily="34" charset="0"/>
              </a:rPr>
              <a:t>Pour se débarrasser tout objet encombrant, les habitants devront prendre contact avec les services concernés et ce 24 heures à l’avance pour ne pas créer d’encombrement aux niveaux des voiries diverses.</a:t>
            </a:r>
          </a:p>
        </p:txBody>
      </p:sp>
      <p:sp>
        <p:nvSpPr>
          <p:cNvPr id="13" name="Rectangle 12"/>
          <p:cNvSpPr/>
          <p:nvPr/>
        </p:nvSpPr>
        <p:spPr>
          <a:xfrm>
            <a:off x="2640638" y="838419"/>
            <a:ext cx="6524671" cy="338554"/>
          </a:xfrm>
          <a:prstGeom prst="rect">
            <a:avLst/>
          </a:prstGeom>
          <a:solidFill>
            <a:schemeClr val="bg1"/>
          </a:solidFill>
        </p:spPr>
        <p:txBody>
          <a:bodyPr wrap="none">
            <a:spAutoFit/>
          </a:bodyPr>
          <a:lstStyle/>
          <a:p>
            <a:pPr algn="ctr"/>
            <a:r>
              <a:rPr lang="fr-FR" sz="1600" b="1" u="sng" dirty="0" smtClean="0">
                <a:solidFill>
                  <a:srgbClr val="00B050"/>
                </a:solidFill>
                <a:latin typeface="Arial Rounded MT Bold" pitchFamily="34" charset="0"/>
              </a:rPr>
              <a:t>II-4-2. CAS DU QUARTIER DURABLE « EL FARIDA » LA SOUKRA </a:t>
            </a:r>
            <a:endParaRPr lang="fr-FR" sz="1600" b="1" u="sng" dirty="0">
              <a:solidFill>
                <a:srgbClr val="00B050"/>
              </a:solidFill>
              <a:latin typeface="Arial Rounded MT Bold" pitchFamily="34" charset="0"/>
            </a:endParaRPr>
          </a:p>
        </p:txBody>
      </p:sp>
    </p:spTree>
    <p:extLst>
      <p:ext uri="{BB962C8B-B14F-4D97-AF65-F5344CB8AC3E}">
        <p14:creationId xmlns:p14="http://schemas.microsoft.com/office/powerpoint/2010/main" val="7261208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pic>
        <p:nvPicPr>
          <p:cNvPr id="5" name="Picture 63"/>
          <p:cNvPicPr/>
          <p:nvPr/>
        </p:nvPicPr>
        <p:blipFill>
          <a:blip r:embed="rId3">
            <a:extLst>
              <a:ext uri="{28A0092B-C50C-407E-A947-70E740481C1C}">
                <a14:useLocalDpi xmlns:a14="http://schemas.microsoft.com/office/drawing/2010/main" val="0"/>
              </a:ext>
            </a:extLst>
          </a:blip>
          <a:srcRect/>
          <a:stretch>
            <a:fillRect/>
          </a:stretch>
        </p:blipFill>
        <p:spPr bwMode="auto">
          <a:xfrm>
            <a:off x="4142535" y="0"/>
            <a:ext cx="1858010" cy="71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2" descr="Résultat de recherche d'images pour &quot;seco logo suisse&quot;"/>
          <p:cNvPicPr/>
          <p:nvPr/>
        </p:nvPicPr>
        <p:blipFill>
          <a:blip r:embed="rId4">
            <a:extLst>
              <a:ext uri="{28A0092B-C50C-407E-A947-70E740481C1C}">
                <a14:useLocalDpi xmlns:a14="http://schemas.microsoft.com/office/drawing/2010/main" val="0"/>
              </a:ext>
            </a:extLst>
          </a:blip>
          <a:srcRect/>
          <a:stretch>
            <a:fillRect/>
          </a:stretch>
        </p:blipFill>
        <p:spPr bwMode="auto">
          <a:xfrm>
            <a:off x="10724606" y="0"/>
            <a:ext cx="1467394" cy="71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9" descr="111"/>
          <p:cNvPicPr/>
          <p:nvPr/>
        </p:nvPicPr>
        <p:blipFill>
          <a:blip r:embed="rId5">
            <a:extLst>
              <a:ext uri="{28A0092B-C50C-407E-A947-70E740481C1C}">
                <a14:useLocalDpi xmlns:a14="http://schemas.microsoft.com/office/drawing/2010/main" val="0"/>
              </a:ext>
            </a:extLst>
          </a:blip>
          <a:srcRect/>
          <a:stretch>
            <a:fillRect/>
          </a:stretch>
        </p:blipFill>
        <p:spPr bwMode="auto">
          <a:xfrm>
            <a:off x="213586" y="0"/>
            <a:ext cx="1453515" cy="71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55617" y="3274388"/>
            <a:ext cx="9640388" cy="954107"/>
          </a:xfrm>
          <a:prstGeom prst="rect">
            <a:avLst/>
          </a:prstGeom>
          <a:solidFill>
            <a:schemeClr val="bg1">
              <a:lumMod val="95000"/>
            </a:schemeClr>
          </a:solidFill>
          <a:ln w="3175">
            <a:solidFill>
              <a:schemeClr val="bg1">
                <a:lumMod val="75000"/>
              </a:schemeClr>
            </a:solidFill>
          </a:ln>
        </p:spPr>
        <p:txBody>
          <a:bodyPr wrap="square">
            <a:spAutoFit/>
          </a:bodyPr>
          <a:lstStyle/>
          <a:p>
            <a:pPr>
              <a:lnSpc>
                <a:spcPct val="200000"/>
              </a:lnSpc>
            </a:pPr>
            <a:r>
              <a:rPr lang="fr-FR" sz="1400" dirty="0" smtClean="0">
                <a:solidFill>
                  <a:srgbClr val="00B050"/>
                </a:solidFill>
                <a:latin typeface="Arial Black" panose="020B0A04020102020204" pitchFamily="34" charset="0"/>
                <a:ea typeface="Calibri" panose="020F0502020204030204" pitchFamily="34" charset="0"/>
                <a:cs typeface="Century Gothic" panose="020B0502020202020204" pitchFamily="34" charset="0"/>
              </a:rPr>
              <a:t>III-1- Expériences </a:t>
            </a:r>
            <a:r>
              <a:rPr lang="fr-FR" sz="1400" dirty="0">
                <a:solidFill>
                  <a:srgbClr val="00B050"/>
                </a:solidFill>
                <a:latin typeface="Arial Black" panose="020B0A04020102020204" pitchFamily="34" charset="0"/>
                <a:ea typeface="Calibri" panose="020F0502020204030204" pitchFamily="34" charset="0"/>
                <a:cs typeface="Century Gothic" panose="020B0502020202020204" pitchFamily="34" charset="0"/>
              </a:rPr>
              <a:t>et acteurs en matière d'éco-construction :</a:t>
            </a:r>
          </a:p>
          <a:p>
            <a:pPr>
              <a:lnSpc>
                <a:spcPct val="200000"/>
              </a:lnSpc>
            </a:pPr>
            <a:r>
              <a:rPr lang="fr-FR" sz="1400" dirty="0" smtClean="0">
                <a:solidFill>
                  <a:srgbClr val="00B050"/>
                </a:solidFill>
                <a:latin typeface="Arial Black" panose="020B0A04020102020204" pitchFamily="34" charset="0"/>
                <a:ea typeface="Calibri" panose="020F0502020204030204" pitchFamily="34" charset="0"/>
                <a:cs typeface="Century Gothic" panose="020B0502020202020204" pitchFamily="34" charset="0"/>
              </a:rPr>
              <a:t>III-2- Centre technique </a:t>
            </a:r>
            <a:r>
              <a:rPr lang="fr-FR" sz="1400" dirty="0">
                <a:solidFill>
                  <a:srgbClr val="00B050"/>
                </a:solidFill>
                <a:latin typeface="Arial Black" panose="020B0A04020102020204" pitchFamily="34" charset="0"/>
                <a:ea typeface="Calibri" panose="020F0502020204030204" pitchFamily="34" charset="0"/>
                <a:cs typeface="Century Gothic" panose="020B0502020202020204" pitchFamily="34" charset="0"/>
              </a:rPr>
              <a:t>et recherches Matériaux et retours </a:t>
            </a:r>
            <a:r>
              <a:rPr lang="fr-FR" sz="1400" dirty="0" smtClean="0">
                <a:solidFill>
                  <a:srgbClr val="00B050"/>
                </a:solidFill>
                <a:latin typeface="Arial Black" panose="020B0A04020102020204" pitchFamily="34" charset="0"/>
                <a:ea typeface="Calibri" panose="020F0502020204030204" pitchFamily="34" charset="0"/>
                <a:cs typeface="Century Gothic" panose="020B0502020202020204" pitchFamily="34" charset="0"/>
              </a:rPr>
              <a:t>d'expérience :</a:t>
            </a:r>
            <a:endParaRPr lang="fr-FR" sz="1400" dirty="0">
              <a:solidFill>
                <a:srgbClr val="00B050"/>
              </a:solidFill>
              <a:latin typeface="Arial Black" panose="020B0A04020102020204" pitchFamily="34" charset="0"/>
              <a:ea typeface="Calibri" panose="020F0502020204030204" pitchFamily="34" charset="0"/>
              <a:cs typeface="Century Gothic" panose="020B0502020202020204" pitchFamily="34" charset="0"/>
            </a:endParaRPr>
          </a:p>
        </p:txBody>
      </p:sp>
      <p:sp>
        <p:nvSpPr>
          <p:cNvPr id="9" name="Rectangle 8"/>
          <p:cNvSpPr/>
          <p:nvPr/>
        </p:nvSpPr>
        <p:spPr>
          <a:xfrm>
            <a:off x="313509" y="1064042"/>
            <a:ext cx="10724605" cy="369332"/>
          </a:xfrm>
          <a:prstGeom prst="rect">
            <a:avLst/>
          </a:prstGeom>
          <a:solidFill>
            <a:schemeClr val="bg1">
              <a:lumMod val="95000"/>
            </a:schemeClr>
          </a:solidFill>
          <a:ln w="3175">
            <a:solidFill>
              <a:schemeClr val="bg1">
                <a:lumMod val="75000"/>
              </a:schemeClr>
            </a:solidFill>
          </a:ln>
        </p:spPr>
        <p:txBody>
          <a:bodyPr wrap="square">
            <a:spAutoFit/>
          </a:bodyPr>
          <a:lstStyle/>
          <a:p>
            <a:pPr marL="885190" marR="895985" algn="ctr">
              <a:spcBef>
                <a:spcPts val="160"/>
              </a:spcBef>
              <a:tabLst>
                <a:tab pos="1903095" algn="l"/>
              </a:tabLst>
            </a:pPr>
            <a:r>
              <a:rPr lang="fr-FR" b="1" kern="0" dirty="0">
                <a:solidFill>
                  <a:srgbClr val="000099"/>
                </a:solidFill>
                <a:latin typeface="Arial Black" panose="020B0A04020102020204" pitchFamily="34" charset="0"/>
                <a:ea typeface="Arial" panose="020B0604020202020204" pitchFamily="34" charset="0"/>
              </a:rPr>
              <a:t>G</a:t>
            </a:r>
            <a:r>
              <a:rPr lang="fr-FR" b="1" kern="0" dirty="0" smtClean="0">
                <a:solidFill>
                  <a:srgbClr val="000099"/>
                </a:solidFill>
                <a:latin typeface="Arial Black" panose="020B0A04020102020204" pitchFamily="34" charset="0"/>
                <a:ea typeface="Arial" panose="020B0604020202020204" pitchFamily="34" charset="0"/>
              </a:rPr>
              <a:t>uide </a:t>
            </a:r>
            <a:r>
              <a:rPr lang="fr-FR" b="1" kern="0" dirty="0">
                <a:solidFill>
                  <a:srgbClr val="000099"/>
                </a:solidFill>
                <a:latin typeface="Arial Black" panose="020B0A04020102020204" pitchFamily="34" charset="0"/>
                <a:ea typeface="Arial" panose="020B0604020202020204" pitchFamily="34" charset="0"/>
              </a:rPr>
              <a:t>de</a:t>
            </a:r>
            <a:r>
              <a:rPr lang="fr-FR" b="1" kern="0" spc="-75" dirty="0">
                <a:solidFill>
                  <a:srgbClr val="000099"/>
                </a:solidFill>
                <a:latin typeface="Arial Black" panose="020B0A04020102020204" pitchFamily="34" charset="0"/>
                <a:ea typeface="Arial" panose="020B0604020202020204" pitchFamily="34" charset="0"/>
              </a:rPr>
              <a:t> </a:t>
            </a:r>
            <a:r>
              <a:rPr lang="fr-FR" b="1" kern="0" dirty="0">
                <a:solidFill>
                  <a:srgbClr val="000099"/>
                </a:solidFill>
                <a:latin typeface="Arial Black" panose="020B0A04020102020204" pitchFamily="34" charset="0"/>
                <a:ea typeface="Arial" panose="020B0604020202020204" pitchFamily="34" charset="0"/>
              </a:rPr>
              <a:t>l’éco-construction pour </a:t>
            </a:r>
            <a:r>
              <a:rPr lang="fr-FR" b="1" kern="0" dirty="0" smtClean="0">
                <a:solidFill>
                  <a:srgbClr val="000099"/>
                </a:solidFill>
                <a:latin typeface="Arial Black" panose="020B0A04020102020204" pitchFamily="34" charset="0"/>
                <a:ea typeface="Arial" panose="020B0604020202020204" pitchFamily="34" charset="0"/>
              </a:rPr>
              <a:t>les collectivités </a:t>
            </a:r>
            <a:r>
              <a:rPr lang="fr-FR" b="1" kern="0" dirty="0">
                <a:solidFill>
                  <a:srgbClr val="000099"/>
                </a:solidFill>
                <a:latin typeface="Arial Black" panose="020B0A04020102020204" pitchFamily="34" charset="0"/>
                <a:ea typeface="Arial" panose="020B0604020202020204" pitchFamily="34" charset="0"/>
              </a:rPr>
              <a:t>locales</a:t>
            </a:r>
            <a:r>
              <a:rPr lang="fr-FR" b="1" kern="0" spc="-20" dirty="0">
                <a:solidFill>
                  <a:srgbClr val="000099"/>
                </a:solidFill>
                <a:latin typeface="Arial Black" panose="020B0A04020102020204" pitchFamily="34" charset="0"/>
                <a:ea typeface="Arial" panose="020B0604020202020204" pitchFamily="34" charset="0"/>
              </a:rPr>
              <a:t> </a:t>
            </a:r>
            <a:r>
              <a:rPr lang="fr-FR" b="1" kern="0" dirty="0" smtClean="0">
                <a:solidFill>
                  <a:srgbClr val="000099"/>
                </a:solidFill>
                <a:latin typeface="Arial Black" panose="020B0A04020102020204" pitchFamily="34" charset="0"/>
                <a:ea typeface="Arial" panose="020B0604020202020204" pitchFamily="34" charset="0"/>
              </a:rPr>
              <a:t>Tunisiennes</a:t>
            </a:r>
            <a:endParaRPr lang="fr-FR" dirty="0">
              <a:solidFill>
                <a:srgbClr val="000099"/>
              </a:solidFill>
              <a:latin typeface="Arial Black" panose="020B0A04020102020204" pitchFamily="34" charset="0"/>
              <a:ea typeface="Calibri" panose="020F0502020204030204" pitchFamily="34" charset="0"/>
              <a:cs typeface="Century Gothic" panose="020B0502020202020204" pitchFamily="34" charset="0"/>
            </a:endParaRPr>
          </a:p>
        </p:txBody>
      </p:sp>
      <p:sp>
        <p:nvSpPr>
          <p:cNvPr id="10" name="Rectangle 9"/>
          <p:cNvSpPr/>
          <p:nvPr/>
        </p:nvSpPr>
        <p:spPr>
          <a:xfrm>
            <a:off x="4037955" y="1820316"/>
            <a:ext cx="3567451" cy="461665"/>
          </a:xfrm>
          <a:prstGeom prst="rect">
            <a:avLst/>
          </a:prstGeom>
          <a:solidFill>
            <a:schemeClr val="bg1">
              <a:lumMod val="95000"/>
            </a:schemeClr>
          </a:solidFill>
          <a:ln>
            <a:solidFill>
              <a:schemeClr val="bg1">
                <a:lumMod val="75000"/>
              </a:schemeClr>
            </a:solidFill>
          </a:ln>
        </p:spPr>
        <p:txBody>
          <a:bodyPr wrap="none">
            <a:spAutoFit/>
          </a:bodyPr>
          <a:lstStyle/>
          <a:p>
            <a:pPr marL="885190" marR="895985" algn="ctr">
              <a:spcBef>
                <a:spcPts val="160"/>
              </a:spcBef>
              <a:tabLst>
                <a:tab pos="1903095" algn="l"/>
              </a:tabLst>
            </a:pPr>
            <a:r>
              <a:rPr lang="fr-FR" sz="2400" b="1" dirty="0">
                <a:solidFill>
                  <a:srgbClr val="000099"/>
                </a:solidFill>
                <a:latin typeface="Arial Black" panose="020B0A04020102020204" pitchFamily="34" charset="0"/>
                <a:ea typeface="Calibri" panose="020F0502020204030204" pitchFamily="34" charset="0"/>
                <a:cs typeface="Century Gothic" panose="020B0502020202020204" pitchFamily="34" charset="0"/>
              </a:rPr>
              <a:t>Partie </a:t>
            </a:r>
            <a:r>
              <a:rPr lang="fr-FR" sz="2400" b="1" dirty="0" smtClean="0">
                <a:solidFill>
                  <a:srgbClr val="000099"/>
                </a:solidFill>
                <a:latin typeface="Arial Black" panose="020B0A04020102020204" pitchFamily="34" charset="0"/>
                <a:ea typeface="Calibri" panose="020F0502020204030204" pitchFamily="34" charset="0"/>
                <a:cs typeface="Century Gothic" panose="020B0502020202020204" pitchFamily="34" charset="0"/>
              </a:rPr>
              <a:t>III </a:t>
            </a:r>
            <a:endParaRPr lang="fr-FR" sz="2400" dirty="0">
              <a:solidFill>
                <a:srgbClr val="000099"/>
              </a:solidFill>
              <a:latin typeface="Arial Black" panose="020B0A04020102020204" pitchFamily="34" charset="0"/>
              <a:ea typeface="Calibri" panose="020F0502020204030204" pitchFamily="34" charset="0"/>
              <a:cs typeface="Century Gothic" panose="020B0502020202020204" pitchFamily="34" charset="0"/>
            </a:endParaRPr>
          </a:p>
        </p:txBody>
      </p:sp>
    </p:spTree>
    <p:extLst>
      <p:ext uri="{BB962C8B-B14F-4D97-AF65-F5344CB8AC3E}">
        <p14:creationId xmlns:p14="http://schemas.microsoft.com/office/powerpoint/2010/main" val="339660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0" y="0"/>
            <a:ext cx="12192000" cy="712381"/>
            <a:chOff x="0" y="0"/>
            <a:chExt cx="12192000" cy="712381"/>
          </a:xfrm>
        </p:grpSpPr>
        <p:pic>
          <p:nvPicPr>
            <p:cNvPr id="10" name="Image 9"/>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12" name="Rectangle 11"/>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3" name="Rectangle 12"/>
            <p:cNvSpPr/>
            <p:nvPr/>
          </p:nvSpPr>
          <p:spPr>
            <a:xfrm>
              <a:off x="6937306" y="382316"/>
              <a:ext cx="5174045" cy="276999"/>
            </a:xfrm>
            <a:prstGeom prst="rect">
              <a:avLst/>
            </a:prstGeom>
          </p:spPr>
          <p:txBody>
            <a:bodyPr wrap="none">
              <a:spAutoFit/>
            </a:bodyPr>
            <a:lstStyle/>
            <a:p>
              <a:pPr algn="ctr"/>
              <a:r>
                <a:rPr lang="fr-FR" sz="12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III-1. Expériences </a:t>
              </a:r>
              <a:r>
                <a:rPr lang="fr-FR" sz="12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et acteurs en matière d'éco-construction</a:t>
              </a:r>
              <a:endParaRPr lang="fr-FR" sz="1200" b="1" dirty="0">
                <a:solidFill>
                  <a:schemeClr val="bg1"/>
                </a:solidFill>
                <a:latin typeface="Arial Rounded MT Bold" pitchFamily="34" charset="0"/>
              </a:endParaRPr>
            </a:p>
          </p:txBody>
        </p:sp>
      </p:grpSp>
      <p:grpSp>
        <p:nvGrpSpPr>
          <p:cNvPr id="3" name="Groupe 2"/>
          <p:cNvGrpSpPr/>
          <p:nvPr/>
        </p:nvGrpSpPr>
        <p:grpSpPr>
          <a:xfrm>
            <a:off x="193431" y="963254"/>
            <a:ext cx="11718900" cy="5739141"/>
            <a:chOff x="233615" y="936157"/>
            <a:chExt cx="11718900" cy="5739141"/>
          </a:xfrm>
        </p:grpSpPr>
        <p:pic>
          <p:nvPicPr>
            <p:cNvPr id="2" name="Image 1"/>
            <p:cNvPicPr>
              <a:picLocks noChangeAspect="1"/>
            </p:cNvPicPr>
            <p:nvPr/>
          </p:nvPicPr>
          <p:blipFill>
            <a:blip r:embed="rId3"/>
            <a:stretch>
              <a:fillRect/>
            </a:stretch>
          </p:blipFill>
          <p:spPr>
            <a:xfrm>
              <a:off x="4279867" y="936157"/>
              <a:ext cx="7672648" cy="5739141"/>
            </a:xfrm>
            <a:prstGeom prst="rect">
              <a:avLst/>
            </a:prstGeom>
            <a:ln>
              <a:solidFill>
                <a:srgbClr val="00B050"/>
              </a:solidFill>
            </a:ln>
          </p:spPr>
        </p:pic>
        <p:grpSp>
          <p:nvGrpSpPr>
            <p:cNvPr id="14" name="Groupe 13"/>
            <p:cNvGrpSpPr/>
            <p:nvPr/>
          </p:nvGrpSpPr>
          <p:grpSpPr>
            <a:xfrm>
              <a:off x="233615" y="1110149"/>
              <a:ext cx="3806884" cy="5423482"/>
              <a:chOff x="2360171" y="861792"/>
              <a:chExt cx="7489910" cy="6541581"/>
            </a:xfrm>
          </p:grpSpPr>
          <p:sp>
            <p:nvSpPr>
              <p:cNvPr id="15" name="object 2"/>
              <p:cNvSpPr/>
              <p:nvPr/>
            </p:nvSpPr>
            <p:spPr>
              <a:xfrm>
                <a:off x="2360171" y="2191296"/>
                <a:ext cx="7489910" cy="5212077"/>
              </a:xfrm>
              <a:prstGeom prst="rect">
                <a:avLst/>
              </a:prstGeom>
              <a:blipFill>
                <a:blip r:embed="rId4" cstate="print"/>
                <a:stretch>
                  <a:fillRect/>
                </a:stretch>
              </a:blipFill>
              <a:ln>
                <a:solidFill>
                  <a:srgbClr val="00B050"/>
                </a:solidFill>
              </a:ln>
            </p:spPr>
            <p:txBody>
              <a:bodyPr wrap="square" lIns="0" tIns="0" rIns="0" bIns="0" rtlCol="0"/>
              <a:lstStyle/>
              <a:p>
                <a:endParaRPr sz="1400"/>
              </a:p>
            </p:txBody>
          </p:sp>
          <p:sp>
            <p:nvSpPr>
              <p:cNvPr id="16" name="object 3"/>
              <p:cNvSpPr txBox="1"/>
              <p:nvPr/>
            </p:nvSpPr>
            <p:spPr>
              <a:xfrm>
                <a:off x="2360171" y="861792"/>
                <a:ext cx="7489910" cy="683677"/>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fr-FR" dirty="0" smtClean="0">
                    <a:solidFill>
                      <a:srgbClr val="00B050"/>
                    </a:solidFill>
                    <a:latin typeface="Arial Black" panose="020B0A04020102020204" pitchFamily="34" charset="0"/>
                    <a:cs typeface="Carlito"/>
                  </a:rPr>
                  <a:t>III-1-1. </a:t>
                </a:r>
                <a:r>
                  <a:rPr dirty="0" smtClean="0">
                    <a:solidFill>
                      <a:srgbClr val="00B050"/>
                    </a:solidFill>
                    <a:latin typeface="Arial Black" panose="020B0A04020102020204" pitchFamily="34" charset="0"/>
                    <a:cs typeface="Carlito"/>
                  </a:rPr>
                  <a:t>MOSQUEE </a:t>
                </a:r>
                <a:r>
                  <a:rPr dirty="0">
                    <a:solidFill>
                      <a:srgbClr val="00B050"/>
                    </a:solidFill>
                    <a:latin typeface="Arial Black" panose="020B0A04020102020204" pitchFamily="34" charset="0"/>
                    <a:cs typeface="Carlito"/>
                  </a:rPr>
                  <a:t>IBRAHIM</a:t>
                </a:r>
                <a:r>
                  <a:rPr spc="-110" dirty="0">
                    <a:solidFill>
                      <a:srgbClr val="00B050"/>
                    </a:solidFill>
                    <a:latin typeface="Arial Black" panose="020B0A04020102020204" pitchFamily="34" charset="0"/>
                    <a:cs typeface="Carlito"/>
                  </a:rPr>
                  <a:t> </a:t>
                </a:r>
                <a:r>
                  <a:rPr dirty="0" smtClean="0">
                    <a:solidFill>
                      <a:srgbClr val="00B050"/>
                    </a:solidFill>
                    <a:latin typeface="Arial Black" panose="020B0A04020102020204" pitchFamily="34" charset="0"/>
                    <a:cs typeface="Carlito"/>
                  </a:rPr>
                  <a:t>EL</a:t>
                </a:r>
                <a:r>
                  <a:rPr lang="fr-FR" dirty="0" smtClean="0">
                    <a:solidFill>
                      <a:srgbClr val="00B050"/>
                    </a:solidFill>
                    <a:latin typeface="Arial Black" panose="020B0A04020102020204" pitchFamily="34" charset="0"/>
                    <a:cs typeface="Carlito"/>
                  </a:rPr>
                  <a:t> </a:t>
                </a:r>
                <a:r>
                  <a:rPr dirty="0" smtClean="0">
                    <a:solidFill>
                      <a:srgbClr val="00B050"/>
                    </a:solidFill>
                    <a:latin typeface="Arial Black" panose="020B0A04020102020204" pitchFamily="34" charset="0"/>
                    <a:cs typeface="Carlito"/>
                  </a:rPr>
                  <a:t>KHALIL</a:t>
                </a:r>
                <a:r>
                  <a:rPr lang="fr-FR" dirty="0">
                    <a:solidFill>
                      <a:srgbClr val="00B050"/>
                    </a:solidFill>
                    <a:latin typeface="Arial Black" panose="020B0A04020102020204" pitchFamily="34" charset="0"/>
                    <a:cs typeface="Carlito"/>
                  </a:rPr>
                  <a:t> </a:t>
                </a:r>
                <a:r>
                  <a:rPr dirty="0" smtClean="0">
                    <a:solidFill>
                      <a:srgbClr val="00B050"/>
                    </a:solidFill>
                    <a:latin typeface="Arial Black" panose="020B0A04020102020204" pitchFamily="34" charset="0"/>
                    <a:cs typeface="Carlito"/>
                  </a:rPr>
                  <a:t>El </a:t>
                </a:r>
                <a:r>
                  <a:rPr dirty="0">
                    <a:solidFill>
                      <a:srgbClr val="00B050"/>
                    </a:solidFill>
                    <a:latin typeface="Arial Black" panose="020B0A04020102020204" pitchFamily="34" charset="0"/>
                    <a:cs typeface="Carlito"/>
                  </a:rPr>
                  <a:t>Manar 1 -</a:t>
                </a:r>
                <a:r>
                  <a:rPr spc="-55" dirty="0">
                    <a:solidFill>
                      <a:srgbClr val="00B050"/>
                    </a:solidFill>
                    <a:latin typeface="Arial Black" panose="020B0A04020102020204" pitchFamily="34" charset="0"/>
                    <a:cs typeface="Carlito"/>
                  </a:rPr>
                  <a:t> </a:t>
                </a:r>
                <a:r>
                  <a:rPr lang="fr-FR" spc="-55" dirty="0" smtClean="0">
                    <a:solidFill>
                      <a:srgbClr val="00B050"/>
                    </a:solidFill>
                    <a:latin typeface="Arial Black" panose="020B0A04020102020204" pitchFamily="34" charset="0"/>
                    <a:cs typeface="Carlito"/>
                  </a:rPr>
                  <a:t>T</a:t>
                </a:r>
                <a:r>
                  <a:rPr spc="-25" dirty="0" smtClean="0">
                    <a:solidFill>
                      <a:srgbClr val="00B050"/>
                    </a:solidFill>
                    <a:latin typeface="Arial Black" panose="020B0A04020102020204" pitchFamily="34" charset="0"/>
                    <a:cs typeface="Carlito"/>
                  </a:rPr>
                  <a:t>unis</a:t>
                </a:r>
                <a:endParaRPr dirty="0">
                  <a:solidFill>
                    <a:srgbClr val="00B050"/>
                  </a:solidFill>
                  <a:latin typeface="Arial Black" panose="020B0A04020102020204" pitchFamily="34" charset="0"/>
                  <a:cs typeface="Carlito"/>
                </a:endParaRPr>
              </a:p>
            </p:txBody>
          </p:sp>
        </p:grpSp>
      </p:grpSp>
    </p:spTree>
    <p:extLst>
      <p:ext uri="{BB962C8B-B14F-4D97-AF65-F5344CB8AC3E}">
        <p14:creationId xmlns:p14="http://schemas.microsoft.com/office/powerpoint/2010/main" val="28085036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00891" y="1404257"/>
            <a:ext cx="11103429" cy="5218908"/>
          </a:xfrm>
          <a:prstGeom prst="rect">
            <a:avLst/>
          </a:prstGeom>
          <a:ln>
            <a:solidFill>
              <a:srgbClr val="00B050"/>
            </a:solidFill>
          </a:ln>
        </p:spPr>
      </p:pic>
      <p:sp>
        <p:nvSpPr>
          <p:cNvPr id="9" name="object 3"/>
          <p:cNvSpPr txBox="1"/>
          <p:nvPr/>
        </p:nvSpPr>
        <p:spPr>
          <a:xfrm>
            <a:off x="3097430" y="881330"/>
            <a:ext cx="5997139" cy="320601"/>
          </a:xfrm>
          <a:prstGeom prst="rect">
            <a:avLst/>
          </a:prstGeom>
          <a:solidFill>
            <a:schemeClr val="bg1"/>
          </a:solidFill>
        </p:spPr>
        <p:txBody>
          <a:bodyPr vert="horz" wrap="square" lIns="0" tIns="12700" rIns="0" bIns="0" rtlCol="0">
            <a:spAutoFit/>
          </a:bodyPr>
          <a:lstStyle/>
          <a:p>
            <a:pPr marL="12700" algn="ctr">
              <a:lnSpc>
                <a:spcPct val="100000"/>
              </a:lnSpc>
              <a:spcBef>
                <a:spcPts val="100"/>
              </a:spcBef>
            </a:pPr>
            <a:r>
              <a:rPr lang="fr-FR" sz="2000" dirty="0" smtClean="0">
                <a:solidFill>
                  <a:srgbClr val="00B050"/>
                </a:solidFill>
                <a:latin typeface="Arial Black" panose="020B0A04020102020204" pitchFamily="34" charset="0"/>
                <a:cs typeface="Carlito"/>
              </a:rPr>
              <a:t>III-1-2. Villa BLDN La Marsa - Tunis</a:t>
            </a:r>
            <a:endParaRPr sz="2000" dirty="0">
              <a:solidFill>
                <a:srgbClr val="00B050"/>
              </a:solidFill>
              <a:latin typeface="Arial Black" panose="020B0A04020102020204" pitchFamily="34" charset="0"/>
              <a:cs typeface="Carlito"/>
            </a:endParaRPr>
          </a:p>
        </p:txBody>
      </p:sp>
      <p:grpSp>
        <p:nvGrpSpPr>
          <p:cNvPr id="10" name="Groupe 9"/>
          <p:cNvGrpSpPr/>
          <p:nvPr/>
        </p:nvGrpSpPr>
        <p:grpSpPr>
          <a:xfrm>
            <a:off x="0" y="0"/>
            <a:ext cx="12192000" cy="712381"/>
            <a:chOff x="0" y="0"/>
            <a:chExt cx="12192000" cy="712381"/>
          </a:xfrm>
        </p:grpSpPr>
        <p:pic>
          <p:nvPicPr>
            <p:cNvPr id="12" name="Image 11"/>
            <p:cNvPicPr/>
            <p:nvPr/>
          </p:nvPicPr>
          <p:blipFill>
            <a:blip r:embed="rId3" cstate="print"/>
            <a:srcRect/>
            <a:stretch>
              <a:fillRect/>
            </a:stretch>
          </p:blipFill>
          <p:spPr bwMode="auto">
            <a:xfrm>
              <a:off x="0" y="0"/>
              <a:ext cx="12192000" cy="712381"/>
            </a:xfrm>
            <a:prstGeom prst="rect">
              <a:avLst/>
            </a:prstGeom>
            <a:noFill/>
            <a:ln w="9525">
              <a:noFill/>
              <a:miter lim="800000"/>
              <a:headEnd/>
              <a:tailEnd/>
            </a:ln>
          </p:spPr>
        </p:pic>
        <p:sp>
          <p:nvSpPr>
            <p:cNvPr id="13" name="Rectangle 12"/>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4" name="Rectangle 13"/>
            <p:cNvSpPr/>
            <p:nvPr/>
          </p:nvSpPr>
          <p:spPr>
            <a:xfrm>
              <a:off x="6937306" y="382316"/>
              <a:ext cx="5174045" cy="276999"/>
            </a:xfrm>
            <a:prstGeom prst="rect">
              <a:avLst/>
            </a:prstGeom>
          </p:spPr>
          <p:txBody>
            <a:bodyPr wrap="none">
              <a:spAutoFit/>
            </a:bodyPr>
            <a:lstStyle/>
            <a:p>
              <a:pPr algn="ctr"/>
              <a:r>
                <a:rPr lang="fr-FR" sz="12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III-1. Expériences </a:t>
              </a:r>
              <a:r>
                <a:rPr lang="fr-FR" sz="12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et acteurs en matière d'éco-construction</a:t>
              </a:r>
              <a:endParaRPr lang="fr-FR" sz="1200" b="1" dirty="0">
                <a:solidFill>
                  <a:schemeClr val="bg1"/>
                </a:solidFill>
                <a:latin typeface="Arial Rounded MT Bold" pitchFamily="34" charset="0"/>
              </a:endParaRPr>
            </a:p>
          </p:txBody>
        </p:sp>
      </p:grpSp>
    </p:spTree>
    <p:extLst>
      <p:ext uri="{BB962C8B-B14F-4D97-AF65-F5344CB8AC3E}">
        <p14:creationId xmlns:p14="http://schemas.microsoft.com/office/powerpoint/2010/main" val="320912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p:cNvSpPr/>
          <p:nvPr/>
        </p:nvSpPr>
        <p:spPr>
          <a:xfrm>
            <a:off x="940527" y="1306286"/>
            <a:ext cx="10058398" cy="5434146"/>
          </a:xfrm>
          <a:prstGeom prst="rect">
            <a:avLst/>
          </a:prstGeom>
          <a:blipFill>
            <a:blip r:embed="rId2" cstate="print"/>
            <a:stretch>
              <a:fillRect/>
            </a:stretch>
          </a:blipFill>
        </p:spPr>
        <p:txBody>
          <a:bodyPr wrap="square" lIns="0" tIns="0" rIns="0" bIns="0" rtlCol="0"/>
          <a:lstStyle/>
          <a:p>
            <a:endParaRPr/>
          </a:p>
        </p:txBody>
      </p:sp>
      <p:grpSp>
        <p:nvGrpSpPr>
          <p:cNvPr id="10" name="object 3"/>
          <p:cNvGrpSpPr/>
          <p:nvPr/>
        </p:nvGrpSpPr>
        <p:grpSpPr>
          <a:xfrm>
            <a:off x="1066800" y="1266376"/>
            <a:ext cx="10058399" cy="5434148"/>
            <a:chOff x="0" y="0"/>
            <a:chExt cx="9144000" cy="6858000"/>
          </a:xfrm>
        </p:grpSpPr>
        <p:sp>
          <p:nvSpPr>
            <p:cNvPr id="12" name="object 4"/>
            <p:cNvSpPr/>
            <p:nvPr/>
          </p:nvSpPr>
          <p:spPr>
            <a:xfrm>
              <a:off x="515112" y="1046733"/>
              <a:ext cx="8628888" cy="18668"/>
            </a:xfrm>
            <a:prstGeom prst="rect">
              <a:avLst/>
            </a:prstGeom>
            <a:blipFill>
              <a:blip r:embed="rId3" cstate="print"/>
              <a:stretch>
                <a:fillRect/>
              </a:stretch>
            </a:blipFill>
          </p:spPr>
          <p:txBody>
            <a:bodyPr wrap="square" lIns="0" tIns="0" rIns="0" bIns="0" rtlCol="0"/>
            <a:lstStyle/>
            <a:p>
              <a:endParaRPr/>
            </a:p>
          </p:txBody>
        </p:sp>
        <p:sp>
          <p:nvSpPr>
            <p:cNvPr id="13" name="object 5"/>
            <p:cNvSpPr/>
            <p:nvPr/>
          </p:nvSpPr>
          <p:spPr>
            <a:xfrm>
              <a:off x="0" y="0"/>
              <a:ext cx="9143999" cy="6857998"/>
            </a:xfrm>
            <a:prstGeom prst="rect">
              <a:avLst/>
            </a:prstGeom>
            <a:blipFill>
              <a:blip r:embed="rId4" cstate="print"/>
              <a:stretch>
                <a:fillRect/>
              </a:stretch>
            </a:blipFill>
          </p:spPr>
          <p:txBody>
            <a:bodyPr wrap="square" lIns="0" tIns="0" rIns="0" bIns="0" rtlCol="0"/>
            <a:lstStyle/>
            <a:p>
              <a:endParaRPr/>
            </a:p>
          </p:txBody>
        </p:sp>
      </p:grpSp>
      <p:grpSp>
        <p:nvGrpSpPr>
          <p:cNvPr id="15" name="Groupe 14"/>
          <p:cNvGrpSpPr/>
          <p:nvPr/>
        </p:nvGrpSpPr>
        <p:grpSpPr>
          <a:xfrm>
            <a:off x="0" y="0"/>
            <a:ext cx="12192000" cy="712381"/>
            <a:chOff x="0" y="0"/>
            <a:chExt cx="12192000" cy="712381"/>
          </a:xfrm>
        </p:grpSpPr>
        <p:pic>
          <p:nvPicPr>
            <p:cNvPr id="16" name="Image 15"/>
            <p:cNvPicPr/>
            <p:nvPr/>
          </p:nvPicPr>
          <p:blipFill>
            <a:blip r:embed="rId5" cstate="print"/>
            <a:srcRect/>
            <a:stretch>
              <a:fillRect/>
            </a:stretch>
          </p:blipFill>
          <p:spPr bwMode="auto">
            <a:xfrm>
              <a:off x="0" y="0"/>
              <a:ext cx="12192000" cy="712381"/>
            </a:xfrm>
            <a:prstGeom prst="rect">
              <a:avLst/>
            </a:prstGeom>
            <a:noFill/>
            <a:ln w="9525">
              <a:noFill/>
              <a:miter lim="800000"/>
              <a:headEnd/>
              <a:tailEnd/>
            </a:ln>
          </p:spPr>
        </p:pic>
        <p:sp>
          <p:nvSpPr>
            <p:cNvPr id="17" name="Rectangle 16"/>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8" name="Rectangle 17"/>
            <p:cNvSpPr/>
            <p:nvPr/>
          </p:nvSpPr>
          <p:spPr>
            <a:xfrm>
              <a:off x="6937306" y="382316"/>
              <a:ext cx="5174045" cy="276999"/>
            </a:xfrm>
            <a:prstGeom prst="rect">
              <a:avLst/>
            </a:prstGeom>
          </p:spPr>
          <p:txBody>
            <a:bodyPr wrap="none">
              <a:spAutoFit/>
            </a:bodyPr>
            <a:lstStyle/>
            <a:p>
              <a:pPr algn="ctr"/>
              <a:r>
                <a:rPr lang="fr-FR" sz="12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III-1. Expériences </a:t>
              </a:r>
              <a:r>
                <a:rPr lang="fr-FR" sz="12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et acteurs en matière d'éco-construction</a:t>
              </a:r>
              <a:endParaRPr lang="fr-FR" sz="1200" b="1" dirty="0">
                <a:solidFill>
                  <a:schemeClr val="bg1"/>
                </a:solidFill>
                <a:latin typeface="Arial Rounded MT Bold" pitchFamily="34" charset="0"/>
              </a:endParaRPr>
            </a:p>
          </p:txBody>
        </p:sp>
      </p:grpSp>
      <p:sp>
        <p:nvSpPr>
          <p:cNvPr id="11" name="object 3"/>
          <p:cNvSpPr txBox="1"/>
          <p:nvPr/>
        </p:nvSpPr>
        <p:spPr>
          <a:xfrm>
            <a:off x="3097429" y="829078"/>
            <a:ext cx="5997139" cy="320601"/>
          </a:xfrm>
          <a:prstGeom prst="rect">
            <a:avLst/>
          </a:prstGeom>
          <a:solidFill>
            <a:schemeClr val="bg1"/>
          </a:solidFill>
        </p:spPr>
        <p:txBody>
          <a:bodyPr vert="horz" wrap="square" lIns="0" tIns="12700" rIns="0" bIns="0" rtlCol="0">
            <a:spAutoFit/>
          </a:bodyPr>
          <a:lstStyle/>
          <a:p>
            <a:pPr marL="12700" algn="ctr">
              <a:lnSpc>
                <a:spcPct val="100000"/>
              </a:lnSpc>
              <a:spcBef>
                <a:spcPts val="100"/>
              </a:spcBef>
            </a:pPr>
            <a:r>
              <a:rPr lang="fr-FR" sz="2000" dirty="0" smtClean="0">
                <a:solidFill>
                  <a:srgbClr val="00B050"/>
                </a:solidFill>
                <a:latin typeface="Arial Black" panose="020B0A04020102020204" pitchFamily="34" charset="0"/>
                <a:cs typeface="Carlito"/>
              </a:rPr>
              <a:t>III-1-2. Villa BLDN La Marsa - Tunis</a:t>
            </a:r>
            <a:endParaRPr sz="2000" dirty="0">
              <a:solidFill>
                <a:srgbClr val="00B050"/>
              </a:solidFill>
              <a:latin typeface="Arial Black" panose="020B0A04020102020204" pitchFamily="34" charset="0"/>
              <a:cs typeface="Carlito"/>
            </a:endParaRPr>
          </a:p>
        </p:txBody>
      </p:sp>
    </p:spTree>
    <p:extLst>
      <p:ext uri="{BB962C8B-B14F-4D97-AF65-F5344CB8AC3E}">
        <p14:creationId xmlns:p14="http://schemas.microsoft.com/office/powerpoint/2010/main" val="26554939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22961" y="1391195"/>
            <a:ext cx="10458932" cy="5245034"/>
          </a:xfrm>
          <a:prstGeom prst="rect">
            <a:avLst/>
          </a:prstGeom>
          <a:ln>
            <a:solidFill>
              <a:srgbClr val="00B050"/>
            </a:solidFill>
          </a:ln>
        </p:spPr>
      </p:pic>
      <p:sp>
        <p:nvSpPr>
          <p:cNvPr id="9" name="object 5"/>
          <p:cNvSpPr txBox="1"/>
          <p:nvPr/>
        </p:nvSpPr>
        <p:spPr>
          <a:xfrm>
            <a:off x="1186512" y="881330"/>
            <a:ext cx="9731829" cy="320601"/>
          </a:xfrm>
          <a:prstGeom prst="rect">
            <a:avLst/>
          </a:prstGeom>
          <a:solidFill>
            <a:schemeClr val="bg1"/>
          </a:solidFill>
        </p:spPr>
        <p:txBody>
          <a:bodyPr vert="horz" wrap="square" lIns="0" tIns="12700" rIns="0" bIns="0" rtlCol="0">
            <a:spAutoFit/>
          </a:bodyPr>
          <a:lstStyle>
            <a:defPPr>
              <a:defRPr lang="fr-FR"/>
            </a:defPPr>
            <a:lvl1pPr marL="12700" algn="ctr">
              <a:lnSpc>
                <a:spcPct val="100000"/>
              </a:lnSpc>
              <a:spcBef>
                <a:spcPts val="100"/>
              </a:spcBef>
              <a:defRPr sz="2000">
                <a:solidFill>
                  <a:srgbClr val="00B050"/>
                </a:solidFill>
                <a:latin typeface="Arial Black" panose="020B0A04020102020204" pitchFamily="34" charset="0"/>
                <a:cs typeface="Carlito"/>
              </a:defRPr>
            </a:lvl1pPr>
          </a:lstStyle>
          <a:p>
            <a:r>
              <a:rPr lang="fr-FR" dirty="0" smtClean="0"/>
              <a:t>III-1-3. </a:t>
            </a:r>
            <a:r>
              <a:rPr dirty="0" smtClean="0"/>
              <a:t>Villa </a:t>
            </a:r>
            <a:r>
              <a:rPr dirty="0"/>
              <a:t>autonome à </a:t>
            </a:r>
            <a:r>
              <a:rPr dirty="0" err="1" smtClean="0"/>
              <a:t>Mornague</a:t>
            </a:r>
            <a:r>
              <a:rPr dirty="0" smtClean="0"/>
              <a:t>,</a:t>
            </a:r>
            <a:r>
              <a:rPr lang="fr-FR" dirty="0" smtClean="0"/>
              <a:t> </a:t>
            </a:r>
            <a:r>
              <a:rPr dirty="0" err="1" smtClean="0"/>
              <a:t>parpaing</a:t>
            </a:r>
            <a:r>
              <a:rPr dirty="0" smtClean="0"/>
              <a:t> </a:t>
            </a:r>
            <a:r>
              <a:rPr dirty="0"/>
              <a:t>isolé et puit canadien</a:t>
            </a:r>
          </a:p>
        </p:txBody>
      </p:sp>
      <p:grpSp>
        <p:nvGrpSpPr>
          <p:cNvPr id="10" name="Groupe 9"/>
          <p:cNvGrpSpPr/>
          <p:nvPr/>
        </p:nvGrpSpPr>
        <p:grpSpPr>
          <a:xfrm>
            <a:off x="0" y="0"/>
            <a:ext cx="12192000" cy="712381"/>
            <a:chOff x="0" y="0"/>
            <a:chExt cx="12192000" cy="712381"/>
          </a:xfrm>
        </p:grpSpPr>
        <p:pic>
          <p:nvPicPr>
            <p:cNvPr id="12" name="Image 11"/>
            <p:cNvPicPr/>
            <p:nvPr/>
          </p:nvPicPr>
          <p:blipFill>
            <a:blip r:embed="rId3" cstate="print"/>
            <a:srcRect/>
            <a:stretch>
              <a:fillRect/>
            </a:stretch>
          </p:blipFill>
          <p:spPr bwMode="auto">
            <a:xfrm>
              <a:off x="0" y="0"/>
              <a:ext cx="12192000" cy="712381"/>
            </a:xfrm>
            <a:prstGeom prst="rect">
              <a:avLst/>
            </a:prstGeom>
            <a:noFill/>
            <a:ln w="9525">
              <a:noFill/>
              <a:miter lim="800000"/>
              <a:headEnd/>
              <a:tailEnd/>
            </a:ln>
          </p:spPr>
        </p:pic>
        <p:sp>
          <p:nvSpPr>
            <p:cNvPr id="13" name="Rectangle 12"/>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4" name="Rectangle 13"/>
            <p:cNvSpPr/>
            <p:nvPr/>
          </p:nvSpPr>
          <p:spPr>
            <a:xfrm>
              <a:off x="6937306" y="382316"/>
              <a:ext cx="5174045" cy="276999"/>
            </a:xfrm>
            <a:prstGeom prst="rect">
              <a:avLst/>
            </a:prstGeom>
          </p:spPr>
          <p:txBody>
            <a:bodyPr wrap="none">
              <a:spAutoFit/>
            </a:bodyPr>
            <a:lstStyle/>
            <a:p>
              <a:pPr algn="ctr"/>
              <a:r>
                <a:rPr lang="fr-FR" sz="12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III-1. Expériences </a:t>
              </a:r>
              <a:r>
                <a:rPr lang="fr-FR" sz="12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et acteurs en matière d'éco-construction</a:t>
              </a:r>
              <a:endParaRPr lang="fr-FR" sz="1200" b="1" dirty="0">
                <a:solidFill>
                  <a:schemeClr val="bg1"/>
                </a:solidFill>
                <a:latin typeface="Arial Rounded MT Bold" pitchFamily="34" charset="0"/>
              </a:endParaRPr>
            </a:p>
          </p:txBody>
        </p:sp>
      </p:grpSp>
    </p:spTree>
    <p:extLst>
      <p:ext uri="{BB962C8B-B14F-4D97-AF65-F5344CB8AC3E}">
        <p14:creationId xmlns:p14="http://schemas.microsoft.com/office/powerpoint/2010/main" val="4674910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928015" y="1503978"/>
            <a:ext cx="9730724" cy="5236271"/>
          </a:xfrm>
          <a:prstGeom prst="rect">
            <a:avLst/>
          </a:prstGeom>
          <a:ln>
            <a:solidFill>
              <a:srgbClr val="00B050"/>
            </a:solidFill>
          </a:ln>
        </p:spPr>
      </p:pic>
      <p:sp>
        <p:nvSpPr>
          <p:cNvPr id="15" name="object 2"/>
          <p:cNvSpPr txBox="1"/>
          <p:nvPr/>
        </p:nvSpPr>
        <p:spPr>
          <a:xfrm>
            <a:off x="1378208" y="833061"/>
            <a:ext cx="8830338" cy="382797"/>
          </a:xfrm>
          <a:prstGeom prst="rect">
            <a:avLst/>
          </a:prstGeom>
          <a:solidFill>
            <a:schemeClr val="bg1"/>
          </a:solidFill>
        </p:spPr>
        <p:txBody>
          <a:bodyPr vert="horz" wrap="square" lIns="0" tIns="74295" rIns="0" bIns="0" rtlCol="0">
            <a:spAutoFit/>
          </a:bodyPr>
          <a:lstStyle/>
          <a:p>
            <a:pPr marL="12700">
              <a:lnSpc>
                <a:spcPct val="100000"/>
              </a:lnSpc>
              <a:spcBef>
                <a:spcPts val="585"/>
              </a:spcBef>
            </a:pPr>
            <a:r>
              <a:rPr lang="fr-FR" sz="2000" b="1" spc="-5" dirty="0" smtClean="0">
                <a:solidFill>
                  <a:srgbClr val="00B050"/>
                </a:solidFill>
                <a:latin typeface="Arial Black" panose="020B0A04020102020204" pitchFamily="34" charset="0"/>
                <a:cs typeface="Carlito"/>
              </a:rPr>
              <a:t>III-1-4. </a:t>
            </a:r>
            <a:r>
              <a:rPr sz="2000" b="1" spc="-5" dirty="0" smtClean="0">
                <a:solidFill>
                  <a:srgbClr val="00B050"/>
                </a:solidFill>
                <a:latin typeface="Arial Black" panose="020B0A04020102020204" pitchFamily="34" charset="0"/>
                <a:cs typeface="Carlito"/>
              </a:rPr>
              <a:t>Villa </a:t>
            </a:r>
            <a:r>
              <a:rPr sz="2000" b="1" spc="-5" dirty="0">
                <a:solidFill>
                  <a:srgbClr val="00B050"/>
                </a:solidFill>
                <a:latin typeface="Arial Black" panose="020B0A04020102020204" pitchFamily="34" charset="0"/>
                <a:cs typeface="Carlito"/>
              </a:rPr>
              <a:t>autonome </a:t>
            </a:r>
            <a:r>
              <a:rPr sz="2000" b="1" dirty="0">
                <a:solidFill>
                  <a:srgbClr val="00B050"/>
                </a:solidFill>
                <a:latin typeface="Arial Black" panose="020B0A04020102020204" pitchFamily="34" charset="0"/>
                <a:cs typeface="Carlito"/>
              </a:rPr>
              <a:t>à la </a:t>
            </a:r>
            <a:r>
              <a:rPr sz="2000" b="1" spc="-5" dirty="0">
                <a:solidFill>
                  <a:srgbClr val="00B050"/>
                </a:solidFill>
                <a:latin typeface="Arial Black" panose="020B0A04020102020204" pitchFamily="34" charset="0"/>
                <a:cs typeface="Carlito"/>
              </a:rPr>
              <a:t>Marsa </a:t>
            </a:r>
            <a:r>
              <a:rPr sz="2000" b="1" dirty="0">
                <a:solidFill>
                  <a:srgbClr val="00B050"/>
                </a:solidFill>
                <a:latin typeface="Arial Black" panose="020B0A04020102020204" pitchFamily="34" charset="0"/>
                <a:cs typeface="Carlito"/>
              </a:rPr>
              <a:t>en</a:t>
            </a:r>
            <a:r>
              <a:rPr sz="2000" b="1" spc="-100" dirty="0">
                <a:solidFill>
                  <a:srgbClr val="00B050"/>
                </a:solidFill>
                <a:latin typeface="Arial Black" panose="020B0A04020102020204" pitchFamily="34" charset="0"/>
                <a:cs typeface="Carlito"/>
              </a:rPr>
              <a:t> </a:t>
            </a:r>
            <a:r>
              <a:rPr sz="2000" b="1" spc="-30" dirty="0" smtClean="0">
                <a:solidFill>
                  <a:srgbClr val="00B050"/>
                </a:solidFill>
                <a:latin typeface="Arial Black" panose="020B0A04020102020204" pitchFamily="34" charset="0"/>
                <a:cs typeface="Carlito"/>
              </a:rPr>
              <a:t>BTC</a:t>
            </a:r>
            <a:r>
              <a:rPr lang="fr-FR" sz="2000" dirty="0">
                <a:solidFill>
                  <a:srgbClr val="00B050"/>
                </a:solidFill>
                <a:latin typeface="Arial Black" panose="020B0A04020102020204" pitchFamily="34" charset="0"/>
                <a:cs typeface="Carlito"/>
              </a:rPr>
              <a:t> </a:t>
            </a:r>
            <a:r>
              <a:rPr sz="2000" b="1" spc="-10" dirty="0" smtClean="0">
                <a:solidFill>
                  <a:srgbClr val="00B050"/>
                </a:solidFill>
                <a:latin typeface="Arial Black" panose="020B0A04020102020204" pitchFamily="34" charset="0"/>
                <a:cs typeface="Carlito"/>
              </a:rPr>
              <a:t>et </a:t>
            </a:r>
            <a:r>
              <a:rPr sz="2000" b="1" spc="-10" dirty="0">
                <a:solidFill>
                  <a:srgbClr val="00B050"/>
                </a:solidFill>
                <a:latin typeface="Arial Black" panose="020B0A04020102020204" pitchFamily="34" charset="0"/>
                <a:cs typeface="Carlito"/>
              </a:rPr>
              <a:t>voute</a:t>
            </a:r>
            <a:r>
              <a:rPr sz="2000" b="1" spc="-15" dirty="0">
                <a:solidFill>
                  <a:srgbClr val="00B050"/>
                </a:solidFill>
                <a:latin typeface="Arial Black" panose="020B0A04020102020204" pitchFamily="34" charset="0"/>
                <a:cs typeface="Carlito"/>
              </a:rPr>
              <a:t> </a:t>
            </a:r>
            <a:r>
              <a:rPr sz="2000" b="1" spc="-5" dirty="0">
                <a:solidFill>
                  <a:srgbClr val="00B050"/>
                </a:solidFill>
                <a:latin typeface="Arial Black" panose="020B0A04020102020204" pitchFamily="34" charset="0"/>
                <a:cs typeface="Carlito"/>
              </a:rPr>
              <a:t>traditionnelle</a:t>
            </a:r>
            <a:endParaRPr sz="2000" dirty="0">
              <a:solidFill>
                <a:srgbClr val="00B050"/>
              </a:solidFill>
              <a:latin typeface="Arial Black" panose="020B0A04020102020204" pitchFamily="34" charset="0"/>
              <a:cs typeface="Carlito"/>
            </a:endParaRPr>
          </a:p>
        </p:txBody>
      </p:sp>
      <p:grpSp>
        <p:nvGrpSpPr>
          <p:cNvPr id="9" name="Groupe 8"/>
          <p:cNvGrpSpPr/>
          <p:nvPr/>
        </p:nvGrpSpPr>
        <p:grpSpPr>
          <a:xfrm>
            <a:off x="0" y="0"/>
            <a:ext cx="12192000" cy="712381"/>
            <a:chOff x="0" y="0"/>
            <a:chExt cx="12192000" cy="712381"/>
          </a:xfrm>
        </p:grpSpPr>
        <p:pic>
          <p:nvPicPr>
            <p:cNvPr id="10" name="Image 9"/>
            <p:cNvPicPr/>
            <p:nvPr/>
          </p:nvPicPr>
          <p:blipFill>
            <a:blip r:embed="rId3" cstate="print"/>
            <a:srcRect/>
            <a:stretch>
              <a:fillRect/>
            </a:stretch>
          </p:blipFill>
          <p:spPr bwMode="auto">
            <a:xfrm>
              <a:off x="0" y="0"/>
              <a:ext cx="12192000" cy="712381"/>
            </a:xfrm>
            <a:prstGeom prst="rect">
              <a:avLst/>
            </a:prstGeom>
            <a:noFill/>
            <a:ln w="9525">
              <a:noFill/>
              <a:miter lim="800000"/>
              <a:headEnd/>
              <a:tailEnd/>
            </a:ln>
          </p:spPr>
        </p:pic>
        <p:sp>
          <p:nvSpPr>
            <p:cNvPr id="12" name="Rectangle 11"/>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3" name="Rectangle 12"/>
            <p:cNvSpPr/>
            <p:nvPr/>
          </p:nvSpPr>
          <p:spPr>
            <a:xfrm>
              <a:off x="6937306" y="382316"/>
              <a:ext cx="5174045" cy="276999"/>
            </a:xfrm>
            <a:prstGeom prst="rect">
              <a:avLst/>
            </a:prstGeom>
          </p:spPr>
          <p:txBody>
            <a:bodyPr wrap="none">
              <a:spAutoFit/>
            </a:bodyPr>
            <a:lstStyle/>
            <a:p>
              <a:pPr algn="ctr"/>
              <a:r>
                <a:rPr lang="fr-FR" sz="12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III-1. Expériences </a:t>
              </a:r>
              <a:r>
                <a:rPr lang="fr-FR" sz="12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et acteurs en matière d'éco-construction</a:t>
              </a:r>
              <a:endParaRPr lang="fr-FR" sz="1200" b="1" dirty="0">
                <a:solidFill>
                  <a:schemeClr val="bg1"/>
                </a:solidFill>
                <a:latin typeface="Arial Rounded MT Bold" pitchFamily="34" charset="0"/>
              </a:endParaRPr>
            </a:p>
          </p:txBody>
        </p:sp>
      </p:grpSp>
    </p:spTree>
    <p:extLst>
      <p:ext uri="{BB962C8B-B14F-4D97-AF65-F5344CB8AC3E}">
        <p14:creationId xmlns:p14="http://schemas.microsoft.com/office/powerpoint/2010/main" val="34988313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306286" y="1326523"/>
            <a:ext cx="9823267" cy="5381985"/>
          </a:xfrm>
          <a:prstGeom prst="rect">
            <a:avLst/>
          </a:prstGeom>
          <a:ln>
            <a:solidFill>
              <a:srgbClr val="00B050"/>
            </a:solidFill>
          </a:ln>
        </p:spPr>
      </p:pic>
      <p:sp>
        <p:nvSpPr>
          <p:cNvPr id="19" name="object 2"/>
          <p:cNvSpPr txBox="1"/>
          <p:nvPr/>
        </p:nvSpPr>
        <p:spPr>
          <a:xfrm>
            <a:off x="2397463" y="796378"/>
            <a:ext cx="8190411" cy="382797"/>
          </a:xfrm>
          <a:prstGeom prst="rect">
            <a:avLst/>
          </a:prstGeom>
          <a:solidFill>
            <a:schemeClr val="bg1"/>
          </a:solidFill>
        </p:spPr>
        <p:txBody>
          <a:bodyPr vert="horz" wrap="square" lIns="0" tIns="74295" rIns="0" bIns="0" rtlCol="0">
            <a:spAutoFit/>
          </a:bodyPr>
          <a:lstStyle/>
          <a:p>
            <a:pPr marL="12700">
              <a:lnSpc>
                <a:spcPct val="100000"/>
              </a:lnSpc>
              <a:spcBef>
                <a:spcPts val="585"/>
              </a:spcBef>
            </a:pPr>
            <a:r>
              <a:rPr lang="fr-FR" sz="2000" b="1" spc="-5" dirty="0" smtClean="0">
                <a:solidFill>
                  <a:srgbClr val="00B050"/>
                </a:solidFill>
                <a:latin typeface="Arial Black" panose="020B0A04020102020204" pitchFamily="34" charset="0"/>
                <a:cs typeface="Carlito"/>
              </a:rPr>
              <a:t>III-1-5. Siège de la société SEACNVS – </a:t>
            </a:r>
            <a:r>
              <a:rPr lang="fr-FR" sz="2000" b="1" spc="-5" dirty="0" err="1" smtClean="0">
                <a:solidFill>
                  <a:srgbClr val="00B050"/>
                </a:solidFill>
                <a:latin typeface="Arial Black" panose="020B0A04020102020204" pitchFamily="34" charset="0"/>
                <a:cs typeface="Carlito"/>
              </a:rPr>
              <a:t>Taparoura</a:t>
            </a:r>
            <a:r>
              <a:rPr lang="fr-FR" sz="2000" b="1" spc="-5" dirty="0" smtClean="0">
                <a:solidFill>
                  <a:srgbClr val="00B050"/>
                </a:solidFill>
                <a:latin typeface="Arial Black" panose="020B0A04020102020204" pitchFamily="34" charset="0"/>
                <a:cs typeface="Carlito"/>
              </a:rPr>
              <a:t> - Sfax</a:t>
            </a:r>
            <a:endParaRPr sz="2000" dirty="0">
              <a:solidFill>
                <a:srgbClr val="00B050"/>
              </a:solidFill>
              <a:latin typeface="Arial Black" panose="020B0A04020102020204" pitchFamily="34" charset="0"/>
              <a:cs typeface="Carlito"/>
            </a:endParaRPr>
          </a:p>
        </p:txBody>
      </p:sp>
      <p:grpSp>
        <p:nvGrpSpPr>
          <p:cNvPr id="9" name="Groupe 8"/>
          <p:cNvGrpSpPr/>
          <p:nvPr/>
        </p:nvGrpSpPr>
        <p:grpSpPr>
          <a:xfrm>
            <a:off x="0" y="0"/>
            <a:ext cx="12192000" cy="712381"/>
            <a:chOff x="0" y="0"/>
            <a:chExt cx="12192000" cy="712381"/>
          </a:xfrm>
        </p:grpSpPr>
        <p:pic>
          <p:nvPicPr>
            <p:cNvPr id="10" name="Image 9"/>
            <p:cNvPicPr/>
            <p:nvPr/>
          </p:nvPicPr>
          <p:blipFill>
            <a:blip r:embed="rId3" cstate="print"/>
            <a:srcRect/>
            <a:stretch>
              <a:fillRect/>
            </a:stretch>
          </p:blipFill>
          <p:spPr bwMode="auto">
            <a:xfrm>
              <a:off x="0" y="0"/>
              <a:ext cx="12192000" cy="712381"/>
            </a:xfrm>
            <a:prstGeom prst="rect">
              <a:avLst/>
            </a:prstGeom>
            <a:noFill/>
            <a:ln w="9525">
              <a:noFill/>
              <a:miter lim="800000"/>
              <a:headEnd/>
              <a:tailEnd/>
            </a:ln>
          </p:spPr>
        </p:pic>
        <p:sp>
          <p:nvSpPr>
            <p:cNvPr id="12" name="Rectangle 11"/>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3" name="Rectangle 12"/>
            <p:cNvSpPr/>
            <p:nvPr/>
          </p:nvSpPr>
          <p:spPr>
            <a:xfrm>
              <a:off x="6937306" y="382316"/>
              <a:ext cx="5174045" cy="276999"/>
            </a:xfrm>
            <a:prstGeom prst="rect">
              <a:avLst/>
            </a:prstGeom>
          </p:spPr>
          <p:txBody>
            <a:bodyPr wrap="none">
              <a:spAutoFit/>
            </a:bodyPr>
            <a:lstStyle/>
            <a:p>
              <a:pPr algn="ctr"/>
              <a:r>
                <a:rPr lang="fr-FR" sz="12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III-1. Expériences </a:t>
              </a:r>
              <a:r>
                <a:rPr lang="fr-FR" sz="12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et acteurs en matière d'éco-construction</a:t>
              </a:r>
              <a:endParaRPr lang="fr-FR" sz="1200" b="1" dirty="0">
                <a:solidFill>
                  <a:schemeClr val="bg1"/>
                </a:solidFill>
                <a:latin typeface="Arial Rounded MT Bold" pitchFamily="34" charset="0"/>
              </a:endParaRPr>
            </a:p>
          </p:txBody>
        </p:sp>
      </p:grpSp>
    </p:spTree>
    <p:extLst>
      <p:ext uri="{BB962C8B-B14F-4D97-AF65-F5344CB8AC3E}">
        <p14:creationId xmlns:p14="http://schemas.microsoft.com/office/powerpoint/2010/main" val="6785085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44451" y="1378039"/>
            <a:ext cx="10303097" cy="5388505"/>
          </a:xfrm>
          <a:prstGeom prst="rect">
            <a:avLst/>
          </a:prstGeom>
          <a:ln>
            <a:solidFill>
              <a:srgbClr val="00B050"/>
            </a:solidFill>
          </a:ln>
        </p:spPr>
      </p:pic>
      <p:grpSp>
        <p:nvGrpSpPr>
          <p:cNvPr id="9" name="Groupe 8"/>
          <p:cNvGrpSpPr/>
          <p:nvPr/>
        </p:nvGrpSpPr>
        <p:grpSpPr>
          <a:xfrm>
            <a:off x="0" y="0"/>
            <a:ext cx="12192000" cy="712381"/>
            <a:chOff x="0" y="0"/>
            <a:chExt cx="12192000" cy="712381"/>
          </a:xfrm>
        </p:grpSpPr>
        <p:pic>
          <p:nvPicPr>
            <p:cNvPr id="10" name="Image 9"/>
            <p:cNvPicPr/>
            <p:nvPr/>
          </p:nvPicPr>
          <p:blipFill>
            <a:blip r:embed="rId3" cstate="print"/>
            <a:srcRect/>
            <a:stretch>
              <a:fillRect/>
            </a:stretch>
          </p:blipFill>
          <p:spPr bwMode="auto">
            <a:xfrm>
              <a:off x="0" y="0"/>
              <a:ext cx="12192000" cy="712381"/>
            </a:xfrm>
            <a:prstGeom prst="rect">
              <a:avLst/>
            </a:prstGeom>
            <a:noFill/>
            <a:ln w="9525">
              <a:noFill/>
              <a:miter lim="800000"/>
              <a:headEnd/>
              <a:tailEnd/>
            </a:ln>
          </p:spPr>
        </p:pic>
        <p:sp>
          <p:nvSpPr>
            <p:cNvPr id="12" name="Rectangle 11"/>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3" name="Rectangle 12"/>
            <p:cNvSpPr/>
            <p:nvPr/>
          </p:nvSpPr>
          <p:spPr>
            <a:xfrm>
              <a:off x="6937306" y="382316"/>
              <a:ext cx="5174045" cy="276999"/>
            </a:xfrm>
            <a:prstGeom prst="rect">
              <a:avLst/>
            </a:prstGeom>
          </p:spPr>
          <p:txBody>
            <a:bodyPr wrap="none">
              <a:spAutoFit/>
            </a:bodyPr>
            <a:lstStyle/>
            <a:p>
              <a:pPr algn="ctr"/>
              <a:r>
                <a:rPr lang="fr-FR" sz="12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III-1. Expériences </a:t>
              </a:r>
              <a:r>
                <a:rPr lang="fr-FR" sz="12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et acteurs en matière d'éco-construction</a:t>
              </a:r>
              <a:endParaRPr lang="fr-FR" sz="1200" b="1" dirty="0">
                <a:solidFill>
                  <a:schemeClr val="bg1"/>
                </a:solidFill>
                <a:latin typeface="Arial Rounded MT Bold" pitchFamily="34" charset="0"/>
              </a:endParaRPr>
            </a:p>
          </p:txBody>
        </p:sp>
      </p:grpSp>
      <p:sp>
        <p:nvSpPr>
          <p:cNvPr id="7" name="object 2"/>
          <p:cNvSpPr txBox="1"/>
          <p:nvPr/>
        </p:nvSpPr>
        <p:spPr>
          <a:xfrm>
            <a:off x="4120088" y="845191"/>
            <a:ext cx="3951822" cy="382797"/>
          </a:xfrm>
          <a:prstGeom prst="rect">
            <a:avLst/>
          </a:prstGeom>
          <a:solidFill>
            <a:schemeClr val="bg1"/>
          </a:solidFill>
        </p:spPr>
        <p:txBody>
          <a:bodyPr vert="horz" wrap="square" lIns="0" tIns="74295" rIns="0" bIns="0" rtlCol="0">
            <a:spAutoFit/>
          </a:bodyPr>
          <a:lstStyle/>
          <a:p>
            <a:pPr marL="12700">
              <a:lnSpc>
                <a:spcPct val="100000"/>
              </a:lnSpc>
              <a:spcBef>
                <a:spcPts val="585"/>
              </a:spcBef>
            </a:pPr>
            <a:r>
              <a:rPr lang="fr-FR" sz="2000" b="1" spc="-5" dirty="0" smtClean="0">
                <a:solidFill>
                  <a:srgbClr val="00B050"/>
                </a:solidFill>
                <a:latin typeface="Arial Black" panose="020B0A04020102020204" pitchFamily="34" charset="0"/>
                <a:cs typeface="Carlito"/>
              </a:rPr>
              <a:t>III-1-6. LES INGREDIENTS</a:t>
            </a:r>
            <a:endParaRPr sz="2000" dirty="0">
              <a:solidFill>
                <a:srgbClr val="00B050"/>
              </a:solidFill>
              <a:latin typeface="Arial Black" panose="020B0A04020102020204" pitchFamily="34" charset="0"/>
              <a:cs typeface="Carlito"/>
            </a:endParaRPr>
          </a:p>
        </p:txBody>
      </p:sp>
    </p:spTree>
    <p:extLst>
      <p:ext uri="{BB962C8B-B14F-4D97-AF65-F5344CB8AC3E}">
        <p14:creationId xmlns:p14="http://schemas.microsoft.com/office/powerpoint/2010/main" val="1657119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p:cNvSpPr txBox="1"/>
          <p:nvPr/>
        </p:nvSpPr>
        <p:spPr>
          <a:xfrm>
            <a:off x="193431" y="1386910"/>
            <a:ext cx="11642501" cy="5214889"/>
          </a:xfrm>
          <a:prstGeom prst="rect">
            <a:avLst/>
          </a:prstGeom>
          <a:solidFill>
            <a:schemeClr val="bg1">
              <a:lumMod val="95000"/>
            </a:schemeClr>
          </a:solidFill>
          <a:ln>
            <a:solidFill>
              <a:srgbClr val="00B050"/>
            </a:solidFill>
          </a:ln>
        </p:spPr>
        <p:txBody>
          <a:bodyPr vert="horz" wrap="square" lIns="0" tIns="13335" rIns="0" bIns="0" rtlCol="0">
            <a:spAutoFit/>
          </a:bodyPr>
          <a:lstStyle/>
          <a:p>
            <a:pPr algn="just">
              <a:lnSpc>
                <a:spcPct val="100000"/>
              </a:lnSpc>
              <a:spcBef>
                <a:spcPts val="35"/>
              </a:spcBef>
            </a:pPr>
            <a:endParaRPr sz="1900" b="1" dirty="0">
              <a:latin typeface="Carlito"/>
              <a:cs typeface="Carlito"/>
            </a:endParaRPr>
          </a:p>
          <a:p>
            <a:pPr marL="355600" marR="106680" indent="-342900" algn="just">
              <a:lnSpc>
                <a:spcPct val="100000"/>
              </a:lnSpc>
              <a:buFont typeface="Wingdings" panose="05000000000000000000" pitchFamily="2" charset="2"/>
              <a:buChar char="v"/>
              <a:tabLst>
                <a:tab pos="354965" algn="l"/>
                <a:tab pos="355600" algn="l"/>
              </a:tabLst>
            </a:pPr>
            <a:r>
              <a:rPr lang="fr-FR" sz="1400" b="1" spc="-5" dirty="0">
                <a:solidFill>
                  <a:srgbClr val="000099"/>
                </a:solidFill>
                <a:latin typeface="Carlito"/>
                <a:cs typeface="Carlito"/>
              </a:rPr>
              <a:t>R</a:t>
            </a:r>
            <a:r>
              <a:rPr sz="1400" b="1" spc="-5" dirty="0" err="1" smtClean="0">
                <a:solidFill>
                  <a:srgbClr val="000099"/>
                </a:solidFill>
                <a:latin typeface="Carlito"/>
                <a:cs typeface="Carlito"/>
              </a:rPr>
              <a:t>éduction</a:t>
            </a:r>
            <a:r>
              <a:rPr sz="1400" b="1" spc="-5" dirty="0" smtClean="0">
                <a:solidFill>
                  <a:srgbClr val="000099"/>
                </a:solidFill>
                <a:latin typeface="Carlito"/>
                <a:cs typeface="Carlito"/>
              </a:rPr>
              <a:t> </a:t>
            </a:r>
            <a:r>
              <a:rPr sz="1400" b="1" spc="-5" dirty="0">
                <a:solidFill>
                  <a:srgbClr val="000099"/>
                </a:solidFill>
                <a:latin typeface="Carlito"/>
                <a:cs typeface="Carlito"/>
              </a:rPr>
              <a:t>des consommations </a:t>
            </a:r>
            <a:r>
              <a:rPr sz="1400" b="1" spc="-10" dirty="0">
                <a:solidFill>
                  <a:srgbClr val="000099"/>
                </a:solidFill>
                <a:latin typeface="Carlito"/>
                <a:cs typeface="Carlito"/>
              </a:rPr>
              <a:t>énergétiques </a:t>
            </a:r>
            <a:r>
              <a:rPr sz="1400" b="1" dirty="0">
                <a:solidFill>
                  <a:srgbClr val="000099"/>
                </a:solidFill>
                <a:latin typeface="Carlito"/>
                <a:cs typeface="Carlito"/>
              </a:rPr>
              <a:t>:</a:t>
            </a:r>
            <a:r>
              <a:rPr sz="1400" b="1" dirty="0">
                <a:latin typeface="Carlito"/>
                <a:cs typeface="Carlito"/>
              </a:rPr>
              <a:t> les </a:t>
            </a:r>
            <a:r>
              <a:rPr sz="1400" b="1" spc="-5" dirty="0">
                <a:latin typeface="Carlito"/>
                <a:cs typeface="Carlito"/>
              </a:rPr>
              <a:t>bâtiments, notamment, </a:t>
            </a:r>
            <a:r>
              <a:rPr sz="1400" b="1" spc="-10" dirty="0">
                <a:latin typeface="Carlito"/>
                <a:cs typeface="Carlito"/>
              </a:rPr>
              <a:t>répondent </a:t>
            </a:r>
            <a:r>
              <a:rPr sz="1400" b="1" dirty="0">
                <a:latin typeface="Carlito"/>
                <a:cs typeface="Carlito"/>
              </a:rPr>
              <a:t>à </a:t>
            </a:r>
            <a:r>
              <a:rPr sz="1400" b="1" spc="-5" dirty="0">
                <a:latin typeface="Carlito"/>
                <a:cs typeface="Carlito"/>
              </a:rPr>
              <a:t>des </a:t>
            </a:r>
            <a:r>
              <a:rPr sz="1400" b="1" spc="-10" dirty="0">
                <a:latin typeface="Carlito"/>
                <a:cs typeface="Carlito"/>
              </a:rPr>
              <a:t>exigences </a:t>
            </a:r>
            <a:r>
              <a:rPr sz="1400" b="1" spc="-5" dirty="0">
                <a:latin typeface="Carlito"/>
                <a:cs typeface="Carlito"/>
              </a:rPr>
              <a:t>très  strictes </a:t>
            </a:r>
            <a:r>
              <a:rPr sz="1400" b="1" spc="-10" dirty="0">
                <a:latin typeface="Carlito"/>
                <a:cs typeface="Carlito"/>
              </a:rPr>
              <a:t>avec </a:t>
            </a:r>
            <a:r>
              <a:rPr sz="1400" b="1" spc="-5" dirty="0">
                <a:latin typeface="Carlito"/>
                <a:cs typeface="Carlito"/>
              </a:rPr>
              <a:t>des consommations </a:t>
            </a:r>
            <a:r>
              <a:rPr sz="1400" b="1" dirty="0">
                <a:latin typeface="Carlito"/>
                <a:cs typeface="Carlito"/>
              </a:rPr>
              <a:t>au </a:t>
            </a:r>
            <a:r>
              <a:rPr sz="1400" b="1" spc="-10" dirty="0">
                <a:latin typeface="Carlito"/>
                <a:cs typeface="Carlito"/>
              </a:rPr>
              <a:t>mètre carré </a:t>
            </a:r>
            <a:r>
              <a:rPr sz="1400" b="1" spc="-5" dirty="0">
                <a:latin typeface="Carlito"/>
                <a:cs typeface="Carlito"/>
              </a:rPr>
              <a:t>aussi faibles que possible. Les quartiers </a:t>
            </a:r>
            <a:r>
              <a:rPr sz="1400" b="1" spc="-10" dirty="0">
                <a:latin typeface="Carlito"/>
                <a:cs typeface="Carlito"/>
              </a:rPr>
              <a:t>durables  remarquables recourent </a:t>
            </a:r>
            <a:r>
              <a:rPr sz="1400" b="1" spc="-5" dirty="0">
                <a:latin typeface="Carlito"/>
                <a:cs typeface="Carlito"/>
              </a:rPr>
              <a:t>tous aux énergies renouvelables (solaire, </a:t>
            </a:r>
            <a:r>
              <a:rPr sz="1400" b="1" dirty="0">
                <a:latin typeface="Carlito"/>
                <a:cs typeface="Carlito"/>
              </a:rPr>
              <a:t>le </a:t>
            </a:r>
            <a:r>
              <a:rPr sz="1400" b="1" spc="-5" dirty="0">
                <a:latin typeface="Carlito"/>
                <a:cs typeface="Carlito"/>
              </a:rPr>
              <a:t>plus</a:t>
            </a:r>
            <a:r>
              <a:rPr sz="1400" b="1" spc="130" dirty="0">
                <a:latin typeface="Carlito"/>
                <a:cs typeface="Carlito"/>
              </a:rPr>
              <a:t> </a:t>
            </a:r>
            <a:r>
              <a:rPr sz="1400" b="1" spc="-5" dirty="0">
                <a:latin typeface="Carlito"/>
                <a:cs typeface="Carlito"/>
              </a:rPr>
              <a:t>souvent).</a:t>
            </a:r>
            <a:endParaRPr sz="1400" b="1" dirty="0">
              <a:latin typeface="Carlito"/>
              <a:cs typeface="Carlito"/>
            </a:endParaRPr>
          </a:p>
          <a:p>
            <a:pPr marL="342900" indent="-342900" algn="just">
              <a:lnSpc>
                <a:spcPct val="100000"/>
              </a:lnSpc>
              <a:spcBef>
                <a:spcPts val="35"/>
              </a:spcBef>
              <a:buClr>
                <a:srgbClr val="FFFFFF"/>
              </a:buClr>
              <a:buFont typeface="Wingdings" panose="05000000000000000000" pitchFamily="2" charset="2"/>
              <a:buChar char="v"/>
            </a:pPr>
            <a:endParaRPr sz="1900" b="1" dirty="0">
              <a:latin typeface="Carlito"/>
              <a:cs typeface="Carlito"/>
            </a:endParaRPr>
          </a:p>
          <a:p>
            <a:pPr marL="355600" marR="5080" indent="-342900" algn="just">
              <a:lnSpc>
                <a:spcPct val="100000"/>
              </a:lnSpc>
              <a:buFont typeface="Wingdings" panose="05000000000000000000" pitchFamily="2" charset="2"/>
              <a:buChar char="v"/>
              <a:tabLst>
                <a:tab pos="354965" algn="l"/>
                <a:tab pos="355600" algn="l"/>
              </a:tabLst>
            </a:pPr>
            <a:r>
              <a:rPr lang="fr-FR" sz="1400" b="1" spc="-5" dirty="0">
                <a:solidFill>
                  <a:srgbClr val="000099"/>
                </a:solidFill>
                <a:latin typeface="Carlito"/>
                <a:cs typeface="Carlito"/>
              </a:rPr>
              <a:t>M</a:t>
            </a:r>
            <a:r>
              <a:rPr sz="1400" b="1" spc="-5" dirty="0" err="1" smtClean="0">
                <a:solidFill>
                  <a:srgbClr val="000099"/>
                </a:solidFill>
                <a:latin typeface="Carlito"/>
                <a:cs typeface="Carlito"/>
              </a:rPr>
              <a:t>eilleure</a:t>
            </a:r>
            <a:r>
              <a:rPr sz="1400" b="1" spc="-5" dirty="0" smtClean="0">
                <a:solidFill>
                  <a:srgbClr val="000099"/>
                </a:solidFill>
                <a:latin typeface="Carlito"/>
                <a:cs typeface="Carlito"/>
              </a:rPr>
              <a:t> </a:t>
            </a:r>
            <a:r>
              <a:rPr sz="1400" b="1" spc="-5" dirty="0">
                <a:solidFill>
                  <a:srgbClr val="000099"/>
                </a:solidFill>
                <a:latin typeface="Carlito"/>
                <a:cs typeface="Carlito"/>
              </a:rPr>
              <a:t>gestion des déplacements </a:t>
            </a:r>
            <a:r>
              <a:rPr sz="1400" b="1" spc="-10" dirty="0">
                <a:solidFill>
                  <a:srgbClr val="000099"/>
                </a:solidFill>
                <a:latin typeface="Carlito"/>
                <a:cs typeface="Carlito"/>
              </a:rPr>
              <a:t>avec </a:t>
            </a:r>
            <a:r>
              <a:rPr sz="1400" b="1" spc="-5" dirty="0">
                <a:solidFill>
                  <a:srgbClr val="000099"/>
                </a:solidFill>
                <a:latin typeface="Carlito"/>
                <a:cs typeface="Carlito"/>
              </a:rPr>
              <a:t>limitation de </a:t>
            </a:r>
            <a:r>
              <a:rPr sz="1400" b="1" dirty="0">
                <a:solidFill>
                  <a:srgbClr val="000099"/>
                </a:solidFill>
                <a:latin typeface="Carlito"/>
                <a:cs typeface="Carlito"/>
              </a:rPr>
              <a:t>la </a:t>
            </a:r>
            <a:r>
              <a:rPr sz="1400" b="1" spc="-10" dirty="0">
                <a:solidFill>
                  <a:srgbClr val="000099"/>
                </a:solidFill>
                <a:latin typeface="Carlito"/>
                <a:cs typeface="Carlito"/>
              </a:rPr>
              <a:t>voiture et </a:t>
            </a:r>
            <a:r>
              <a:rPr sz="1400" b="1" spc="-5" dirty="0">
                <a:solidFill>
                  <a:srgbClr val="000099"/>
                </a:solidFill>
                <a:latin typeface="Carlito"/>
                <a:cs typeface="Carlito"/>
              </a:rPr>
              <a:t>incitation </a:t>
            </a:r>
            <a:r>
              <a:rPr sz="1400" b="1" dirty="0">
                <a:solidFill>
                  <a:srgbClr val="000099"/>
                </a:solidFill>
                <a:latin typeface="Carlito"/>
                <a:cs typeface="Carlito"/>
              </a:rPr>
              <a:t>à </a:t>
            </a:r>
            <a:r>
              <a:rPr sz="1400" b="1" spc="-5" dirty="0">
                <a:solidFill>
                  <a:srgbClr val="000099"/>
                </a:solidFill>
                <a:latin typeface="Carlito"/>
                <a:cs typeface="Carlito"/>
              </a:rPr>
              <a:t>l'utilisation de transports  doux (transports </a:t>
            </a:r>
            <a:r>
              <a:rPr sz="1400" b="1" dirty="0">
                <a:solidFill>
                  <a:srgbClr val="000099"/>
                </a:solidFill>
                <a:latin typeface="Carlito"/>
                <a:cs typeface="Carlito"/>
              </a:rPr>
              <a:t>en </a:t>
            </a:r>
            <a:r>
              <a:rPr sz="1400" b="1" spc="-10" dirty="0">
                <a:solidFill>
                  <a:srgbClr val="000099"/>
                </a:solidFill>
                <a:latin typeface="Carlito"/>
                <a:cs typeface="Carlito"/>
              </a:rPr>
              <a:t>commun, vélo, marche </a:t>
            </a:r>
            <a:r>
              <a:rPr sz="1400" b="1" dirty="0">
                <a:solidFill>
                  <a:srgbClr val="000099"/>
                </a:solidFill>
                <a:latin typeface="Carlito"/>
                <a:cs typeface="Carlito"/>
              </a:rPr>
              <a:t>à </a:t>
            </a:r>
            <a:r>
              <a:rPr sz="1400" b="1" spc="-5" dirty="0">
                <a:solidFill>
                  <a:srgbClr val="000099"/>
                </a:solidFill>
                <a:latin typeface="Carlito"/>
                <a:cs typeface="Carlito"/>
              </a:rPr>
              <a:t>pied) </a:t>
            </a:r>
            <a:r>
              <a:rPr sz="1400" b="1" dirty="0">
                <a:solidFill>
                  <a:srgbClr val="000099"/>
                </a:solidFill>
                <a:latin typeface="Carlito"/>
                <a:cs typeface="Carlito"/>
              </a:rPr>
              <a:t>: </a:t>
            </a:r>
            <a:r>
              <a:rPr sz="1400" b="1" dirty="0">
                <a:latin typeface="Carlito"/>
                <a:cs typeface="Carlito"/>
              </a:rPr>
              <a:t>les </a:t>
            </a:r>
            <a:r>
              <a:rPr sz="1400" b="1" spc="-5" dirty="0">
                <a:latin typeface="Carlito"/>
                <a:cs typeface="Carlito"/>
              </a:rPr>
              <a:t>quartiers </a:t>
            </a:r>
            <a:r>
              <a:rPr sz="1400" b="1" spc="-10" dirty="0">
                <a:latin typeface="Carlito"/>
                <a:cs typeface="Carlito"/>
              </a:rPr>
              <a:t>durables favorisent </a:t>
            </a:r>
            <a:r>
              <a:rPr sz="1400" b="1" spc="-5" dirty="0">
                <a:latin typeface="Carlito"/>
                <a:cs typeface="Carlito"/>
              </a:rPr>
              <a:t>l'usage du vélo </a:t>
            </a:r>
            <a:r>
              <a:rPr sz="1400" b="1" spc="-10" dirty="0">
                <a:latin typeface="Carlito"/>
                <a:cs typeface="Carlito"/>
              </a:rPr>
              <a:t>grâce  </a:t>
            </a:r>
            <a:r>
              <a:rPr sz="1400" b="1" dirty="0">
                <a:latin typeface="Carlito"/>
                <a:cs typeface="Carlito"/>
              </a:rPr>
              <a:t>à </a:t>
            </a:r>
            <a:r>
              <a:rPr sz="1400" b="1" spc="-5" dirty="0">
                <a:latin typeface="Carlito"/>
                <a:cs typeface="Carlito"/>
              </a:rPr>
              <a:t>des pistes cyclables, </a:t>
            </a:r>
            <a:r>
              <a:rPr sz="1400" b="1" dirty="0">
                <a:latin typeface="Carlito"/>
                <a:cs typeface="Carlito"/>
              </a:rPr>
              <a:t>la </a:t>
            </a:r>
            <a:r>
              <a:rPr sz="1400" b="1" spc="-5" dirty="0">
                <a:latin typeface="Carlito"/>
                <a:cs typeface="Carlito"/>
              </a:rPr>
              <a:t>présence de parking </a:t>
            </a:r>
            <a:r>
              <a:rPr sz="1400" b="1" dirty="0">
                <a:latin typeface="Carlito"/>
                <a:cs typeface="Carlito"/>
              </a:rPr>
              <a:t>à </a:t>
            </a:r>
            <a:r>
              <a:rPr sz="1400" b="1" spc="-5" dirty="0">
                <a:latin typeface="Carlito"/>
                <a:cs typeface="Carlito"/>
              </a:rPr>
              <a:t>vélo sécurisé, des voies piétonnes </a:t>
            </a:r>
            <a:r>
              <a:rPr sz="1400" b="1" spc="-10" dirty="0">
                <a:latin typeface="Carlito"/>
                <a:cs typeface="Carlito"/>
              </a:rPr>
              <a:t>permettent </a:t>
            </a:r>
            <a:r>
              <a:rPr sz="1400" b="1" spc="-5" dirty="0">
                <a:latin typeface="Carlito"/>
                <a:cs typeface="Carlito"/>
              </a:rPr>
              <a:t>de circuler  </a:t>
            </a:r>
            <a:r>
              <a:rPr sz="1400" b="1" dirty="0">
                <a:latin typeface="Carlito"/>
                <a:cs typeface="Carlito"/>
              </a:rPr>
              <a:t>en </a:t>
            </a:r>
            <a:r>
              <a:rPr sz="1400" b="1" spc="-10" dirty="0">
                <a:latin typeface="Carlito"/>
                <a:cs typeface="Carlito"/>
              </a:rPr>
              <a:t>toute </a:t>
            </a:r>
            <a:r>
              <a:rPr sz="1400" b="1" spc="-5" dirty="0">
                <a:latin typeface="Carlito"/>
                <a:cs typeface="Carlito"/>
              </a:rPr>
              <a:t>sécurité, des </a:t>
            </a:r>
            <a:r>
              <a:rPr sz="1400" b="1" spc="-10" dirty="0">
                <a:latin typeface="Carlito"/>
                <a:cs typeface="Carlito"/>
              </a:rPr>
              <a:t>arrêts </a:t>
            </a:r>
            <a:r>
              <a:rPr sz="1400" b="1" spc="-5" dirty="0">
                <a:latin typeface="Carlito"/>
                <a:cs typeface="Carlito"/>
              </a:rPr>
              <a:t>de bus </a:t>
            </a:r>
            <a:r>
              <a:rPr sz="1400" b="1" spc="-10" dirty="0">
                <a:latin typeface="Carlito"/>
                <a:cs typeface="Carlito"/>
              </a:rPr>
              <a:t>parcourent </a:t>
            </a:r>
            <a:r>
              <a:rPr sz="1400" b="1" dirty="0">
                <a:latin typeface="Carlito"/>
                <a:cs typeface="Carlito"/>
              </a:rPr>
              <a:t>le </a:t>
            </a:r>
            <a:r>
              <a:rPr sz="1400" b="1" spc="-15" dirty="0">
                <a:latin typeface="Carlito"/>
                <a:cs typeface="Carlito"/>
              </a:rPr>
              <a:t>quartier, </a:t>
            </a:r>
            <a:r>
              <a:rPr sz="1400" b="1" spc="-10" dirty="0">
                <a:latin typeface="Carlito"/>
                <a:cs typeface="Carlito"/>
              </a:rPr>
              <a:t>etc. </a:t>
            </a:r>
            <a:r>
              <a:rPr sz="1400" b="1" spc="-15" dirty="0">
                <a:latin typeface="Carlito"/>
                <a:cs typeface="Carlito"/>
              </a:rPr>
              <a:t>Cette </a:t>
            </a:r>
            <a:r>
              <a:rPr sz="1400" b="1" spc="-5" dirty="0">
                <a:latin typeface="Carlito"/>
                <a:cs typeface="Carlito"/>
              </a:rPr>
              <a:t>limitation de l'automobile peut  </a:t>
            </a:r>
            <a:r>
              <a:rPr sz="1400" b="1" dirty="0">
                <a:latin typeface="Carlito"/>
                <a:cs typeface="Carlito"/>
              </a:rPr>
              <a:t>même aller </a:t>
            </a:r>
            <a:r>
              <a:rPr sz="1400" b="1" spc="-5" dirty="0">
                <a:latin typeface="Carlito"/>
                <a:cs typeface="Carlito"/>
              </a:rPr>
              <a:t>jusqu'à </a:t>
            </a:r>
            <a:r>
              <a:rPr sz="1400" b="1" dirty="0">
                <a:latin typeface="Carlito"/>
                <a:cs typeface="Carlito"/>
              </a:rPr>
              <a:t>son </a:t>
            </a:r>
            <a:r>
              <a:rPr sz="1400" b="1" spc="-5" dirty="0">
                <a:latin typeface="Carlito"/>
                <a:cs typeface="Carlito"/>
              </a:rPr>
              <a:t>interdiction totale.</a:t>
            </a:r>
            <a:endParaRPr sz="1400" b="1" dirty="0">
              <a:latin typeface="Carlito"/>
              <a:cs typeface="Carlito"/>
            </a:endParaRPr>
          </a:p>
          <a:p>
            <a:pPr marL="342900" indent="-342900" algn="just">
              <a:lnSpc>
                <a:spcPct val="100000"/>
              </a:lnSpc>
              <a:spcBef>
                <a:spcPts val="35"/>
              </a:spcBef>
              <a:buClr>
                <a:srgbClr val="FFFFFF"/>
              </a:buClr>
              <a:buFont typeface="Wingdings" panose="05000000000000000000" pitchFamily="2" charset="2"/>
              <a:buChar char="v"/>
            </a:pPr>
            <a:endParaRPr sz="1900" b="1" dirty="0">
              <a:latin typeface="Carlito"/>
              <a:cs typeface="Carlito"/>
            </a:endParaRPr>
          </a:p>
          <a:p>
            <a:pPr marL="355600" marR="661035" indent="-342900" algn="just">
              <a:lnSpc>
                <a:spcPct val="100000"/>
              </a:lnSpc>
              <a:buFont typeface="Wingdings" panose="05000000000000000000" pitchFamily="2" charset="2"/>
              <a:buChar char="v"/>
              <a:tabLst>
                <a:tab pos="354965" algn="l"/>
                <a:tab pos="355600" algn="l"/>
              </a:tabLst>
            </a:pPr>
            <a:r>
              <a:rPr lang="fr-FR" sz="1400" b="1" spc="-5" dirty="0">
                <a:solidFill>
                  <a:srgbClr val="000099"/>
                </a:solidFill>
                <a:latin typeface="Carlito"/>
                <a:cs typeface="Carlito"/>
              </a:rPr>
              <a:t>R</a:t>
            </a:r>
            <a:r>
              <a:rPr sz="1400" b="1" spc="-5" dirty="0" err="1" smtClean="0">
                <a:solidFill>
                  <a:srgbClr val="000099"/>
                </a:solidFill>
                <a:latin typeface="Carlito"/>
                <a:cs typeface="Carlito"/>
              </a:rPr>
              <a:t>éduction</a:t>
            </a:r>
            <a:r>
              <a:rPr sz="1400" b="1" spc="-5" dirty="0" smtClean="0">
                <a:solidFill>
                  <a:srgbClr val="000099"/>
                </a:solidFill>
                <a:latin typeface="Carlito"/>
                <a:cs typeface="Carlito"/>
              </a:rPr>
              <a:t> </a:t>
            </a:r>
            <a:r>
              <a:rPr sz="1400" b="1" spc="-5" dirty="0">
                <a:solidFill>
                  <a:srgbClr val="000099"/>
                </a:solidFill>
                <a:latin typeface="Carlito"/>
                <a:cs typeface="Carlito"/>
              </a:rPr>
              <a:t>des consommations d'eau </a:t>
            </a:r>
            <a:r>
              <a:rPr sz="1400" b="1" dirty="0">
                <a:solidFill>
                  <a:srgbClr val="000099"/>
                </a:solidFill>
                <a:latin typeface="Carlito"/>
                <a:cs typeface="Carlito"/>
              </a:rPr>
              <a:t>: </a:t>
            </a:r>
            <a:r>
              <a:rPr sz="1400" b="1" dirty="0">
                <a:latin typeface="Carlito"/>
                <a:cs typeface="Carlito"/>
              </a:rPr>
              <a:t>les </a:t>
            </a:r>
            <a:r>
              <a:rPr sz="1400" b="1" spc="-5" dirty="0">
                <a:latin typeface="Carlito"/>
                <a:cs typeface="Carlito"/>
              </a:rPr>
              <a:t>eaux </a:t>
            </a:r>
            <a:r>
              <a:rPr sz="1400" b="1" dirty="0">
                <a:latin typeface="Carlito"/>
                <a:cs typeface="Carlito"/>
              </a:rPr>
              <a:t>pluviales </a:t>
            </a:r>
            <a:r>
              <a:rPr sz="1400" b="1" spc="-5" dirty="0">
                <a:latin typeface="Carlito"/>
                <a:cs typeface="Carlito"/>
              </a:rPr>
              <a:t>sont </a:t>
            </a:r>
            <a:r>
              <a:rPr sz="1400" b="1" spc="-10" dirty="0">
                <a:latin typeface="Carlito"/>
                <a:cs typeface="Carlito"/>
              </a:rPr>
              <a:t>récupérées et </a:t>
            </a:r>
            <a:r>
              <a:rPr sz="1400" b="1" dirty="0">
                <a:latin typeface="Carlito"/>
                <a:cs typeface="Carlito"/>
              </a:rPr>
              <a:t>utilisées </a:t>
            </a:r>
            <a:r>
              <a:rPr sz="1400" b="1" spc="-5" dirty="0">
                <a:latin typeface="Carlito"/>
                <a:cs typeface="Carlito"/>
              </a:rPr>
              <a:t>pour arroser  </a:t>
            </a:r>
            <a:r>
              <a:rPr sz="1400" b="1" dirty="0">
                <a:latin typeface="Carlito"/>
                <a:cs typeface="Carlito"/>
              </a:rPr>
              <a:t>les </a:t>
            </a:r>
            <a:r>
              <a:rPr sz="1400" b="1" spc="-5" dirty="0">
                <a:latin typeface="Carlito"/>
                <a:cs typeface="Carlito"/>
              </a:rPr>
              <a:t>espaces verts, </a:t>
            </a:r>
            <a:r>
              <a:rPr sz="1400" b="1" spc="-15" dirty="0">
                <a:latin typeface="Carlito"/>
                <a:cs typeface="Carlito"/>
              </a:rPr>
              <a:t>nettoyer </a:t>
            </a:r>
            <a:r>
              <a:rPr sz="1400" b="1" dirty="0">
                <a:latin typeface="Carlito"/>
                <a:cs typeface="Carlito"/>
              </a:rPr>
              <a:t>la </a:t>
            </a:r>
            <a:r>
              <a:rPr sz="1400" b="1" spc="-5" dirty="0">
                <a:latin typeface="Carlito"/>
                <a:cs typeface="Carlito"/>
              </a:rPr>
              <a:t>voie publique ou alimenter </a:t>
            </a:r>
            <a:r>
              <a:rPr sz="1400" b="1" dirty="0">
                <a:latin typeface="Carlito"/>
                <a:cs typeface="Carlito"/>
              </a:rPr>
              <a:t>l'eau </a:t>
            </a:r>
            <a:r>
              <a:rPr sz="1400" b="1" spc="-5" dirty="0">
                <a:latin typeface="Carlito"/>
                <a:cs typeface="Carlito"/>
              </a:rPr>
              <a:t>des</a:t>
            </a:r>
            <a:r>
              <a:rPr sz="1400" b="1" spc="90" dirty="0">
                <a:latin typeface="Carlito"/>
                <a:cs typeface="Carlito"/>
              </a:rPr>
              <a:t> </a:t>
            </a:r>
            <a:r>
              <a:rPr sz="1400" b="1" spc="-10" dirty="0">
                <a:latin typeface="Carlito"/>
                <a:cs typeface="Carlito"/>
              </a:rPr>
              <a:t>toilettes.</a:t>
            </a:r>
            <a:endParaRPr sz="1400" b="1" dirty="0">
              <a:latin typeface="Carlito"/>
              <a:cs typeface="Carlito"/>
            </a:endParaRPr>
          </a:p>
          <a:p>
            <a:pPr marL="342900" indent="-342900" algn="just">
              <a:lnSpc>
                <a:spcPct val="100000"/>
              </a:lnSpc>
              <a:spcBef>
                <a:spcPts val="35"/>
              </a:spcBef>
              <a:buClr>
                <a:srgbClr val="FFFFFF"/>
              </a:buClr>
              <a:buFont typeface="Wingdings" panose="05000000000000000000" pitchFamily="2" charset="2"/>
              <a:buChar char="v"/>
            </a:pPr>
            <a:endParaRPr sz="1900" b="1" dirty="0">
              <a:solidFill>
                <a:srgbClr val="000099"/>
              </a:solidFill>
              <a:latin typeface="Carlito"/>
              <a:cs typeface="Carlito"/>
            </a:endParaRPr>
          </a:p>
          <a:p>
            <a:pPr marL="355600" marR="163195" indent="-342900" algn="just">
              <a:lnSpc>
                <a:spcPct val="100000"/>
              </a:lnSpc>
              <a:buFont typeface="Wingdings" panose="05000000000000000000" pitchFamily="2" charset="2"/>
              <a:buChar char="v"/>
              <a:tabLst>
                <a:tab pos="354965" algn="l"/>
                <a:tab pos="355600" algn="l"/>
              </a:tabLst>
            </a:pPr>
            <a:r>
              <a:rPr lang="fr-FR" sz="1400" b="1" spc="-5" dirty="0">
                <a:solidFill>
                  <a:srgbClr val="000099"/>
                </a:solidFill>
                <a:latin typeface="Carlito"/>
                <a:cs typeface="Carlito"/>
              </a:rPr>
              <a:t>L</a:t>
            </a:r>
            <a:r>
              <a:rPr sz="1400" b="1" spc="-5" dirty="0" smtClean="0">
                <a:solidFill>
                  <a:srgbClr val="000099"/>
                </a:solidFill>
                <a:latin typeface="Carlito"/>
                <a:cs typeface="Carlito"/>
              </a:rPr>
              <a:t>imitation </a:t>
            </a:r>
            <a:r>
              <a:rPr sz="1400" b="1" spc="-5" dirty="0">
                <a:solidFill>
                  <a:srgbClr val="000099"/>
                </a:solidFill>
                <a:latin typeface="Carlito"/>
                <a:cs typeface="Carlito"/>
              </a:rPr>
              <a:t>de </a:t>
            </a:r>
            <a:r>
              <a:rPr sz="1400" b="1" dirty="0">
                <a:solidFill>
                  <a:srgbClr val="000099"/>
                </a:solidFill>
                <a:latin typeface="Carlito"/>
                <a:cs typeface="Carlito"/>
              </a:rPr>
              <a:t>la </a:t>
            </a:r>
            <a:r>
              <a:rPr sz="1400" b="1" spc="-5" dirty="0">
                <a:solidFill>
                  <a:srgbClr val="000099"/>
                </a:solidFill>
                <a:latin typeface="Carlito"/>
                <a:cs typeface="Carlito"/>
              </a:rPr>
              <a:t>production de déchets </a:t>
            </a:r>
            <a:r>
              <a:rPr sz="1400" b="1" dirty="0">
                <a:solidFill>
                  <a:srgbClr val="000099"/>
                </a:solidFill>
                <a:latin typeface="Carlito"/>
                <a:cs typeface="Carlito"/>
              </a:rPr>
              <a:t>: </a:t>
            </a:r>
            <a:r>
              <a:rPr sz="1400" b="1" dirty="0">
                <a:latin typeface="Carlito"/>
                <a:cs typeface="Carlito"/>
              </a:rPr>
              <a:t>la </a:t>
            </a:r>
            <a:r>
              <a:rPr sz="1400" b="1" spc="-5" dirty="0">
                <a:latin typeface="Carlito"/>
                <a:cs typeface="Carlito"/>
              </a:rPr>
              <a:t>collecte sélective des déchets est de </a:t>
            </a:r>
            <a:r>
              <a:rPr sz="1400" b="1" spc="-20" dirty="0">
                <a:latin typeface="Carlito"/>
                <a:cs typeface="Carlito"/>
              </a:rPr>
              <a:t>rigueur, </a:t>
            </a:r>
            <a:r>
              <a:rPr sz="1400" b="1" dirty="0">
                <a:latin typeface="Carlito"/>
                <a:cs typeface="Carlito"/>
              </a:rPr>
              <a:t>mais </a:t>
            </a:r>
            <a:r>
              <a:rPr sz="1400" b="1" spc="-5" dirty="0">
                <a:latin typeface="Carlito"/>
                <a:cs typeface="Carlito"/>
              </a:rPr>
              <a:t>les déchets  verts </a:t>
            </a:r>
            <a:r>
              <a:rPr sz="1400" b="1" spc="-10" dirty="0">
                <a:latin typeface="Carlito"/>
                <a:cs typeface="Carlito"/>
              </a:rPr>
              <a:t>peuvent </a:t>
            </a:r>
            <a:r>
              <a:rPr sz="1400" b="1" spc="-5" dirty="0">
                <a:latin typeface="Carlito"/>
                <a:cs typeface="Carlito"/>
              </a:rPr>
              <a:t>également </a:t>
            </a:r>
            <a:r>
              <a:rPr sz="1400" b="1" spc="-10" dirty="0">
                <a:latin typeface="Carlito"/>
                <a:cs typeface="Carlito"/>
              </a:rPr>
              <a:t>être </a:t>
            </a:r>
            <a:r>
              <a:rPr sz="1400" b="1" spc="-5" dirty="0">
                <a:latin typeface="Carlito"/>
                <a:cs typeface="Carlito"/>
              </a:rPr>
              <a:t>facilement </a:t>
            </a:r>
            <a:r>
              <a:rPr sz="1400" b="1" spc="-10" dirty="0">
                <a:latin typeface="Carlito"/>
                <a:cs typeface="Carlito"/>
              </a:rPr>
              <a:t>compostés grâce </a:t>
            </a:r>
            <a:r>
              <a:rPr sz="1400" b="1" dirty="0">
                <a:latin typeface="Carlito"/>
                <a:cs typeface="Carlito"/>
              </a:rPr>
              <a:t>à </a:t>
            </a:r>
            <a:r>
              <a:rPr sz="1400" b="1" spc="-5" dirty="0">
                <a:latin typeface="Carlito"/>
                <a:cs typeface="Carlito"/>
              </a:rPr>
              <a:t>des emplacements </a:t>
            </a:r>
            <a:r>
              <a:rPr sz="1400" b="1" spc="-10" dirty="0">
                <a:latin typeface="Carlito"/>
                <a:cs typeface="Carlito"/>
              </a:rPr>
              <a:t>prévus </a:t>
            </a:r>
            <a:r>
              <a:rPr sz="1400" b="1" dirty="0">
                <a:latin typeface="Carlito"/>
                <a:cs typeface="Carlito"/>
              </a:rPr>
              <a:t>à </a:t>
            </a:r>
            <a:r>
              <a:rPr sz="1400" b="1" spc="-10" dirty="0">
                <a:latin typeface="Carlito"/>
                <a:cs typeface="Carlito"/>
              </a:rPr>
              <a:t>cet </a:t>
            </a:r>
            <a:r>
              <a:rPr sz="1400" b="1" spc="-15" dirty="0">
                <a:latin typeface="Carlito"/>
                <a:cs typeface="Carlito"/>
              </a:rPr>
              <a:t>effet </a:t>
            </a:r>
            <a:r>
              <a:rPr sz="1400" b="1" dirty="0">
                <a:latin typeface="Carlito"/>
                <a:cs typeface="Carlito"/>
              </a:rPr>
              <a:t>- le  </a:t>
            </a:r>
            <a:r>
              <a:rPr sz="1400" b="1" spc="-5" dirty="0">
                <a:latin typeface="Carlito"/>
                <a:cs typeface="Carlito"/>
              </a:rPr>
              <a:t>compost </a:t>
            </a:r>
            <a:r>
              <a:rPr sz="1400" b="1" spc="-10" dirty="0">
                <a:latin typeface="Carlito"/>
                <a:cs typeface="Carlito"/>
              </a:rPr>
              <a:t>pouvant </a:t>
            </a:r>
            <a:r>
              <a:rPr sz="1400" b="1" spc="-5" dirty="0">
                <a:latin typeface="Carlito"/>
                <a:cs typeface="Carlito"/>
              </a:rPr>
              <a:t>ensuite </a:t>
            </a:r>
            <a:r>
              <a:rPr sz="1400" b="1" spc="-10" dirty="0">
                <a:latin typeface="Carlito"/>
                <a:cs typeface="Carlito"/>
              </a:rPr>
              <a:t>être </a:t>
            </a:r>
            <a:r>
              <a:rPr sz="1400" b="1" dirty="0">
                <a:latin typeface="Carlito"/>
                <a:cs typeface="Carlito"/>
              </a:rPr>
              <a:t>utilisé </a:t>
            </a:r>
            <a:r>
              <a:rPr sz="1400" b="1" spc="-5" dirty="0">
                <a:latin typeface="Carlito"/>
                <a:cs typeface="Carlito"/>
              </a:rPr>
              <a:t>pour </a:t>
            </a:r>
            <a:r>
              <a:rPr sz="1400" b="1" dirty="0">
                <a:latin typeface="Carlito"/>
                <a:cs typeface="Carlito"/>
              </a:rPr>
              <a:t>les </a:t>
            </a:r>
            <a:r>
              <a:rPr sz="1400" b="1" spc="-5" dirty="0">
                <a:latin typeface="Carlito"/>
                <a:cs typeface="Carlito"/>
              </a:rPr>
              <a:t>jardins </a:t>
            </a:r>
            <a:r>
              <a:rPr sz="1400" b="1" spc="-10" dirty="0">
                <a:latin typeface="Carlito"/>
                <a:cs typeface="Carlito"/>
              </a:rPr>
              <a:t>et </a:t>
            </a:r>
            <a:r>
              <a:rPr sz="1400" b="1" spc="-5" dirty="0">
                <a:latin typeface="Carlito"/>
                <a:cs typeface="Carlito"/>
              </a:rPr>
              <a:t>espaces</a:t>
            </a:r>
            <a:r>
              <a:rPr sz="1400" b="1" spc="110" dirty="0">
                <a:latin typeface="Carlito"/>
                <a:cs typeface="Carlito"/>
              </a:rPr>
              <a:t> </a:t>
            </a:r>
            <a:r>
              <a:rPr sz="1400" b="1" spc="-5" dirty="0">
                <a:latin typeface="Carlito"/>
                <a:cs typeface="Carlito"/>
              </a:rPr>
              <a:t>verts.</a:t>
            </a:r>
            <a:endParaRPr sz="1400" b="1" dirty="0">
              <a:latin typeface="Carlito"/>
              <a:cs typeface="Carlito"/>
            </a:endParaRPr>
          </a:p>
          <a:p>
            <a:pPr marL="342900" indent="-342900" algn="just">
              <a:lnSpc>
                <a:spcPct val="100000"/>
              </a:lnSpc>
              <a:spcBef>
                <a:spcPts val="30"/>
              </a:spcBef>
              <a:buClr>
                <a:srgbClr val="FFFFFF"/>
              </a:buClr>
              <a:buFont typeface="Wingdings" panose="05000000000000000000" pitchFamily="2" charset="2"/>
              <a:buChar char="v"/>
            </a:pPr>
            <a:endParaRPr sz="1900" b="1" dirty="0">
              <a:latin typeface="Carlito"/>
              <a:cs typeface="Carlito"/>
            </a:endParaRPr>
          </a:p>
          <a:p>
            <a:pPr marL="355600" marR="100965" indent="-342900" algn="just">
              <a:lnSpc>
                <a:spcPct val="100000"/>
              </a:lnSpc>
              <a:spcBef>
                <a:spcPts val="5"/>
              </a:spcBef>
              <a:buFont typeface="Wingdings" panose="05000000000000000000" pitchFamily="2" charset="2"/>
              <a:buChar char="v"/>
              <a:tabLst>
                <a:tab pos="354965" algn="l"/>
                <a:tab pos="355600" algn="l"/>
              </a:tabLst>
            </a:pPr>
            <a:r>
              <a:rPr lang="fr-FR" sz="1400" b="1" spc="-10" dirty="0">
                <a:solidFill>
                  <a:srgbClr val="000099"/>
                </a:solidFill>
                <a:latin typeface="Carlito"/>
                <a:cs typeface="Carlito"/>
              </a:rPr>
              <a:t>F</a:t>
            </a:r>
            <a:r>
              <a:rPr sz="1400" b="1" spc="-10" dirty="0" err="1" smtClean="0">
                <a:solidFill>
                  <a:srgbClr val="000099"/>
                </a:solidFill>
                <a:latin typeface="Carlito"/>
                <a:cs typeface="Carlito"/>
              </a:rPr>
              <a:t>avoriser</a:t>
            </a:r>
            <a:r>
              <a:rPr sz="1400" b="1" spc="-10" dirty="0" smtClean="0">
                <a:solidFill>
                  <a:srgbClr val="000099"/>
                </a:solidFill>
                <a:latin typeface="Carlito"/>
                <a:cs typeface="Carlito"/>
              </a:rPr>
              <a:t> </a:t>
            </a:r>
            <a:r>
              <a:rPr sz="1400" b="1" dirty="0">
                <a:solidFill>
                  <a:srgbClr val="000099"/>
                </a:solidFill>
                <a:latin typeface="Carlito"/>
                <a:cs typeface="Carlito"/>
              </a:rPr>
              <a:t>la </a:t>
            </a:r>
            <a:r>
              <a:rPr sz="1400" b="1" spc="-5" dirty="0">
                <a:solidFill>
                  <a:srgbClr val="000099"/>
                </a:solidFill>
                <a:latin typeface="Carlito"/>
                <a:cs typeface="Carlito"/>
              </a:rPr>
              <a:t>biodiversité </a:t>
            </a:r>
            <a:r>
              <a:rPr sz="1400" b="1" dirty="0">
                <a:solidFill>
                  <a:srgbClr val="000099"/>
                </a:solidFill>
                <a:latin typeface="Carlito"/>
                <a:cs typeface="Carlito"/>
              </a:rPr>
              <a:t>: </a:t>
            </a:r>
            <a:r>
              <a:rPr sz="1400" b="1" spc="-10" dirty="0">
                <a:latin typeface="Carlito"/>
                <a:cs typeface="Carlito"/>
              </a:rPr>
              <a:t>suivant </a:t>
            </a:r>
            <a:r>
              <a:rPr sz="1400" b="1" dirty="0">
                <a:latin typeface="Carlito"/>
                <a:cs typeface="Carlito"/>
              </a:rPr>
              <a:t>les </a:t>
            </a:r>
            <a:r>
              <a:rPr sz="1400" b="1" spc="-5" dirty="0">
                <a:latin typeface="Carlito"/>
                <a:cs typeface="Carlito"/>
              </a:rPr>
              <a:t>quartiers durables, des mesures </a:t>
            </a:r>
            <a:r>
              <a:rPr sz="1400" b="1" spc="-10" dirty="0">
                <a:latin typeface="Carlito"/>
                <a:cs typeface="Carlito"/>
              </a:rPr>
              <a:t>peuvent être </a:t>
            </a:r>
            <a:r>
              <a:rPr sz="1400" b="1" spc="-5" dirty="0">
                <a:latin typeface="Carlito"/>
                <a:cs typeface="Carlito"/>
              </a:rPr>
              <a:t>prises ou </a:t>
            </a:r>
            <a:r>
              <a:rPr sz="1400" b="1" spc="-10" dirty="0">
                <a:latin typeface="Carlito"/>
                <a:cs typeface="Carlito"/>
              </a:rPr>
              <a:t>encouragées  </a:t>
            </a:r>
            <a:r>
              <a:rPr sz="1400" b="1" spc="-5" dirty="0">
                <a:latin typeface="Carlito"/>
                <a:cs typeface="Carlito"/>
              </a:rPr>
              <a:t>pour </a:t>
            </a:r>
            <a:r>
              <a:rPr sz="1400" b="1" spc="-10" dirty="0">
                <a:latin typeface="Carlito"/>
                <a:cs typeface="Carlito"/>
              </a:rPr>
              <a:t>permettre </a:t>
            </a:r>
            <a:r>
              <a:rPr sz="1400" b="1" dirty="0">
                <a:latin typeface="Carlito"/>
                <a:cs typeface="Carlito"/>
              </a:rPr>
              <a:t>à </a:t>
            </a:r>
            <a:r>
              <a:rPr sz="1400" b="1" spc="-5" dirty="0">
                <a:latin typeface="Carlito"/>
                <a:cs typeface="Carlito"/>
              </a:rPr>
              <a:t>une flore </a:t>
            </a:r>
            <a:r>
              <a:rPr sz="1400" b="1" spc="-10" dirty="0">
                <a:latin typeface="Carlito"/>
                <a:cs typeface="Carlito"/>
              </a:rPr>
              <a:t>et </a:t>
            </a:r>
            <a:r>
              <a:rPr sz="1400" b="1" spc="-5" dirty="0">
                <a:latin typeface="Carlito"/>
                <a:cs typeface="Carlito"/>
              </a:rPr>
              <a:t>une </a:t>
            </a:r>
            <a:r>
              <a:rPr sz="1400" b="1" spc="-10" dirty="0">
                <a:latin typeface="Carlito"/>
                <a:cs typeface="Carlito"/>
              </a:rPr>
              <a:t>faune </a:t>
            </a:r>
            <a:r>
              <a:rPr sz="1400" b="1" spc="-5" dirty="0">
                <a:latin typeface="Carlito"/>
                <a:cs typeface="Carlito"/>
              </a:rPr>
              <a:t>locale de</a:t>
            </a:r>
            <a:r>
              <a:rPr sz="1400" b="1" spc="50" dirty="0">
                <a:latin typeface="Carlito"/>
                <a:cs typeface="Carlito"/>
              </a:rPr>
              <a:t> </a:t>
            </a:r>
            <a:r>
              <a:rPr sz="1400" b="1" spc="-15" dirty="0">
                <a:latin typeface="Carlito"/>
                <a:cs typeface="Carlito"/>
              </a:rPr>
              <a:t>s'épanouir.</a:t>
            </a:r>
            <a:endParaRPr sz="1400" b="1" dirty="0">
              <a:latin typeface="Carlito"/>
              <a:cs typeface="Carlito"/>
            </a:endParaRPr>
          </a:p>
          <a:p>
            <a:pPr marL="342900" indent="-342900" algn="just">
              <a:lnSpc>
                <a:spcPct val="100000"/>
              </a:lnSpc>
              <a:spcBef>
                <a:spcPts val="30"/>
              </a:spcBef>
              <a:buClr>
                <a:srgbClr val="FFFFFF"/>
              </a:buClr>
              <a:buFont typeface="Wingdings" panose="05000000000000000000" pitchFamily="2" charset="2"/>
              <a:buChar char="v"/>
            </a:pPr>
            <a:endParaRPr sz="1900" b="1" dirty="0">
              <a:latin typeface="Carlito"/>
              <a:cs typeface="Carlito"/>
            </a:endParaRPr>
          </a:p>
          <a:p>
            <a:pPr marL="355600" marR="223520" indent="-342900" algn="just">
              <a:lnSpc>
                <a:spcPct val="100000"/>
              </a:lnSpc>
              <a:buFont typeface="Wingdings" panose="05000000000000000000" pitchFamily="2" charset="2"/>
              <a:buChar char="v"/>
              <a:tabLst>
                <a:tab pos="354965" algn="l"/>
                <a:tab pos="355600" algn="l"/>
              </a:tabLst>
            </a:pPr>
            <a:r>
              <a:rPr lang="fr-FR" sz="1400" b="1" dirty="0" smtClean="0">
                <a:solidFill>
                  <a:srgbClr val="000099"/>
                </a:solidFill>
                <a:latin typeface="Carlito"/>
                <a:cs typeface="Carlito"/>
              </a:rPr>
              <a:t>Meilleur choix des</a:t>
            </a:r>
            <a:r>
              <a:rPr sz="1400" b="1" dirty="0" smtClean="0">
                <a:solidFill>
                  <a:srgbClr val="000099"/>
                </a:solidFill>
                <a:latin typeface="Carlito"/>
                <a:cs typeface="Carlito"/>
              </a:rPr>
              <a:t> </a:t>
            </a:r>
            <a:r>
              <a:rPr sz="1400" b="1" spc="-5" dirty="0">
                <a:solidFill>
                  <a:srgbClr val="000099"/>
                </a:solidFill>
                <a:latin typeface="Carlito"/>
                <a:cs typeface="Carlito"/>
              </a:rPr>
              <a:t>matériaux de construction </a:t>
            </a:r>
            <a:r>
              <a:rPr sz="1400" b="1" dirty="0">
                <a:solidFill>
                  <a:srgbClr val="000099"/>
                </a:solidFill>
                <a:latin typeface="Carlito"/>
                <a:cs typeface="Carlito"/>
              </a:rPr>
              <a:t>utilisés </a:t>
            </a:r>
            <a:r>
              <a:rPr sz="1400" b="1" spc="-10" dirty="0">
                <a:solidFill>
                  <a:srgbClr val="000099"/>
                </a:solidFill>
                <a:latin typeface="Carlito"/>
                <a:cs typeface="Carlito"/>
              </a:rPr>
              <a:t>et </a:t>
            </a:r>
            <a:r>
              <a:rPr sz="1400" b="1" dirty="0">
                <a:solidFill>
                  <a:srgbClr val="000099"/>
                </a:solidFill>
                <a:latin typeface="Carlito"/>
                <a:cs typeface="Carlito"/>
              </a:rPr>
              <a:t>les </a:t>
            </a:r>
            <a:r>
              <a:rPr sz="1400" b="1" spc="-10" dirty="0" err="1" smtClean="0">
                <a:solidFill>
                  <a:srgbClr val="000099"/>
                </a:solidFill>
                <a:latin typeface="Carlito"/>
                <a:cs typeface="Carlito"/>
              </a:rPr>
              <a:t>chantiers</a:t>
            </a:r>
            <a:r>
              <a:rPr lang="fr-FR" sz="1400" b="1" spc="-10" dirty="0" smtClean="0">
                <a:solidFill>
                  <a:srgbClr val="000099"/>
                </a:solidFill>
                <a:latin typeface="Carlito"/>
                <a:cs typeface="Carlito"/>
              </a:rPr>
              <a:t> :</a:t>
            </a:r>
            <a:r>
              <a:rPr sz="1400" b="1" spc="-10" dirty="0" smtClean="0">
                <a:solidFill>
                  <a:srgbClr val="000099"/>
                </a:solidFill>
                <a:latin typeface="Carlito"/>
                <a:cs typeface="Carlito"/>
              </a:rPr>
              <a:t> </a:t>
            </a:r>
            <a:r>
              <a:rPr lang="fr-FR" sz="1400" b="1" spc="-10" dirty="0" smtClean="0">
                <a:latin typeface="Carlito"/>
                <a:cs typeface="Carlito"/>
              </a:rPr>
              <a:t>Ils</a:t>
            </a:r>
            <a:r>
              <a:rPr lang="fr-FR" sz="1400" b="1" spc="-10" dirty="0" smtClean="0">
                <a:solidFill>
                  <a:srgbClr val="000099"/>
                </a:solidFill>
                <a:latin typeface="Carlito"/>
                <a:cs typeface="Carlito"/>
              </a:rPr>
              <a:t> </a:t>
            </a:r>
            <a:r>
              <a:rPr sz="1400" b="1" spc="-10" dirty="0" err="1" smtClean="0">
                <a:latin typeface="Carlito"/>
                <a:cs typeface="Carlito"/>
              </a:rPr>
              <a:t>peuvent</a:t>
            </a:r>
            <a:r>
              <a:rPr sz="1400" b="1" spc="-10" dirty="0" smtClean="0">
                <a:latin typeface="Carlito"/>
                <a:cs typeface="Carlito"/>
              </a:rPr>
              <a:t> </a:t>
            </a:r>
            <a:r>
              <a:rPr sz="1400" b="1" spc="-10" dirty="0">
                <a:latin typeface="Carlito"/>
                <a:cs typeface="Carlito"/>
              </a:rPr>
              <a:t>faire </a:t>
            </a:r>
            <a:r>
              <a:rPr sz="1400" b="1" spc="-5" dirty="0">
                <a:latin typeface="Carlito"/>
                <a:cs typeface="Carlito"/>
              </a:rPr>
              <a:t>l'objet d'une </a:t>
            </a:r>
            <a:r>
              <a:rPr sz="1400" b="1" spc="-10" dirty="0">
                <a:latin typeface="Carlito"/>
                <a:cs typeface="Carlito"/>
              </a:rPr>
              <a:t>attention </a:t>
            </a:r>
            <a:r>
              <a:rPr sz="1400" b="1" spc="-5" dirty="0" err="1" smtClean="0">
                <a:latin typeface="Carlito"/>
                <a:cs typeface="Carlito"/>
              </a:rPr>
              <a:t>particulière</a:t>
            </a:r>
            <a:r>
              <a:rPr sz="1400" b="1" spc="-5" dirty="0" smtClean="0">
                <a:latin typeface="Carlito"/>
                <a:cs typeface="Carlito"/>
              </a:rPr>
              <a:t> </a:t>
            </a:r>
            <a:r>
              <a:rPr sz="1400" b="1" spc="-5" dirty="0">
                <a:latin typeface="Carlito"/>
                <a:cs typeface="Carlito"/>
              </a:rPr>
              <a:t>(éco-matériaux, meilleure gestion des déchets de </a:t>
            </a:r>
            <a:r>
              <a:rPr sz="1400" b="1" spc="-20" dirty="0">
                <a:latin typeface="Carlito"/>
                <a:cs typeface="Carlito"/>
              </a:rPr>
              <a:t>chantier, </a:t>
            </a:r>
            <a:r>
              <a:rPr sz="1400" b="1" spc="-5" dirty="0">
                <a:latin typeface="Carlito"/>
                <a:cs typeface="Carlito"/>
              </a:rPr>
              <a:t>réutilisation d'éléments dans </a:t>
            </a:r>
            <a:r>
              <a:rPr sz="1400" b="1" dirty="0">
                <a:latin typeface="Carlito"/>
                <a:cs typeface="Carlito"/>
              </a:rPr>
              <a:t>le </a:t>
            </a:r>
            <a:r>
              <a:rPr sz="1400" b="1" spc="-10" dirty="0">
                <a:latin typeface="Carlito"/>
                <a:cs typeface="Carlito"/>
              </a:rPr>
              <a:t>cadre </a:t>
            </a:r>
            <a:r>
              <a:rPr sz="1400" b="1" spc="-5" dirty="0">
                <a:latin typeface="Carlito"/>
                <a:cs typeface="Carlito"/>
              </a:rPr>
              <a:t>d'une  </a:t>
            </a:r>
            <a:r>
              <a:rPr sz="1400" b="1" spc="-50" dirty="0">
                <a:latin typeface="Arial"/>
                <a:cs typeface="Arial"/>
              </a:rPr>
              <a:t>réhabilitation…).</a:t>
            </a:r>
            <a:endParaRPr sz="1400" b="1" dirty="0">
              <a:latin typeface="Arial"/>
              <a:cs typeface="Arial"/>
            </a:endParaRPr>
          </a:p>
        </p:txBody>
      </p:sp>
      <p:grpSp>
        <p:nvGrpSpPr>
          <p:cNvPr id="10" name="Groupe 9"/>
          <p:cNvGrpSpPr/>
          <p:nvPr/>
        </p:nvGrpSpPr>
        <p:grpSpPr>
          <a:xfrm>
            <a:off x="0" y="0"/>
            <a:ext cx="12192000" cy="712381"/>
            <a:chOff x="0" y="0"/>
            <a:chExt cx="12192000" cy="712381"/>
          </a:xfrm>
        </p:grpSpPr>
        <p:pic>
          <p:nvPicPr>
            <p:cNvPr id="12" name="Image 11"/>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13" name="Rectangle 12"/>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4" name="Rectangle 13"/>
            <p:cNvSpPr/>
            <p:nvPr/>
          </p:nvSpPr>
          <p:spPr>
            <a:xfrm>
              <a:off x="6937306" y="382316"/>
              <a:ext cx="5174045" cy="276999"/>
            </a:xfrm>
            <a:prstGeom prst="rect">
              <a:avLst/>
            </a:prstGeom>
          </p:spPr>
          <p:txBody>
            <a:bodyPr wrap="none">
              <a:spAutoFit/>
            </a:bodyPr>
            <a:lstStyle/>
            <a:p>
              <a:pPr algn="ctr"/>
              <a:r>
                <a:rPr lang="fr-FR" sz="12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III-1. Expériences </a:t>
              </a:r>
              <a:r>
                <a:rPr lang="fr-FR" sz="12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et acteurs en matière d'éco-construction</a:t>
              </a:r>
              <a:endParaRPr lang="fr-FR" sz="1200" b="1" dirty="0">
                <a:solidFill>
                  <a:schemeClr val="bg1"/>
                </a:solidFill>
                <a:latin typeface="Arial Rounded MT Bold" pitchFamily="34" charset="0"/>
              </a:endParaRPr>
            </a:p>
          </p:txBody>
        </p:sp>
      </p:grpSp>
      <p:sp>
        <p:nvSpPr>
          <p:cNvPr id="2" name="Rectangle 1"/>
          <p:cNvSpPr/>
          <p:nvPr/>
        </p:nvSpPr>
        <p:spPr>
          <a:xfrm>
            <a:off x="2790163" y="910031"/>
            <a:ext cx="6149760" cy="369332"/>
          </a:xfrm>
          <a:prstGeom prst="rect">
            <a:avLst/>
          </a:prstGeom>
          <a:solidFill>
            <a:schemeClr val="bg1"/>
          </a:solidFill>
        </p:spPr>
        <p:txBody>
          <a:bodyPr wrap="none">
            <a:spAutoFit/>
          </a:bodyPr>
          <a:lstStyle/>
          <a:p>
            <a:pPr marL="12700" algn="just">
              <a:lnSpc>
                <a:spcPct val="100000"/>
              </a:lnSpc>
              <a:spcBef>
                <a:spcPts val="105"/>
              </a:spcBef>
            </a:pPr>
            <a:r>
              <a:rPr lang="fr-FR" b="1" u="sng" spc="-5" dirty="0" smtClean="0">
                <a:solidFill>
                  <a:srgbClr val="00B050"/>
                </a:solidFill>
                <a:latin typeface="Carlito"/>
                <a:cs typeface="Carlito"/>
              </a:rPr>
              <a:t>III-1-7. OBJECTIF</a:t>
            </a:r>
            <a:r>
              <a:rPr lang="fr-FR" b="1" u="sng" spc="-5" dirty="0">
                <a:solidFill>
                  <a:srgbClr val="00B050"/>
                </a:solidFill>
                <a:latin typeface="Carlito"/>
                <a:cs typeface="Carlito"/>
              </a:rPr>
              <a:t>: réduire </a:t>
            </a:r>
            <a:r>
              <a:rPr lang="fr-FR" b="1" u="sng" dirty="0">
                <a:solidFill>
                  <a:srgbClr val="00B050"/>
                </a:solidFill>
                <a:latin typeface="Carlito"/>
                <a:cs typeface="Carlito"/>
              </a:rPr>
              <a:t>l'impact du bâti sur la</a:t>
            </a:r>
            <a:r>
              <a:rPr lang="fr-FR" b="1" u="sng" spc="-145" dirty="0">
                <a:solidFill>
                  <a:srgbClr val="00B050"/>
                </a:solidFill>
                <a:latin typeface="Carlito"/>
                <a:cs typeface="Carlito"/>
              </a:rPr>
              <a:t> </a:t>
            </a:r>
            <a:r>
              <a:rPr lang="fr-FR" b="1" u="sng" spc="-5" dirty="0">
                <a:solidFill>
                  <a:srgbClr val="00B050"/>
                </a:solidFill>
                <a:latin typeface="Carlito"/>
                <a:cs typeface="Carlito"/>
              </a:rPr>
              <a:t>nature</a:t>
            </a:r>
            <a:endParaRPr lang="fr-FR" b="1" u="sng" dirty="0">
              <a:solidFill>
                <a:srgbClr val="00B050"/>
              </a:solidFill>
              <a:latin typeface="Carlito"/>
              <a:cs typeface="Carlito"/>
            </a:endParaRPr>
          </a:p>
        </p:txBody>
      </p:sp>
    </p:spTree>
    <p:extLst>
      <p:ext uri="{BB962C8B-B14F-4D97-AF65-F5344CB8AC3E}">
        <p14:creationId xmlns:p14="http://schemas.microsoft.com/office/powerpoint/2010/main" val="19915345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AutoShape 6" descr="RÃ©sultat de recherche d'images pour &quot;reseau de chauffage urbain&quot;"/>
          <p:cNvSpPr>
            <a:spLocks noChangeAspect="1" noChangeArrowheads="1"/>
          </p:cNvSpPr>
          <p:nvPr/>
        </p:nvSpPr>
        <p:spPr bwMode="auto">
          <a:xfrm>
            <a:off x="304808" y="-144462"/>
            <a:ext cx="39968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ZoneTexte 10"/>
          <p:cNvSpPr txBox="1"/>
          <p:nvPr/>
        </p:nvSpPr>
        <p:spPr>
          <a:xfrm>
            <a:off x="2888880" y="920768"/>
            <a:ext cx="5454795" cy="369332"/>
          </a:xfrm>
          <a:prstGeom prst="rect">
            <a:avLst/>
          </a:prstGeom>
          <a:solidFill>
            <a:schemeClr val="bg1"/>
          </a:solidFill>
        </p:spPr>
        <p:txBody>
          <a:bodyPr wrap="square" rtlCol="0">
            <a:spAutoFit/>
          </a:bodyPr>
          <a:lstStyle/>
          <a:p>
            <a:pPr algn="ctr"/>
            <a:r>
              <a:rPr lang="fr-FR" b="1" u="sng" dirty="0" smtClean="0">
                <a:solidFill>
                  <a:srgbClr val="00B050"/>
                </a:solidFill>
                <a:latin typeface="Arial Rounded MT Bold" pitchFamily="34" charset="0"/>
              </a:rPr>
              <a:t>I-1-2. Les objectifs énergétiques et climatiques </a:t>
            </a:r>
            <a:endParaRPr lang="fr-FR" u="sng" dirty="0">
              <a:solidFill>
                <a:srgbClr val="00B050"/>
              </a:solidFill>
            </a:endParaRPr>
          </a:p>
        </p:txBody>
      </p:sp>
      <p:grpSp>
        <p:nvGrpSpPr>
          <p:cNvPr id="9" name="Groupe 8"/>
          <p:cNvGrpSpPr/>
          <p:nvPr/>
        </p:nvGrpSpPr>
        <p:grpSpPr>
          <a:xfrm>
            <a:off x="704488" y="1764199"/>
            <a:ext cx="10803889" cy="4676734"/>
            <a:chOff x="704488" y="1764199"/>
            <a:chExt cx="10803889" cy="4676734"/>
          </a:xfrm>
        </p:grpSpPr>
        <p:grpSp>
          <p:nvGrpSpPr>
            <p:cNvPr id="6" name="Groupe 5"/>
            <p:cNvGrpSpPr/>
            <p:nvPr/>
          </p:nvGrpSpPr>
          <p:grpSpPr>
            <a:xfrm>
              <a:off x="704488" y="1764199"/>
              <a:ext cx="3636742" cy="4676734"/>
              <a:chOff x="304808" y="1570038"/>
              <a:chExt cx="4140926" cy="5152647"/>
            </a:xfrm>
          </p:grpSpPr>
          <p:pic>
            <p:nvPicPr>
              <p:cNvPr id="12" name="Image 11"/>
              <p:cNvPicPr/>
              <p:nvPr/>
            </p:nvPicPr>
            <p:blipFill>
              <a:blip r:embed="rId2">
                <a:extLst>
                  <a:ext uri="{28A0092B-C50C-407E-A947-70E740481C1C}">
                    <a14:useLocalDpi xmlns:a14="http://schemas.microsoft.com/office/drawing/2010/main" val="0"/>
                  </a:ext>
                </a:extLst>
              </a:blip>
              <a:srcRect/>
              <a:stretch>
                <a:fillRect/>
              </a:stretch>
            </p:blipFill>
            <p:spPr bwMode="auto">
              <a:xfrm>
                <a:off x="304808" y="1570038"/>
                <a:ext cx="4140926" cy="2501298"/>
              </a:xfrm>
              <a:prstGeom prst="rect">
                <a:avLst/>
              </a:prstGeom>
              <a:solidFill>
                <a:schemeClr val="bg1">
                  <a:lumMod val="95000"/>
                </a:schemeClr>
              </a:solidFill>
            </p:spPr>
          </p:pic>
          <p:pic>
            <p:nvPicPr>
              <p:cNvPr id="13" name="Image 12"/>
              <p:cNvPicPr/>
              <p:nvPr/>
            </p:nvPicPr>
            <p:blipFill>
              <a:blip r:embed="rId3">
                <a:extLst>
                  <a:ext uri="{28A0092B-C50C-407E-A947-70E740481C1C}">
                    <a14:useLocalDpi xmlns:a14="http://schemas.microsoft.com/office/drawing/2010/main" val="0"/>
                  </a:ext>
                </a:extLst>
              </a:blip>
              <a:srcRect/>
              <a:stretch>
                <a:fillRect/>
              </a:stretch>
            </p:blipFill>
            <p:spPr bwMode="auto">
              <a:xfrm>
                <a:off x="304808" y="4221387"/>
                <a:ext cx="4140926" cy="2501298"/>
              </a:xfrm>
              <a:prstGeom prst="rect">
                <a:avLst/>
              </a:prstGeom>
              <a:noFill/>
              <a:ln>
                <a:solidFill>
                  <a:schemeClr val="bg1"/>
                </a:solidFill>
              </a:ln>
            </p:spPr>
          </p:pic>
        </p:grpSp>
        <p:grpSp>
          <p:nvGrpSpPr>
            <p:cNvPr id="7" name="Groupe 6"/>
            <p:cNvGrpSpPr/>
            <p:nvPr/>
          </p:nvGrpSpPr>
          <p:grpSpPr>
            <a:xfrm>
              <a:off x="7751105" y="1764199"/>
              <a:ext cx="3757272" cy="4639628"/>
              <a:chOff x="7607412" y="1570038"/>
              <a:chExt cx="4140926" cy="5152647"/>
            </a:xfrm>
          </p:grpSpPr>
          <p:pic>
            <p:nvPicPr>
              <p:cNvPr id="4" name="Image 3"/>
              <p:cNvPicPr>
                <a:picLocks noChangeAspect="1"/>
              </p:cNvPicPr>
              <p:nvPr/>
            </p:nvPicPr>
            <p:blipFill>
              <a:blip r:embed="rId4"/>
              <a:stretch>
                <a:fillRect/>
              </a:stretch>
            </p:blipFill>
            <p:spPr>
              <a:xfrm>
                <a:off x="7607412" y="1570038"/>
                <a:ext cx="4140926" cy="2531470"/>
              </a:xfrm>
              <a:prstGeom prst="rect">
                <a:avLst/>
              </a:prstGeom>
            </p:spPr>
          </p:pic>
          <p:pic>
            <p:nvPicPr>
              <p:cNvPr id="5" name="Image 4"/>
              <p:cNvPicPr>
                <a:picLocks noChangeAspect="1"/>
              </p:cNvPicPr>
              <p:nvPr/>
            </p:nvPicPr>
            <p:blipFill>
              <a:blip r:embed="rId5"/>
              <a:stretch>
                <a:fillRect/>
              </a:stretch>
            </p:blipFill>
            <p:spPr>
              <a:xfrm>
                <a:off x="7607412" y="4227759"/>
                <a:ext cx="4140926" cy="2494926"/>
              </a:xfrm>
              <a:prstGeom prst="rect">
                <a:avLst/>
              </a:prstGeom>
            </p:spPr>
          </p:pic>
        </p:grpSp>
        <p:sp>
          <p:nvSpPr>
            <p:cNvPr id="19" name="Rectangle 18"/>
            <p:cNvSpPr/>
            <p:nvPr/>
          </p:nvSpPr>
          <p:spPr>
            <a:xfrm>
              <a:off x="4458702" y="4478941"/>
              <a:ext cx="3161679" cy="1924886"/>
            </a:xfrm>
            <a:prstGeom prst="rect">
              <a:avLst/>
            </a:prstGeom>
            <a:solidFill>
              <a:schemeClr val="bg1">
                <a:lumMod val="95000"/>
              </a:schemeClr>
            </a:solidFill>
            <a:ln>
              <a:solidFill>
                <a:schemeClr val="tx1"/>
              </a:solidFill>
            </a:ln>
          </p:spPr>
          <p:txBody>
            <a:bodyPr wrap="square">
              <a:spAutoFit/>
            </a:bodyPr>
            <a:lstStyle/>
            <a:p>
              <a:pPr algn="just">
                <a:lnSpc>
                  <a:spcPct val="107000"/>
                </a:lnSpc>
                <a:spcAft>
                  <a:spcPts val="800"/>
                </a:spcAft>
              </a:pPr>
              <a:r>
                <a:rPr lang="fr-FR" sz="1600" b="1" dirty="0" smtClean="0">
                  <a:solidFill>
                    <a:srgbClr val="C00000"/>
                  </a:solidFill>
                  <a:latin typeface="Calibri" panose="020F0502020204030204" pitchFamily="34" charset="0"/>
                  <a:ea typeface="Calibri" panose="020F0502020204030204" pitchFamily="34" charset="0"/>
                  <a:cs typeface="Arial" panose="020B0604020202020204" pitchFamily="34" charset="0"/>
                </a:rPr>
                <a:t>67</a:t>
              </a:r>
              <a:r>
                <a:rPr lang="fr-FR" sz="1600" b="1" dirty="0">
                  <a:solidFill>
                    <a:srgbClr val="C00000"/>
                  </a:solidFill>
                  <a:latin typeface="Calibri" panose="020F0502020204030204" pitchFamily="34" charset="0"/>
                  <a:ea typeface="Calibri" panose="020F0502020204030204" pitchFamily="34" charset="0"/>
                  <a:cs typeface="Arial" panose="020B0604020202020204" pitchFamily="34" charset="0"/>
                </a:rPr>
                <a:t>%</a:t>
              </a:r>
              <a:r>
                <a:rPr lang="fr-FR" sz="1600" b="1" dirty="0">
                  <a:latin typeface="Calibri" panose="020F0502020204030204" pitchFamily="34" charset="0"/>
                  <a:ea typeface="Calibri" panose="020F0502020204030204" pitchFamily="34" charset="0"/>
                  <a:cs typeface="Arial" panose="020B0604020202020204" pitchFamily="34" charset="0"/>
                </a:rPr>
                <a:t> du potentiel d’atténuation </a:t>
              </a:r>
              <a:r>
                <a:rPr lang="fr-FR" sz="1600" b="1" dirty="0">
                  <a:solidFill>
                    <a:srgbClr val="C00000"/>
                  </a:solidFill>
                  <a:latin typeface="Calibri" panose="020F0502020204030204" pitchFamily="34" charset="0"/>
                  <a:ea typeface="Calibri" panose="020F0502020204030204" pitchFamily="34" charset="0"/>
                  <a:cs typeface="Arial" panose="020B0604020202020204" pitchFamily="34" charset="0"/>
                </a:rPr>
                <a:t>provenant du secteur énergie sera réalisé à partir des mesures d’efficacité énergétique </a:t>
              </a:r>
              <a:r>
                <a:rPr lang="fr-FR" sz="1600" b="1" dirty="0">
                  <a:latin typeface="Calibri" panose="020F0502020204030204" pitchFamily="34" charset="0"/>
                  <a:ea typeface="Calibri" panose="020F0502020204030204" pitchFamily="34" charset="0"/>
                  <a:cs typeface="Arial" panose="020B0604020202020204" pitchFamily="34" charset="0"/>
                </a:rPr>
                <a:t>dans les différents secteurs </a:t>
              </a:r>
              <a:r>
                <a:rPr lang="fr-FR" sz="1600" b="1" dirty="0" smtClean="0">
                  <a:latin typeface="Calibri" panose="020F0502020204030204" pitchFamily="34" charset="0"/>
                  <a:ea typeface="Calibri" panose="020F0502020204030204" pitchFamily="34" charset="0"/>
                  <a:cs typeface="Arial" panose="020B0604020202020204" pitchFamily="34" charset="0"/>
                </a:rPr>
                <a:t>économiques, dont </a:t>
              </a:r>
              <a:r>
                <a:rPr lang="fr-FR" sz="1600" b="1" dirty="0" smtClean="0">
                  <a:solidFill>
                    <a:srgbClr val="C00000"/>
                  </a:solidFill>
                  <a:latin typeface="Calibri" panose="020F0502020204030204" pitchFamily="34" charset="0"/>
                  <a:ea typeface="Calibri" panose="020F0502020204030204" pitchFamily="34" charset="0"/>
                  <a:cs typeface="Arial" panose="020B0604020202020204" pitchFamily="34" charset="0"/>
                </a:rPr>
                <a:t>56% </a:t>
              </a:r>
              <a:r>
                <a:rPr lang="fr-FR" sz="1600" b="1" dirty="0" smtClean="0">
                  <a:latin typeface="Calibri" panose="020F0502020204030204" pitchFamily="34" charset="0"/>
                  <a:ea typeface="Calibri" panose="020F0502020204030204" pitchFamily="34" charset="0"/>
                  <a:cs typeface="Arial" panose="020B0604020202020204" pitchFamily="34" charset="0"/>
                </a:rPr>
                <a:t>proviennent du secteur du bâtiment.</a:t>
              </a:r>
              <a:endParaRPr lang="fr-FR" sz="1600" b="1" dirty="0">
                <a:solidFill>
                  <a:srgbClr val="C00000"/>
                </a:solidFill>
                <a:latin typeface="Calibri" panose="020F0502020204030204" pitchFamily="34" charset="0"/>
                <a:ea typeface="Calibri" panose="020F0502020204030204" pitchFamily="34" charset="0"/>
                <a:cs typeface="Arial" panose="020B0604020202020204" pitchFamily="34" charset="0"/>
              </a:endParaRPr>
            </a:p>
          </p:txBody>
        </p:sp>
        <p:sp>
          <p:nvSpPr>
            <p:cNvPr id="20" name="Rectangle 19"/>
            <p:cNvSpPr/>
            <p:nvPr/>
          </p:nvSpPr>
          <p:spPr>
            <a:xfrm>
              <a:off x="4445640" y="1764199"/>
              <a:ext cx="3161679" cy="2463560"/>
            </a:xfrm>
            <a:prstGeom prst="rect">
              <a:avLst/>
            </a:prstGeom>
            <a:solidFill>
              <a:schemeClr val="bg1">
                <a:lumMod val="95000"/>
              </a:schemeClr>
            </a:solidFill>
            <a:ln>
              <a:solidFill>
                <a:schemeClr val="tx1"/>
              </a:solidFill>
            </a:ln>
          </p:spPr>
          <p:txBody>
            <a:bodyPr wrap="square">
              <a:spAutoFit/>
            </a:bodyPr>
            <a:lstStyle/>
            <a:p>
              <a:pPr algn="just">
                <a:lnSpc>
                  <a:spcPct val="107000"/>
                </a:lnSpc>
                <a:spcAft>
                  <a:spcPts val="800"/>
                </a:spcAft>
              </a:pPr>
              <a:r>
                <a:rPr lang="fr-FR" sz="1600" b="1" dirty="0">
                  <a:latin typeface="Calibri" panose="020F0502020204030204" pitchFamily="34" charset="0"/>
                  <a:ea typeface="Calibri" panose="020F0502020204030204" pitchFamily="34" charset="0"/>
                  <a:cs typeface="Arial" panose="020B0604020202020204" pitchFamily="34" charset="0"/>
                </a:rPr>
                <a:t>Dans le cadre de </a:t>
              </a:r>
              <a:r>
                <a:rPr lang="fr-FR" sz="1600" b="1" dirty="0">
                  <a:solidFill>
                    <a:srgbClr val="C00000"/>
                  </a:solidFill>
                  <a:latin typeface="Calibri" panose="020F0502020204030204" pitchFamily="34" charset="0"/>
                  <a:ea typeface="Calibri" panose="020F0502020204030204" pitchFamily="34" charset="0"/>
                  <a:cs typeface="Arial" panose="020B0604020202020204" pitchFamily="34" charset="0"/>
                </a:rPr>
                <a:t>l’accord de Paris relatif à la convention cadre des Nations Unies sur les changements climatiques</a:t>
              </a:r>
              <a:r>
                <a:rPr lang="fr-FR" sz="1600" b="1" dirty="0">
                  <a:latin typeface="Calibri" panose="020F0502020204030204" pitchFamily="34" charset="0"/>
                  <a:ea typeface="Calibri" panose="020F0502020204030204" pitchFamily="34" charset="0"/>
                  <a:cs typeface="Arial" panose="020B0604020202020204" pitchFamily="34" charset="0"/>
                </a:rPr>
                <a:t>, la Tunisie s’est fixée comme objectif de réduire l’Intensité Carbone (IC) en </a:t>
              </a:r>
              <a:r>
                <a:rPr lang="fr-FR" sz="1600" b="1" dirty="0">
                  <a:solidFill>
                    <a:srgbClr val="C00000"/>
                  </a:solidFill>
                  <a:latin typeface="Calibri" panose="020F0502020204030204" pitchFamily="34" charset="0"/>
                  <a:ea typeface="Calibri" panose="020F0502020204030204" pitchFamily="34" charset="0"/>
                  <a:cs typeface="Arial" panose="020B0604020202020204" pitchFamily="34" charset="0"/>
                </a:rPr>
                <a:t>2030</a:t>
              </a:r>
              <a:r>
                <a:rPr lang="fr-FR" sz="1600" b="1" dirty="0">
                  <a:latin typeface="Calibri" panose="020F0502020204030204" pitchFamily="34" charset="0"/>
                  <a:ea typeface="Calibri" panose="020F0502020204030204" pitchFamily="34" charset="0"/>
                  <a:cs typeface="Arial" panose="020B0604020202020204" pitchFamily="34" charset="0"/>
                </a:rPr>
                <a:t> de </a:t>
              </a:r>
              <a:r>
                <a:rPr lang="fr-FR" sz="1600" b="1" dirty="0">
                  <a:solidFill>
                    <a:srgbClr val="C00000"/>
                  </a:solidFill>
                  <a:latin typeface="Calibri" panose="020F0502020204030204" pitchFamily="34" charset="0"/>
                  <a:ea typeface="Calibri" panose="020F0502020204030204" pitchFamily="34" charset="0"/>
                  <a:cs typeface="Arial" panose="020B0604020202020204" pitchFamily="34" charset="0"/>
                </a:rPr>
                <a:t>41%</a:t>
              </a:r>
              <a:r>
                <a:rPr lang="fr-FR" sz="1600" b="1" dirty="0">
                  <a:latin typeface="Calibri" panose="020F0502020204030204" pitchFamily="34" charset="0"/>
                  <a:ea typeface="Calibri" panose="020F0502020204030204" pitchFamily="34" charset="0"/>
                  <a:cs typeface="Arial" panose="020B0604020202020204" pitchFamily="34" charset="0"/>
                </a:rPr>
                <a:t> dont </a:t>
              </a:r>
              <a:r>
                <a:rPr lang="fr-FR" sz="1600" b="1" dirty="0">
                  <a:solidFill>
                    <a:srgbClr val="C00000"/>
                  </a:solidFill>
                  <a:latin typeface="Calibri" panose="020F0502020204030204" pitchFamily="34" charset="0"/>
                  <a:ea typeface="Calibri" panose="020F0502020204030204" pitchFamily="34" charset="0"/>
                  <a:cs typeface="Arial" panose="020B0604020202020204" pitchFamily="34" charset="0"/>
                </a:rPr>
                <a:t>75%</a:t>
              </a:r>
              <a:r>
                <a:rPr lang="fr-FR" sz="1600" b="1" dirty="0">
                  <a:latin typeface="Calibri" panose="020F0502020204030204" pitchFamily="34" charset="0"/>
                  <a:ea typeface="Calibri" panose="020F0502020204030204" pitchFamily="34" charset="0"/>
                  <a:cs typeface="Arial" panose="020B0604020202020204" pitchFamily="34" charset="0"/>
                </a:rPr>
                <a:t> proviennent du secteur de l’énergie et </a:t>
              </a:r>
              <a:r>
                <a:rPr lang="fr-FR" sz="1600" b="1" dirty="0">
                  <a:solidFill>
                    <a:srgbClr val="C00000"/>
                  </a:solidFill>
                  <a:latin typeface="Calibri" panose="020F0502020204030204" pitchFamily="34" charset="0"/>
                  <a:ea typeface="Calibri" panose="020F0502020204030204" pitchFamily="34" charset="0"/>
                  <a:cs typeface="Arial" panose="020B0604020202020204" pitchFamily="34" charset="0"/>
                </a:rPr>
                <a:t>25%</a:t>
              </a:r>
              <a:r>
                <a:rPr lang="fr-FR" sz="1600" b="1" dirty="0">
                  <a:latin typeface="Calibri" panose="020F0502020204030204" pitchFamily="34" charset="0"/>
                  <a:ea typeface="Calibri" panose="020F0502020204030204" pitchFamily="34" charset="0"/>
                  <a:cs typeface="Arial" panose="020B0604020202020204" pitchFamily="34" charset="0"/>
                </a:rPr>
                <a:t> proviennent des autres secteurs.</a:t>
              </a:r>
            </a:p>
          </p:txBody>
        </p:sp>
      </p:grpSp>
      <p:grpSp>
        <p:nvGrpSpPr>
          <p:cNvPr id="21" name="Groupe 20"/>
          <p:cNvGrpSpPr/>
          <p:nvPr/>
        </p:nvGrpSpPr>
        <p:grpSpPr>
          <a:xfrm>
            <a:off x="0" y="0"/>
            <a:ext cx="12277130" cy="712381"/>
            <a:chOff x="0" y="0"/>
            <a:chExt cx="12277130" cy="712381"/>
          </a:xfrm>
        </p:grpSpPr>
        <p:pic>
          <p:nvPicPr>
            <p:cNvPr id="22" name="Image 21"/>
            <p:cNvPicPr/>
            <p:nvPr/>
          </p:nvPicPr>
          <p:blipFill>
            <a:blip r:embed="rId6" cstate="print"/>
            <a:srcRect/>
            <a:stretch>
              <a:fillRect/>
            </a:stretch>
          </p:blipFill>
          <p:spPr bwMode="auto">
            <a:xfrm>
              <a:off x="0" y="0"/>
              <a:ext cx="12192000" cy="712381"/>
            </a:xfrm>
            <a:prstGeom prst="rect">
              <a:avLst/>
            </a:prstGeom>
            <a:noFill/>
            <a:ln w="9525">
              <a:noFill/>
              <a:miter lim="800000"/>
              <a:headEnd/>
              <a:tailEnd/>
            </a:ln>
          </p:spPr>
        </p:pic>
        <p:sp>
          <p:nvSpPr>
            <p:cNvPr id="23" name="Rectangle 22"/>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24" name="Rectangle 23"/>
            <p:cNvSpPr/>
            <p:nvPr/>
          </p:nvSpPr>
          <p:spPr>
            <a:xfrm>
              <a:off x="6374360" y="393053"/>
              <a:ext cx="5902770" cy="307777"/>
            </a:xfrm>
            <a:prstGeom prst="rect">
              <a:avLst/>
            </a:prstGeom>
          </p:spPr>
          <p:txBody>
            <a:bodyPr wrap="none">
              <a:spAutoFit/>
            </a:bodyPr>
            <a:lstStyle/>
            <a:p>
              <a:pPr algn="ctr"/>
              <a:r>
                <a:rPr lang="fr-FR" sz="1400" b="1" dirty="0" smtClean="0">
                  <a:solidFill>
                    <a:schemeClr val="bg1"/>
                  </a:solidFill>
                  <a:latin typeface="Arial Rounded MT Bold" pitchFamily="34" charset="0"/>
                </a:rPr>
                <a:t>I-1. Contexte énergétique et objectifs de la transition énergétique </a:t>
              </a:r>
              <a:endParaRPr lang="fr-FR" sz="1400" b="1" dirty="0">
                <a:solidFill>
                  <a:schemeClr val="bg1"/>
                </a:solidFill>
                <a:latin typeface="Arial Rounded MT Bold" pitchFamily="34" charset="0"/>
              </a:endParaRPr>
            </a:p>
          </p:txBody>
        </p:sp>
      </p:grpSp>
    </p:spTree>
    <p:extLst>
      <p:ext uri="{BB962C8B-B14F-4D97-AF65-F5344CB8AC3E}">
        <p14:creationId xmlns:p14="http://schemas.microsoft.com/office/powerpoint/2010/main" val="36405966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95368" y="917990"/>
            <a:ext cx="7977954" cy="369332"/>
          </a:xfrm>
          <a:prstGeom prst="rect">
            <a:avLst/>
          </a:prstGeom>
          <a:solidFill>
            <a:schemeClr val="bg1"/>
          </a:solidFill>
        </p:spPr>
        <p:txBody>
          <a:bodyPr wrap="none">
            <a:spAutoFit/>
          </a:bodyPr>
          <a:lstStyle/>
          <a:p>
            <a:pPr algn="ctr"/>
            <a:r>
              <a:rPr lang="fr-FR" b="1" u="sng" dirty="0" smtClean="0">
                <a:solidFill>
                  <a:srgbClr val="00B050"/>
                </a:solidFill>
                <a:latin typeface="Arial Rounded MT Bold" pitchFamily="34" charset="0"/>
              </a:rPr>
              <a:t>III-2-1. Valorisation des substances utiles  et certification des produits</a:t>
            </a:r>
            <a:endParaRPr lang="fr-FR" b="1" u="sng" dirty="0">
              <a:solidFill>
                <a:srgbClr val="00B050"/>
              </a:solidFill>
              <a:latin typeface="Arial Rounded MT Bold" pitchFamily="34" charset="0"/>
            </a:endParaRPr>
          </a:p>
        </p:txBody>
      </p:sp>
      <p:grpSp>
        <p:nvGrpSpPr>
          <p:cNvPr id="6" name="Groupe 5"/>
          <p:cNvGrpSpPr/>
          <p:nvPr/>
        </p:nvGrpSpPr>
        <p:grpSpPr>
          <a:xfrm>
            <a:off x="0" y="0"/>
            <a:ext cx="12236732" cy="726955"/>
            <a:chOff x="0" y="0"/>
            <a:chExt cx="12236732" cy="726955"/>
          </a:xfrm>
        </p:grpSpPr>
        <p:pic>
          <p:nvPicPr>
            <p:cNvPr id="7" name="Image 6"/>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8" name="Rectangle 7"/>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1" name="Rectangle 10"/>
            <p:cNvSpPr/>
            <p:nvPr/>
          </p:nvSpPr>
          <p:spPr>
            <a:xfrm>
              <a:off x="6163146" y="449956"/>
              <a:ext cx="6073586" cy="276999"/>
            </a:xfrm>
            <a:prstGeom prst="rect">
              <a:avLst/>
            </a:prstGeom>
          </p:spPr>
          <p:txBody>
            <a:bodyPr wrap="none">
              <a:spAutoFit/>
            </a:bodyPr>
            <a:lstStyle/>
            <a:p>
              <a:pPr algn="ctr"/>
              <a:r>
                <a:rPr lang="fr-FR" sz="12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III-2. Centre technique </a:t>
              </a:r>
              <a:r>
                <a:rPr lang="fr-FR" sz="12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a:t>
              </a:r>
              <a:r>
                <a:rPr lang="fr-FR" sz="12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 </a:t>
              </a:r>
              <a:r>
                <a:rPr lang="fr-FR" sz="12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recherches Matériaux </a:t>
              </a:r>
              <a:r>
                <a:rPr lang="fr-FR" sz="12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 retours d'expérience</a:t>
              </a:r>
              <a:endParaRPr lang="fr-FR" sz="1200" b="1" dirty="0">
                <a:solidFill>
                  <a:schemeClr val="bg1"/>
                </a:solidFill>
                <a:latin typeface="Arial Rounded MT Bold" pitchFamily="34" charset="0"/>
              </a:endParaRPr>
            </a:p>
          </p:txBody>
        </p:sp>
      </p:grpSp>
      <p:pic>
        <p:nvPicPr>
          <p:cNvPr id="2" name="Image 1"/>
          <p:cNvPicPr>
            <a:picLocks noChangeAspect="1"/>
          </p:cNvPicPr>
          <p:nvPr/>
        </p:nvPicPr>
        <p:blipFill>
          <a:blip r:embed="rId3"/>
          <a:stretch>
            <a:fillRect/>
          </a:stretch>
        </p:blipFill>
        <p:spPr>
          <a:xfrm>
            <a:off x="300939" y="1737359"/>
            <a:ext cx="5668788" cy="4409407"/>
          </a:xfrm>
          <a:prstGeom prst="rect">
            <a:avLst/>
          </a:prstGeom>
          <a:solidFill>
            <a:schemeClr val="bg1">
              <a:lumMod val="75000"/>
            </a:schemeClr>
          </a:solidFill>
        </p:spPr>
      </p:pic>
      <p:pic>
        <p:nvPicPr>
          <p:cNvPr id="3" name="Image 2"/>
          <p:cNvPicPr>
            <a:picLocks noChangeAspect="1"/>
          </p:cNvPicPr>
          <p:nvPr/>
        </p:nvPicPr>
        <p:blipFill>
          <a:blip r:embed="rId4"/>
          <a:stretch>
            <a:fillRect/>
          </a:stretch>
        </p:blipFill>
        <p:spPr>
          <a:xfrm>
            <a:off x="6096000" y="1737358"/>
            <a:ext cx="5839097" cy="4409407"/>
          </a:xfrm>
          <a:prstGeom prst="rect">
            <a:avLst/>
          </a:prstGeom>
          <a:solidFill>
            <a:schemeClr val="bg1">
              <a:lumMod val="75000"/>
            </a:schemeClr>
          </a:solidFill>
        </p:spPr>
      </p:pic>
      <p:sp>
        <p:nvSpPr>
          <p:cNvPr id="10" name="Rectangle 9"/>
          <p:cNvSpPr/>
          <p:nvPr/>
        </p:nvSpPr>
        <p:spPr>
          <a:xfrm>
            <a:off x="303496" y="6323562"/>
            <a:ext cx="11332461" cy="338554"/>
          </a:xfrm>
          <a:prstGeom prst="rect">
            <a:avLst/>
          </a:prstGeom>
        </p:spPr>
        <p:txBody>
          <a:bodyPr wrap="none">
            <a:spAutoFit/>
          </a:bodyPr>
          <a:lstStyle/>
          <a:p>
            <a:pPr lvl="0" algn="ctr"/>
            <a:r>
              <a:rPr lang="fr-FR" sz="1600" b="1" u="sng" dirty="0" smtClean="0">
                <a:solidFill>
                  <a:srgbClr val="C00000"/>
                </a:solidFill>
                <a:latin typeface="Arial Rounded MT Bold" pitchFamily="34" charset="0"/>
              </a:rPr>
              <a:t>Pour la présentation détaillée des solutions de valorisation des substances utiles  : Voir annexe n°3 du document </a:t>
            </a:r>
            <a:endParaRPr lang="fr-FR" b="1" u="sng" dirty="0">
              <a:solidFill>
                <a:srgbClr val="C00000"/>
              </a:solidFill>
              <a:latin typeface="Arial Rounded MT Bold" pitchFamily="34" charset="0"/>
            </a:endParaRPr>
          </a:p>
        </p:txBody>
      </p:sp>
    </p:spTree>
    <p:extLst>
      <p:ext uri="{BB962C8B-B14F-4D97-AF65-F5344CB8AC3E}">
        <p14:creationId xmlns:p14="http://schemas.microsoft.com/office/powerpoint/2010/main" val="32874695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pic>
        <p:nvPicPr>
          <p:cNvPr id="5" name="Picture 63"/>
          <p:cNvPicPr/>
          <p:nvPr/>
        </p:nvPicPr>
        <p:blipFill>
          <a:blip r:embed="rId3">
            <a:extLst>
              <a:ext uri="{28A0092B-C50C-407E-A947-70E740481C1C}">
                <a14:useLocalDpi xmlns:a14="http://schemas.microsoft.com/office/drawing/2010/main" val="0"/>
              </a:ext>
            </a:extLst>
          </a:blip>
          <a:srcRect/>
          <a:stretch>
            <a:fillRect/>
          </a:stretch>
        </p:blipFill>
        <p:spPr bwMode="auto">
          <a:xfrm>
            <a:off x="4142535" y="0"/>
            <a:ext cx="1858010" cy="71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2" descr="Résultat de recherche d'images pour &quot;seco logo suisse&quot;"/>
          <p:cNvPicPr/>
          <p:nvPr/>
        </p:nvPicPr>
        <p:blipFill>
          <a:blip r:embed="rId4">
            <a:extLst>
              <a:ext uri="{28A0092B-C50C-407E-A947-70E740481C1C}">
                <a14:useLocalDpi xmlns:a14="http://schemas.microsoft.com/office/drawing/2010/main" val="0"/>
              </a:ext>
            </a:extLst>
          </a:blip>
          <a:srcRect/>
          <a:stretch>
            <a:fillRect/>
          </a:stretch>
        </p:blipFill>
        <p:spPr bwMode="auto">
          <a:xfrm>
            <a:off x="10724606" y="0"/>
            <a:ext cx="1467394" cy="71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9" descr="111"/>
          <p:cNvPicPr/>
          <p:nvPr/>
        </p:nvPicPr>
        <p:blipFill>
          <a:blip r:embed="rId5">
            <a:extLst>
              <a:ext uri="{28A0092B-C50C-407E-A947-70E740481C1C}">
                <a14:useLocalDpi xmlns:a14="http://schemas.microsoft.com/office/drawing/2010/main" val="0"/>
              </a:ext>
            </a:extLst>
          </a:blip>
          <a:srcRect/>
          <a:stretch>
            <a:fillRect/>
          </a:stretch>
        </p:blipFill>
        <p:spPr bwMode="auto">
          <a:xfrm>
            <a:off x="213586" y="0"/>
            <a:ext cx="1453515" cy="71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13508" y="1151843"/>
            <a:ext cx="10724605" cy="369332"/>
          </a:xfrm>
          <a:prstGeom prst="rect">
            <a:avLst/>
          </a:prstGeom>
          <a:solidFill>
            <a:schemeClr val="bg1">
              <a:lumMod val="95000"/>
            </a:schemeClr>
          </a:solidFill>
          <a:ln w="3175">
            <a:solidFill>
              <a:schemeClr val="bg1">
                <a:lumMod val="75000"/>
              </a:schemeClr>
            </a:solidFill>
          </a:ln>
        </p:spPr>
        <p:txBody>
          <a:bodyPr wrap="square">
            <a:spAutoFit/>
          </a:bodyPr>
          <a:lstStyle/>
          <a:p>
            <a:pPr marL="885190" marR="895985" algn="ctr">
              <a:spcBef>
                <a:spcPts val="160"/>
              </a:spcBef>
              <a:tabLst>
                <a:tab pos="1903095" algn="l"/>
              </a:tabLst>
            </a:pPr>
            <a:r>
              <a:rPr lang="fr-FR" b="1" kern="0" dirty="0">
                <a:solidFill>
                  <a:srgbClr val="000099"/>
                </a:solidFill>
                <a:latin typeface="Arial Black" panose="020B0A04020102020204" pitchFamily="34" charset="0"/>
                <a:ea typeface="Arial" panose="020B0604020202020204" pitchFamily="34" charset="0"/>
              </a:rPr>
              <a:t>G</a:t>
            </a:r>
            <a:r>
              <a:rPr lang="fr-FR" b="1" kern="0" dirty="0" smtClean="0">
                <a:solidFill>
                  <a:srgbClr val="000099"/>
                </a:solidFill>
                <a:latin typeface="Arial Black" panose="020B0A04020102020204" pitchFamily="34" charset="0"/>
                <a:ea typeface="Arial" panose="020B0604020202020204" pitchFamily="34" charset="0"/>
              </a:rPr>
              <a:t>uide </a:t>
            </a:r>
            <a:r>
              <a:rPr lang="fr-FR" b="1" kern="0" dirty="0">
                <a:solidFill>
                  <a:srgbClr val="000099"/>
                </a:solidFill>
                <a:latin typeface="Arial Black" panose="020B0A04020102020204" pitchFamily="34" charset="0"/>
                <a:ea typeface="Arial" panose="020B0604020202020204" pitchFamily="34" charset="0"/>
              </a:rPr>
              <a:t>de</a:t>
            </a:r>
            <a:r>
              <a:rPr lang="fr-FR" b="1" kern="0" spc="-75" dirty="0">
                <a:solidFill>
                  <a:srgbClr val="000099"/>
                </a:solidFill>
                <a:latin typeface="Arial Black" panose="020B0A04020102020204" pitchFamily="34" charset="0"/>
                <a:ea typeface="Arial" panose="020B0604020202020204" pitchFamily="34" charset="0"/>
              </a:rPr>
              <a:t> </a:t>
            </a:r>
            <a:r>
              <a:rPr lang="fr-FR" b="1" kern="0" dirty="0">
                <a:solidFill>
                  <a:srgbClr val="000099"/>
                </a:solidFill>
                <a:latin typeface="Arial Black" panose="020B0A04020102020204" pitchFamily="34" charset="0"/>
                <a:ea typeface="Arial" panose="020B0604020202020204" pitchFamily="34" charset="0"/>
              </a:rPr>
              <a:t>l’éco-construction pour </a:t>
            </a:r>
            <a:r>
              <a:rPr lang="fr-FR" b="1" kern="0" dirty="0" smtClean="0">
                <a:solidFill>
                  <a:srgbClr val="000099"/>
                </a:solidFill>
                <a:latin typeface="Arial Black" panose="020B0A04020102020204" pitchFamily="34" charset="0"/>
                <a:ea typeface="Arial" panose="020B0604020202020204" pitchFamily="34" charset="0"/>
              </a:rPr>
              <a:t>les collectivités </a:t>
            </a:r>
            <a:r>
              <a:rPr lang="fr-FR" b="1" kern="0" dirty="0">
                <a:solidFill>
                  <a:srgbClr val="000099"/>
                </a:solidFill>
                <a:latin typeface="Arial Black" panose="020B0A04020102020204" pitchFamily="34" charset="0"/>
                <a:ea typeface="Arial" panose="020B0604020202020204" pitchFamily="34" charset="0"/>
              </a:rPr>
              <a:t>locales</a:t>
            </a:r>
            <a:r>
              <a:rPr lang="fr-FR" b="1" kern="0" spc="-20" dirty="0">
                <a:solidFill>
                  <a:srgbClr val="000099"/>
                </a:solidFill>
                <a:latin typeface="Arial Black" panose="020B0A04020102020204" pitchFamily="34" charset="0"/>
                <a:ea typeface="Arial" panose="020B0604020202020204" pitchFamily="34" charset="0"/>
              </a:rPr>
              <a:t> </a:t>
            </a:r>
            <a:r>
              <a:rPr lang="fr-FR" b="1" kern="0" dirty="0" smtClean="0">
                <a:solidFill>
                  <a:srgbClr val="000099"/>
                </a:solidFill>
                <a:latin typeface="Arial Black" panose="020B0A04020102020204" pitchFamily="34" charset="0"/>
                <a:ea typeface="Arial" panose="020B0604020202020204" pitchFamily="34" charset="0"/>
              </a:rPr>
              <a:t>Tunisiennes</a:t>
            </a:r>
            <a:endParaRPr lang="fr-FR" dirty="0">
              <a:solidFill>
                <a:srgbClr val="000099"/>
              </a:solidFill>
              <a:latin typeface="Arial Black" panose="020B0A04020102020204" pitchFamily="34" charset="0"/>
              <a:ea typeface="Calibri" panose="020F0502020204030204" pitchFamily="34" charset="0"/>
              <a:cs typeface="Century Gothic" panose="020B0502020202020204" pitchFamily="34" charset="0"/>
            </a:endParaRPr>
          </a:p>
        </p:txBody>
      </p:sp>
      <p:sp>
        <p:nvSpPr>
          <p:cNvPr id="10" name="Rectangle 9"/>
          <p:cNvSpPr/>
          <p:nvPr/>
        </p:nvSpPr>
        <p:spPr>
          <a:xfrm>
            <a:off x="4012631" y="1960637"/>
            <a:ext cx="3565848" cy="461665"/>
          </a:xfrm>
          <a:prstGeom prst="rect">
            <a:avLst/>
          </a:prstGeom>
          <a:solidFill>
            <a:schemeClr val="bg1">
              <a:lumMod val="95000"/>
            </a:schemeClr>
          </a:solidFill>
          <a:ln>
            <a:solidFill>
              <a:schemeClr val="bg1">
                <a:lumMod val="75000"/>
              </a:schemeClr>
            </a:solidFill>
          </a:ln>
        </p:spPr>
        <p:txBody>
          <a:bodyPr wrap="none">
            <a:spAutoFit/>
          </a:bodyPr>
          <a:lstStyle/>
          <a:p>
            <a:pPr marL="885190" marR="895985" algn="ctr">
              <a:spcBef>
                <a:spcPts val="160"/>
              </a:spcBef>
              <a:tabLst>
                <a:tab pos="1903095" algn="l"/>
              </a:tabLst>
            </a:pPr>
            <a:r>
              <a:rPr lang="fr-FR" sz="2400" b="1" dirty="0">
                <a:solidFill>
                  <a:srgbClr val="000099"/>
                </a:solidFill>
                <a:latin typeface="Arial Black" panose="020B0A04020102020204" pitchFamily="34" charset="0"/>
                <a:ea typeface="Calibri" panose="020F0502020204030204" pitchFamily="34" charset="0"/>
                <a:cs typeface="Century Gothic" panose="020B0502020202020204" pitchFamily="34" charset="0"/>
              </a:rPr>
              <a:t>Partie </a:t>
            </a:r>
            <a:r>
              <a:rPr lang="fr-FR" sz="2400" b="1" dirty="0" smtClean="0">
                <a:solidFill>
                  <a:srgbClr val="000099"/>
                </a:solidFill>
                <a:latin typeface="Arial Black" panose="020B0A04020102020204" pitchFamily="34" charset="0"/>
                <a:ea typeface="Calibri" panose="020F0502020204030204" pitchFamily="34" charset="0"/>
                <a:cs typeface="Century Gothic" panose="020B0502020202020204" pitchFamily="34" charset="0"/>
              </a:rPr>
              <a:t>IV </a:t>
            </a:r>
            <a:endParaRPr lang="fr-FR" sz="2400" dirty="0">
              <a:solidFill>
                <a:srgbClr val="000099"/>
              </a:solidFill>
              <a:latin typeface="Arial Black" panose="020B0A04020102020204" pitchFamily="34" charset="0"/>
              <a:ea typeface="Calibri" panose="020F0502020204030204" pitchFamily="34" charset="0"/>
              <a:cs typeface="Century Gothic" panose="020B0502020202020204" pitchFamily="34" charset="0"/>
            </a:endParaRPr>
          </a:p>
        </p:txBody>
      </p:sp>
      <p:sp>
        <p:nvSpPr>
          <p:cNvPr id="11" name="Rectangle 10"/>
          <p:cNvSpPr/>
          <p:nvPr/>
        </p:nvSpPr>
        <p:spPr>
          <a:xfrm>
            <a:off x="522514" y="3134251"/>
            <a:ext cx="10306594" cy="2246769"/>
          </a:xfrm>
          <a:prstGeom prst="rect">
            <a:avLst/>
          </a:prstGeom>
          <a:solidFill>
            <a:schemeClr val="bg1">
              <a:lumMod val="95000"/>
            </a:schemeClr>
          </a:solidFill>
          <a:ln w="3175">
            <a:solidFill>
              <a:schemeClr val="bg1">
                <a:lumMod val="75000"/>
              </a:schemeClr>
            </a:solidFill>
          </a:ln>
        </p:spPr>
        <p:txBody>
          <a:bodyPr wrap="square">
            <a:spAutoFit/>
          </a:bodyPr>
          <a:lstStyle/>
          <a:p>
            <a:pPr algn="just">
              <a:lnSpc>
                <a:spcPct val="200000"/>
              </a:lnSpc>
            </a:pPr>
            <a:r>
              <a:rPr lang="fr-FR" sz="1400" dirty="0" smtClean="0">
                <a:solidFill>
                  <a:srgbClr val="00B050"/>
                </a:solidFill>
                <a:latin typeface="Arial Black" panose="020B0A04020102020204" pitchFamily="34" charset="0"/>
                <a:ea typeface="Calibri" panose="020F0502020204030204" pitchFamily="34" charset="0"/>
                <a:cs typeface="Century Gothic" panose="020B0502020202020204" pitchFamily="34" charset="0"/>
              </a:rPr>
              <a:t>IV-1- Choix </a:t>
            </a:r>
            <a:r>
              <a:rPr lang="fr-FR" sz="1400" dirty="0">
                <a:solidFill>
                  <a:srgbClr val="00B050"/>
                </a:solidFill>
                <a:latin typeface="Arial Black" panose="020B0A04020102020204" pitchFamily="34" charset="0"/>
                <a:ea typeface="Calibri" panose="020F0502020204030204" pitchFamily="34" charset="0"/>
                <a:cs typeface="Century Gothic" panose="020B0502020202020204" pitchFamily="34" charset="0"/>
              </a:rPr>
              <a:t>fondamentaux en matière de prescription et maitrise d'œuvre :</a:t>
            </a:r>
          </a:p>
          <a:p>
            <a:pPr algn="just">
              <a:lnSpc>
                <a:spcPct val="200000"/>
              </a:lnSpc>
            </a:pPr>
            <a:r>
              <a:rPr lang="fr-FR" sz="1400" dirty="0" smtClean="0">
                <a:solidFill>
                  <a:srgbClr val="00B050"/>
                </a:solidFill>
                <a:latin typeface="Arial Black" panose="020B0A04020102020204" pitchFamily="34" charset="0"/>
                <a:ea typeface="Calibri" panose="020F0502020204030204" pitchFamily="34" charset="0"/>
                <a:cs typeface="Century Gothic" panose="020B0502020202020204" pitchFamily="34" charset="0"/>
              </a:rPr>
              <a:t>IV-2- Réviser </a:t>
            </a:r>
            <a:r>
              <a:rPr lang="fr-FR" sz="1400" dirty="0">
                <a:solidFill>
                  <a:srgbClr val="00B050"/>
                </a:solidFill>
                <a:latin typeface="Arial Black" panose="020B0A04020102020204" pitchFamily="34" charset="0"/>
                <a:ea typeface="Calibri" panose="020F0502020204030204" pitchFamily="34" charset="0"/>
                <a:cs typeface="Century Gothic" panose="020B0502020202020204" pitchFamily="34" charset="0"/>
              </a:rPr>
              <a:t>les CC des AO pour insérer des exigences en matière de consommation en énergie, nature de matériaux, mobilisation de l'énergie renouvelable aménagement des espaces etc.</a:t>
            </a:r>
          </a:p>
          <a:p>
            <a:pPr algn="just">
              <a:lnSpc>
                <a:spcPct val="200000"/>
              </a:lnSpc>
            </a:pPr>
            <a:r>
              <a:rPr lang="fr-FR" sz="1400" dirty="0" smtClean="0">
                <a:solidFill>
                  <a:srgbClr val="00B050"/>
                </a:solidFill>
                <a:latin typeface="Arial Black" panose="020B0A04020102020204" pitchFamily="34" charset="0"/>
                <a:ea typeface="Calibri" panose="020F0502020204030204" pitchFamily="34" charset="0"/>
                <a:cs typeface="Century Gothic" panose="020B0502020202020204" pitchFamily="34" charset="0"/>
              </a:rPr>
              <a:t>IV-3- Faire </a:t>
            </a:r>
            <a:r>
              <a:rPr lang="fr-FR" sz="1400" dirty="0">
                <a:solidFill>
                  <a:srgbClr val="00B050"/>
                </a:solidFill>
                <a:latin typeface="Arial Black" panose="020B0A04020102020204" pitchFamily="34" charset="0"/>
                <a:ea typeface="Calibri" panose="020F0502020204030204" pitchFamily="34" charset="0"/>
                <a:cs typeface="Century Gothic" panose="020B0502020202020204" pitchFamily="34" charset="0"/>
              </a:rPr>
              <a:t>des diagnostics sur l'existant en profitant des incitations existantes</a:t>
            </a:r>
          </a:p>
          <a:p>
            <a:pPr algn="just">
              <a:lnSpc>
                <a:spcPct val="200000"/>
              </a:lnSpc>
            </a:pPr>
            <a:r>
              <a:rPr lang="fr-FR" sz="1400" dirty="0" smtClean="0">
                <a:solidFill>
                  <a:srgbClr val="00B050"/>
                </a:solidFill>
                <a:latin typeface="Arial Black" panose="020B0A04020102020204" pitchFamily="34" charset="0"/>
                <a:ea typeface="Calibri" panose="020F0502020204030204" pitchFamily="34" charset="0"/>
                <a:cs typeface="Century Gothic" panose="020B0502020202020204" pitchFamily="34" charset="0"/>
              </a:rPr>
              <a:t>IV-4- Mode </a:t>
            </a:r>
            <a:r>
              <a:rPr lang="fr-FR" sz="1400" dirty="0">
                <a:solidFill>
                  <a:srgbClr val="00B050"/>
                </a:solidFill>
                <a:latin typeface="Arial Black" panose="020B0A04020102020204" pitchFamily="34" charset="0"/>
                <a:ea typeface="Calibri" panose="020F0502020204030204" pitchFamily="34" charset="0"/>
                <a:cs typeface="Century Gothic" panose="020B0502020202020204" pitchFamily="34" charset="0"/>
              </a:rPr>
              <a:t>de sélection des acteurs de la maitrise d'œuvre (Architectes, Ingénieurs conseils etc.)</a:t>
            </a:r>
          </a:p>
        </p:txBody>
      </p:sp>
    </p:spTree>
    <p:extLst>
      <p:ext uri="{BB962C8B-B14F-4D97-AF65-F5344CB8AC3E}">
        <p14:creationId xmlns:p14="http://schemas.microsoft.com/office/powerpoint/2010/main" val="3792075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0" y="0"/>
            <a:ext cx="12287146" cy="729281"/>
            <a:chOff x="0" y="0"/>
            <a:chExt cx="12287146" cy="729281"/>
          </a:xfrm>
        </p:grpSpPr>
        <p:pic>
          <p:nvPicPr>
            <p:cNvPr id="7" name="Image 6"/>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8" name="Rectangle 7"/>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1" name="Rectangle 10"/>
            <p:cNvSpPr/>
            <p:nvPr/>
          </p:nvSpPr>
          <p:spPr>
            <a:xfrm>
              <a:off x="6054541" y="421504"/>
              <a:ext cx="6232605" cy="307777"/>
            </a:xfrm>
            <a:prstGeom prst="rect">
              <a:avLst/>
            </a:prstGeom>
          </p:spPr>
          <p:txBody>
            <a:bodyPr wrap="none">
              <a:spAutoFit/>
            </a:bodyPr>
            <a:lstStyle/>
            <a:p>
              <a:pPr algn="ctr"/>
              <a:r>
                <a:rPr lang="fr-FR" sz="14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IV-1. Choix </a:t>
              </a:r>
              <a:r>
                <a:rPr lang="fr-FR" sz="14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fondamentaux </a:t>
              </a:r>
              <a:r>
                <a:rPr lang="fr-FR" sz="14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en </a:t>
              </a:r>
              <a:r>
                <a:rPr lang="fr-FR" sz="14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prescription et maitrise d'œuvre</a:t>
              </a:r>
              <a:endParaRPr lang="fr-FR" sz="1400" b="1" dirty="0">
                <a:solidFill>
                  <a:schemeClr val="bg1"/>
                </a:solidFill>
                <a:latin typeface="Arial Rounded MT Bold" pitchFamily="34" charset="0"/>
              </a:endParaRPr>
            </a:p>
          </p:txBody>
        </p:sp>
      </p:grpSp>
      <p:sp>
        <p:nvSpPr>
          <p:cNvPr id="9" name="Rectangle 8"/>
          <p:cNvSpPr/>
          <p:nvPr/>
        </p:nvSpPr>
        <p:spPr>
          <a:xfrm>
            <a:off x="-26897" y="1148403"/>
            <a:ext cx="12192000" cy="388696"/>
          </a:xfrm>
          <a:prstGeom prst="rect">
            <a:avLst/>
          </a:prstGeom>
          <a:solidFill>
            <a:schemeClr val="bg1"/>
          </a:solidFill>
        </p:spPr>
        <p:txBody>
          <a:bodyPr wrap="square">
            <a:spAutoFit/>
          </a:bodyPr>
          <a:lstStyle/>
          <a:p>
            <a:pPr algn="just">
              <a:lnSpc>
                <a:spcPct val="107000"/>
              </a:lnSpc>
              <a:spcAft>
                <a:spcPts val="800"/>
              </a:spcAft>
            </a:pPr>
            <a:r>
              <a:rPr lang="fr-FR"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1-A.</a:t>
            </a:r>
            <a:r>
              <a:rPr lang="fr-FR" b="1" dirty="0" smtClean="0">
                <a:latin typeface="Calibri" panose="020F0502020204030204" pitchFamily="34" charset="0"/>
                <a:ea typeface="Calibri" panose="020F0502020204030204" pitchFamily="34" charset="0"/>
                <a:cs typeface="Arial" panose="020B0604020202020204" pitchFamily="34" charset="0"/>
              </a:rPr>
              <a:t> </a:t>
            </a:r>
            <a:r>
              <a:rPr lang="fr-FR" b="1" dirty="0">
                <a:latin typeface="Calibri" panose="020F0502020204030204" pitchFamily="34" charset="0"/>
                <a:ea typeface="Calibri" panose="020F0502020204030204" pitchFamily="34" charset="0"/>
                <a:cs typeface="Arial" panose="020B0604020202020204" pitchFamily="34" charset="0"/>
              </a:rPr>
              <a:t>Doter les municipalités des moyens humains au niveau des </a:t>
            </a:r>
            <a:r>
              <a:rPr lang="fr-FR" b="1" dirty="0" smtClean="0">
                <a:latin typeface="Calibri" panose="020F0502020204030204" pitchFamily="34" charset="0"/>
                <a:ea typeface="Calibri" panose="020F0502020204030204" pitchFamily="34" charset="0"/>
                <a:cs typeface="Arial" panose="020B0604020202020204" pitchFamily="34" charset="0"/>
              </a:rPr>
              <a:t>commission </a:t>
            </a:r>
            <a:r>
              <a:rPr lang="fr-FR" b="1" dirty="0">
                <a:latin typeface="Calibri" panose="020F0502020204030204" pitchFamily="34" charset="0"/>
                <a:ea typeface="Calibri" panose="020F0502020204030204" pitchFamily="34" charset="0"/>
                <a:cs typeface="Arial" panose="020B0604020202020204" pitchFamily="34" charset="0"/>
              </a:rPr>
              <a:t>d’octroi des permis de bâtir.</a:t>
            </a:r>
            <a:endParaRPr lang="fr-FR" sz="16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0" name="Rectangle 9"/>
          <p:cNvSpPr/>
          <p:nvPr/>
        </p:nvSpPr>
        <p:spPr>
          <a:xfrm>
            <a:off x="-26897" y="1718012"/>
            <a:ext cx="12192000" cy="685059"/>
          </a:xfrm>
          <a:prstGeom prst="rect">
            <a:avLst/>
          </a:prstGeom>
          <a:solidFill>
            <a:schemeClr val="bg1"/>
          </a:solidFill>
        </p:spPr>
        <p:txBody>
          <a:bodyPr wrap="square">
            <a:spAutoFit/>
          </a:bodyPr>
          <a:lstStyle/>
          <a:p>
            <a:pPr algn="just">
              <a:lnSpc>
                <a:spcPct val="107000"/>
              </a:lnSpc>
              <a:spcAft>
                <a:spcPts val="800"/>
              </a:spcAft>
            </a:pPr>
            <a:r>
              <a:rPr lang="fr-FR"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1-B.</a:t>
            </a:r>
            <a:r>
              <a:rPr lang="fr-FR" b="1" dirty="0" smtClean="0">
                <a:latin typeface="Calibri" panose="020F0502020204030204" pitchFamily="34" charset="0"/>
                <a:ea typeface="Calibri" panose="020F0502020204030204" pitchFamily="34" charset="0"/>
                <a:cs typeface="Arial" panose="020B0604020202020204" pitchFamily="34" charset="0"/>
              </a:rPr>
              <a:t> </a:t>
            </a:r>
            <a:r>
              <a:rPr lang="fr-FR" b="1" dirty="0">
                <a:latin typeface="Calibri" panose="020F0502020204030204" pitchFamily="34" charset="0"/>
                <a:ea typeface="Calibri" panose="020F0502020204030204" pitchFamily="34" charset="0"/>
                <a:cs typeface="Arial" panose="020B0604020202020204" pitchFamily="34" charset="0"/>
              </a:rPr>
              <a:t>Former les membres des commissions de bâtir sur le contrôle des dossiers énergétiques dans le cadre de l’application de la réglementation thermique des bâtiments neufs.</a:t>
            </a:r>
            <a:endParaRPr lang="fr-FR" sz="16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Rectangle 12"/>
          <p:cNvSpPr/>
          <p:nvPr/>
        </p:nvSpPr>
        <p:spPr>
          <a:xfrm>
            <a:off x="-13450" y="3613500"/>
            <a:ext cx="12205447" cy="388696"/>
          </a:xfrm>
          <a:prstGeom prst="rect">
            <a:avLst/>
          </a:prstGeom>
          <a:solidFill>
            <a:schemeClr val="bg1"/>
          </a:solidFill>
        </p:spPr>
        <p:txBody>
          <a:bodyPr wrap="square">
            <a:spAutoFit/>
          </a:bodyPr>
          <a:lstStyle/>
          <a:p>
            <a:pPr algn="just">
              <a:lnSpc>
                <a:spcPct val="107000"/>
              </a:lnSpc>
              <a:spcAft>
                <a:spcPts val="800"/>
              </a:spcAft>
            </a:pPr>
            <a:r>
              <a:rPr lang="fr-FR"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1-D.</a:t>
            </a:r>
            <a:r>
              <a:rPr lang="fr-FR" b="1" dirty="0" smtClean="0">
                <a:latin typeface="Calibri" panose="020F0502020204030204" pitchFamily="34" charset="0"/>
                <a:ea typeface="Calibri" panose="020F0502020204030204" pitchFamily="34" charset="0"/>
                <a:cs typeface="Arial" panose="020B0604020202020204" pitchFamily="34" charset="0"/>
              </a:rPr>
              <a:t> </a:t>
            </a:r>
            <a:r>
              <a:rPr lang="fr-FR" b="1" dirty="0">
                <a:latin typeface="Calibri" panose="020F0502020204030204" pitchFamily="34" charset="0"/>
                <a:ea typeface="Calibri" panose="020F0502020204030204" pitchFamily="34" charset="0"/>
                <a:cs typeface="Arial" panose="020B0604020202020204" pitchFamily="34" charset="0"/>
              </a:rPr>
              <a:t>Instaurer systématiquement l’audit énergétique sur plan à tous les nouveaux projets de construction des bâtiments civils.</a:t>
            </a:r>
            <a:endParaRPr lang="fr-FR" sz="16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Rectangle 13"/>
          <p:cNvSpPr/>
          <p:nvPr/>
        </p:nvSpPr>
        <p:spPr>
          <a:xfrm>
            <a:off x="0" y="4244140"/>
            <a:ext cx="12205446" cy="388696"/>
          </a:xfrm>
          <a:prstGeom prst="rect">
            <a:avLst/>
          </a:prstGeom>
          <a:solidFill>
            <a:schemeClr val="bg1"/>
          </a:solidFill>
        </p:spPr>
        <p:txBody>
          <a:bodyPr wrap="square">
            <a:spAutoFit/>
          </a:bodyPr>
          <a:lstStyle/>
          <a:p>
            <a:pPr algn="just">
              <a:lnSpc>
                <a:spcPct val="107000"/>
              </a:lnSpc>
              <a:spcAft>
                <a:spcPts val="800"/>
              </a:spcAft>
            </a:pPr>
            <a:r>
              <a:rPr lang="fr-FR"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1-E. </a:t>
            </a:r>
            <a:r>
              <a:rPr lang="fr-FR" b="1" dirty="0">
                <a:latin typeface="Calibri" panose="020F0502020204030204" pitchFamily="34" charset="0"/>
                <a:ea typeface="Calibri" panose="020F0502020204030204" pitchFamily="34" charset="0"/>
                <a:cs typeface="Arial" panose="020B0604020202020204" pitchFamily="34" charset="0"/>
              </a:rPr>
              <a:t>Obligation des bâtiments résidentiel et tertiaire à l’affichage de leurs performances énergétiques.</a:t>
            </a:r>
            <a:endParaRPr lang="fr-FR" sz="16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9" name="Rectangle 18"/>
          <p:cNvSpPr/>
          <p:nvPr/>
        </p:nvSpPr>
        <p:spPr>
          <a:xfrm>
            <a:off x="-13450" y="4874780"/>
            <a:ext cx="12178553" cy="1870512"/>
          </a:xfrm>
          <a:prstGeom prst="rect">
            <a:avLst/>
          </a:prstGeom>
          <a:solidFill>
            <a:schemeClr val="bg1"/>
          </a:solidFill>
        </p:spPr>
        <p:txBody>
          <a:bodyPr wrap="square">
            <a:spAutoFit/>
          </a:bodyPr>
          <a:lstStyle/>
          <a:p>
            <a:pPr algn="just">
              <a:lnSpc>
                <a:spcPct val="107000"/>
              </a:lnSpc>
              <a:spcAft>
                <a:spcPts val="800"/>
              </a:spcAft>
            </a:pPr>
            <a:r>
              <a:rPr lang="fr-FR" sz="1600"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1-F.</a:t>
            </a:r>
            <a:r>
              <a:rPr lang="fr-FR" sz="1600" b="1" dirty="0" smtClean="0">
                <a:latin typeface="Calibri" panose="020F0502020204030204" pitchFamily="34" charset="0"/>
                <a:ea typeface="Calibri" panose="020F0502020204030204" pitchFamily="34" charset="0"/>
                <a:cs typeface="Arial" panose="020B0604020202020204" pitchFamily="34" charset="0"/>
              </a:rPr>
              <a:t> </a:t>
            </a:r>
            <a:r>
              <a:rPr lang="fr-FR" b="1" dirty="0">
                <a:latin typeface="Calibri" panose="020F0502020204030204" pitchFamily="34" charset="0"/>
                <a:ea typeface="Calibri" panose="020F0502020204030204" pitchFamily="34" charset="0"/>
                <a:cs typeface="Arial" panose="020B0604020202020204" pitchFamily="34" charset="0"/>
              </a:rPr>
              <a:t>Mise en place d’une charte d’urbanisme pour la réalisation des projets écologiques qui constituera une étape intermédiaire entre l’amendement du cadre réglementaire et la concrétisation de la volonté des opérateurs privés, qui sera élaboré au sein des communes dans le cadre d’ateliers de réflexion auxquels participeront les représentants de la société civile, les responsables des communes, les promoteurs et les professionnels du domaine pour la valorisation des ressources naturelles identifiées dans le cadre de l’étude menées par l’Office National des Mines ONM pour le compte de la Direction des Carrières et des Explosifs au sein du ministère de l’équipement.</a:t>
            </a:r>
            <a:endParaRPr lang="fr-FR" sz="16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20" name="Rectangle 19"/>
          <p:cNvSpPr/>
          <p:nvPr/>
        </p:nvSpPr>
        <p:spPr>
          <a:xfrm>
            <a:off x="-13447" y="2665756"/>
            <a:ext cx="12205447" cy="685059"/>
          </a:xfrm>
          <a:prstGeom prst="rect">
            <a:avLst/>
          </a:prstGeom>
          <a:solidFill>
            <a:schemeClr val="bg1"/>
          </a:solidFill>
        </p:spPr>
        <p:txBody>
          <a:bodyPr wrap="square">
            <a:spAutoFit/>
          </a:bodyPr>
          <a:lstStyle/>
          <a:p>
            <a:pPr algn="just">
              <a:lnSpc>
                <a:spcPct val="107000"/>
              </a:lnSpc>
              <a:spcAft>
                <a:spcPts val="800"/>
              </a:spcAft>
            </a:pPr>
            <a:r>
              <a:rPr lang="fr-FR"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1-C.</a:t>
            </a:r>
            <a:r>
              <a:rPr lang="fr-FR" b="1" dirty="0" smtClean="0">
                <a:latin typeface="Calibri" panose="020F0502020204030204" pitchFamily="34" charset="0"/>
                <a:ea typeface="Calibri" panose="020F0502020204030204" pitchFamily="34" charset="0"/>
                <a:cs typeface="Arial" panose="020B0604020202020204" pitchFamily="34" charset="0"/>
              </a:rPr>
              <a:t> </a:t>
            </a:r>
            <a:r>
              <a:rPr lang="fr-FR" b="1" dirty="0">
                <a:latin typeface="Calibri" panose="020F0502020204030204" pitchFamily="34" charset="0"/>
                <a:ea typeface="Calibri" panose="020F0502020204030204" pitchFamily="34" charset="0"/>
                <a:cs typeface="Arial" panose="020B0604020202020204" pitchFamily="34" charset="0"/>
              </a:rPr>
              <a:t>Généraliser l’application de la réglementation thermique des bâtiments neufs à tous les types de bâtiments autres que les bâtiments à usage de bureaux et résidentiel collectif.</a:t>
            </a:r>
            <a:endParaRPr lang="fr-FR" sz="16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957216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2609987"/>
            <a:ext cx="12192000" cy="4044377"/>
          </a:xfrm>
          <a:prstGeom prst="rect">
            <a:avLst/>
          </a:prstGeom>
          <a:solidFill>
            <a:schemeClr val="bg1"/>
          </a:solidFill>
        </p:spPr>
        <p:txBody>
          <a:bodyPr wrap="square">
            <a:spAutoFit/>
          </a:bodyPr>
          <a:lstStyle/>
          <a:p>
            <a:pPr marL="342900" lvl="0" indent="-342900" algn="just">
              <a:lnSpc>
                <a:spcPct val="107000"/>
              </a:lnSpc>
              <a:buSzPts val="1100"/>
              <a:buFont typeface="Wingdings" panose="05000000000000000000" pitchFamily="2" charset="2"/>
              <a:buChar char="§"/>
            </a:pPr>
            <a:r>
              <a:rPr lang="fr-FR" sz="1600" b="1" dirty="0">
                <a:latin typeface="Calibri" panose="020F0502020204030204" pitchFamily="34" charset="0"/>
                <a:ea typeface="Calibri" panose="020F0502020204030204" pitchFamily="34" charset="0"/>
                <a:cs typeface="Arial" panose="020B0604020202020204" pitchFamily="34" charset="0"/>
              </a:rPr>
              <a:t>Le décret gouvernemental n°2018-171 du 19 février 2018, qui fixe les conditions de construction et d'implantation des bâches de collecte et de stockage des eaux pluviales récupérées des terrasses des bâtiments non accessibles et leurs dépendances ainsi que leur entretien ainsi que les conditions d'utilisation des eaux pluviales stockées</a:t>
            </a:r>
            <a:r>
              <a:rPr lang="fr-FR" sz="1600" b="1" dirty="0" smtClean="0">
                <a:latin typeface="Calibri" panose="020F0502020204030204" pitchFamily="34" charset="0"/>
                <a:ea typeface="Calibri" panose="020F0502020204030204" pitchFamily="34" charset="0"/>
                <a:cs typeface="Arial" panose="020B0604020202020204" pitchFamily="34" charset="0"/>
              </a:rPr>
              <a:t>.</a:t>
            </a:r>
          </a:p>
          <a:p>
            <a:pPr lvl="0" algn="just">
              <a:lnSpc>
                <a:spcPct val="107000"/>
              </a:lnSpc>
              <a:buSzPts val="1100"/>
            </a:pPr>
            <a:endParaRPr lang="fr-FR"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0"/>
              </a:spcAft>
              <a:buSzPts val="1100"/>
              <a:buFont typeface="Wingdings" panose="05000000000000000000" pitchFamily="2" charset="2"/>
              <a:buChar char="§"/>
            </a:pPr>
            <a:r>
              <a:rPr lang="fr-FR" sz="1600" b="1" dirty="0">
                <a:latin typeface="Calibri" panose="020F0502020204030204" pitchFamily="34" charset="0"/>
                <a:ea typeface="Calibri" panose="020F0502020204030204" pitchFamily="34" charset="0"/>
                <a:cs typeface="Arial" panose="020B0604020202020204" pitchFamily="34" charset="0"/>
              </a:rPr>
              <a:t>Le décret gouvernemental n°2019-1194 du 19 décembre 2019, modifiant le décret gouvernemental n°2018-171 du 19 février 2018, qui exige l’intégration au niveau de tout projet de bâtiment civil, des projets à vocation touristique, d'animation, industrielle, logistique, de services, des grands équipements commerciales, des équipements, des parkings à étages et de l'habitat collectif, de la composante relative à la réalisation des bâches de collecte des eaux pluviales, sur la base d'une étude de faisabilité, selon la moyenne annuelle des quantités des eaux pluviales dans tous </a:t>
            </a:r>
            <a:r>
              <a:rPr lang="fr-FR" sz="1600" b="1" dirty="0" smtClean="0">
                <a:latin typeface="Calibri" panose="020F0502020204030204" pitchFamily="34" charset="0"/>
                <a:ea typeface="Calibri" panose="020F0502020204030204" pitchFamily="34" charset="0"/>
                <a:cs typeface="Arial" panose="020B0604020202020204" pitchFamily="34" charset="0"/>
              </a:rPr>
              <a:t>les </a:t>
            </a:r>
            <a:r>
              <a:rPr lang="fr-FR" sz="1600" b="1" dirty="0">
                <a:latin typeface="Calibri" panose="020F0502020204030204" pitchFamily="34" charset="0"/>
                <a:ea typeface="Calibri" panose="020F0502020204030204" pitchFamily="34" charset="0"/>
                <a:cs typeface="Arial" panose="020B0604020202020204" pitchFamily="34" charset="0"/>
              </a:rPr>
              <a:t>gouvernorats. Ces études seront élaborées conformément aux normes techniques adoptées par ce décret gouvernemental</a:t>
            </a:r>
            <a:r>
              <a:rPr lang="fr-FR" sz="1600" b="1" dirty="0" smtClean="0">
                <a:latin typeface="Calibri" panose="020F0502020204030204" pitchFamily="34" charset="0"/>
                <a:ea typeface="Calibri" panose="020F0502020204030204" pitchFamily="34" charset="0"/>
                <a:cs typeface="Arial" panose="020B0604020202020204" pitchFamily="34" charset="0"/>
              </a:rPr>
              <a:t>.</a:t>
            </a:r>
          </a:p>
          <a:p>
            <a:pPr lvl="0" algn="just">
              <a:lnSpc>
                <a:spcPct val="107000"/>
              </a:lnSpc>
              <a:spcAft>
                <a:spcPts val="0"/>
              </a:spcAft>
              <a:buSzPts val="1100"/>
            </a:pPr>
            <a:endParaRPr lang="fr-FR"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SzPts val="1100"/>
              <a:buFont typeface="Wingdings" panose="05000000000000000000" pitchFamily="2" charset="2"/>
              <a:buChar char="§"/>
            </a:pPr>
            <a:r>
              <a:rPr lang="fr-FR" sz="1600" b="1" dirty="0">
                <a:latin typeface="Calibri" panose="020F0502020204030204" pitchFamily="34" charset="0"/>
                <a:ea typeface="Calibri" panose="020F0502020204030204" pitchFamily="34" charset="0"/>
                <a:cs typeface="Arial" panose="020B0604020202020204" pitchFamily="34" charset="0"/>
              </a:rPr>
              <a:t>L’arrêté du ministre de l'équipement, de l'habitat et de l'aménagement du territoire du 19 décembre 2019, modifiant l'arrêté du 17 avril 2007, portant définition des pièces constitutives du dossier de permis de bâtir, des délais de validité et prorogation et des conditions de son renouvellement, qui exige de joindre au dossier de demande de permis de bâtir, une étude de faisabilité et une note de calcul relative à la réalisation de la bâche de collecte des eaux pluviales.</a:t>
            </a:r>
          </a:p>
        </p:txBody>
      </p:sp>
      <p:sp>
        <p:nvSpPr>
          <p:cNvPr id="21" name="Rectangle 20"/>
          <p:cNvSpPr/>
          <p:nvPr/>
        </p:nvSpPr>
        <p:spPr>
          <a:xfrm>
            <a:off x="0" y="1312578"/>
            <a:ext cx="12192000" cy="981423"/>
          </a:xfrm>
          <a:prstGeom prst="rect">
            <a:avLst/>
          </a:prstGeom>
          <a:solidFill>
            <a:schemeClr val="bg1"/>
          </a:solidFill>
        </p:spPr>
        <p:txBody>
          <a:bodyPr wrap="square">
            <a:spAutoFit/>
          </a:bodyPr>
          <a:lstStyle/>
          <a:p>
            <a:pPr algn="just">
              <a:lnSpc>
                <a:spcPct val="107000"/>
              </a:lnSpc>
              <a:spcAft>
                <a:spcPts val="800"/>
              </a:spcAft>
            </a:pPr>
            <a:r>
              <a:rPr lang="fr-FR"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1-G.</a:t>
            </a:r>
            <a:r>
              <a:rPr lang="fr-FR" b="1" dirty="0" smtClean="0">
                <a:latin typeface="Calibri" panose="020F0502020204030204" pitchFamily="34" charset="0"/>
                <a:ea typeface="Calibri" panose="020F0502020204030204" pitchFamily="34" charset="0"/>
                <a:cs typeface="Arial" panose="020B0604020202020204" pitchFamily="34" charset="0"/>
              </a:rPr>
              <a:t> </a:t>
            </a:r>
            <a:r>
              <a:rPr lang="fr-FR" b="1" dirty="0">
                <a:latin typeface="Calibri" panose="020F0502020204030204" pitchFamily="34" charset="0"/>
                <a:ea typeface="Calibri" panose="020F0502020204030204" pitchFamily="34" charset="0"/>
                <a:cs typeface="Arial" panose="020B0604020202020204" pitchFamily="34" charset="0"/>
              </a:rPr>
              <a:t>Invitation des différents organismes concernés par les bâtiments publics à l’application de la réglementation en vigueur relative à la collecte et aux stockage des eaux pluviales récupérée des terrasses des bâtiments non accessibles pour une meilleur gestion et rationalisation de la consommation d’eau et notamment les décrets gouvernementaux en vigueurs : </a:t>
            </a:r>
            <a:endParaRPr lang="fr-FR" sz="1600" b="1"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22" name="Groupe 21"/>
          <p:cNvGrpSpPr/>
          <p:nvPr/>
        </p:nvGrpSpPr>
        <p:grpSpPr>
          <a:xfrm>
            <a:off x="0" y="0"/>
            <a:ext cx="12287146" cy="729281"/>
            <a:chOff x="0" y="0"/>
            <a:chExt cx="12287146" cy="729281"/>
          </a:xfrm>
        </p:grpSpPr>
        <p:pic>
          <p:nvPicPr>
            <p:cNvPr id="23" name="Image 22"/>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24" name="Rectangle 23"/>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25" name="Rectangle 24"/>
            <p:cNvSpPr/>
            <p:nvPr/>
          </p:nvSpPr>
          <p:spPr>
            <a:xfrm>
              <a:off x="6054541" y="421504"/>
              <a:ext cx="6232605" cy="307777"/>
            </a:xfrm>
            <a:prstGeom prst="rect">
              <a:avLst/>
            </a:prstGeom>
          </p:spPr>
          <p:txBody>
            <a:bodyPr wrap="none">
              <a:spAutoFit/>
            </a:bodyPr>
            <a:lstStyle/>
            <a:p>
              <a:pPr algn="ctr"/>
              <a:r>
                <a:rPr lang="fr-FR" sz="14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IV-1. Choix </a:t>
              </a:r>
              <a:r>
                <a:rPr lang="fr-FR" sz="14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fondamentaux </a:t>
              </a:r>
              <a:r>
                <a:rPr lang="fr-FR" sz="14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en </a:t>
              </a:r>
              <a:r>
                <a:rPr lang="fr-FR" sz="14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prescription et maitrise d'œuvre</a:t>
              </a:r>
              <a:endParaRPr lang="fr-FR" sz="1400" b="1" dirty="0">
                <a:solidFill>
                  <a:schemeClr val="bg1"/>
                </a:solidFill>
                <a:latin typeface="Arial Rounded MT Bold" pitchFamily="34" charset="0"/>
              </a:endParaRPr>
            </a:p>
          </p:txBody>
        </p:sp>
      </p:grpSp>
    </p:spTree>
    <p:extLst>
      <p:ext uri="{BB962C8B-B14F-4D97-AF65-F5344CB8AC3E}">
        <p14:creationId xmlns:p14="http://schemas.microsoft.com/office/powerpoint/2010/main" val="5624334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0" y="0"/>
            <a:ext cx="12263186" cy="742345"/>
            <a:chOff x="0" y="0"/>
            <a:chExt cx="12263186" cy="742345"/>
          </a:xfrm>
        </p:grpSpPr>
        <p:pic>
          <p:nvPicPr>
            <p:cNvPr id="7" name="Image 6"/>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8" name="Rectangle 7"/>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1" name="Rectangle 10"/>
            <p:cNvSpPr/>
            <p:nvPr/>
          </p:nvSpPr>
          <p:spPr>
            <a:xfrm>
              <a:off x="6031480" y="434568"/>
              <a:ext cx="6231706" cy="307777"/>
            </a:xfrm>
            <a:prstGeom prst="rect">
              <a:avLst/>
            </a:prstGeom>
          </p:spPr>
          <p:txBody>
            <a:bodyPr wrap="none">
              <a:spAutoFit/>
            </a:bodyPr>
            <a:lstStyle/>
            <a:p>
              <a:pPr algn="ctr"/>
              <a:r>
                <a:rPr lang="fr-FR" sz="14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IV-2. Révision des Cahiers des Charges et </a:t>
              </a:r>
              <a:r>
                <a:rPr lang="fr-FR" sz="14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des </a:t>
              </a:r>
              <a:r>
                <a:rPr lang="fr-FR" sz="14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Appels d’offres</a:t>
              </a:r>
              <a:endParaRPr lang="fr-FR" sz="1400" b="1" dirty="0">
                <a:solidFill>
                  <a:schemeClr val="bg1"/>
                </a:solidFill>
                <a:latin typeface="Arial Rounded MT Bold" pitchFamily="34" charset="0"/>
              </a:endParaRPr>
            </a:p>
          </p:txBody>
        </p:sp>
      </p:grpSp>
      <p:sp>
        <p:nvSpPr>
          <p:cNvPr id="9" name="Rectangle 8"/>
          <p:cNvSpPr/>
          <p:nvPr/>
        </p:nvSpPr>
        <p:spPr>
          <a:xfrm>
            <a:off x="-26894" y="1311046"/>
            <a:ext cx="12192001" cy="981423"/>
          </a:xfrm>
          <a:prstGeom prst="rect">
            <a:avLst/>
          </a:prstGeom>
          <a:solidFill>
            <a:schemeClr val="bg1"/>
          </a:solidFill>
        </p:spPr>
        <p:txBody>
          <a:bodyPr wrap="square">
            <a:spAutoFit/>
          </a:bodyPr>
          <a:lstStyle/>
          <a:p>
            <a:pPr algn="just">
              <a:lnSpc>
                <a:spcPct val="107000"/>
              </a:lnSpc>
              <a:spcAft>
                <a:spcPts val="800"/>
              </a:spcAft>
            </a:pPr>
            <a:r>
              <a:rPr lang="fr-FR"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2-A.</a:t>
            </a:r>
            <a:r>
              <a:rPr lang="fr-FR" b="1" dirty="0" smtClean="0">
                <a:latin typeface="Calibri" panose="020F0502020204030204" pitchFamily="34" charset="0"/>
                <a:ea typeface="Calibri" panose="020F0502020204030204" pitchFamily="34" charset="0"/>
                <a:cs typeface="Arial" panose="020B0604020202020204" pitchFamily="34" charset="0"/>
              </a:rPr>
              <a:t> </a:t>
            </a:r>
            <a:r>
              <a:rPr lang="fr-FR" b="1" dirty="0">
                <a:latin typeface="Calibri" panose="020F0502020204030204" pitchFamily="34" charset="0"/>
                <a:ea typeface="Calibri" panose="020F0502020204030204" pitchFamily="34" charset="0"/>
                <a:cs typeface="Arial" panose="020B0604020202020204" pitchFamily="34" charset="0"/>
              </a:rPr>
              <a:t>Promulguer le cahier des charges relatif au label ECO-BAT, à dominance énergétique et qui couvre les aspects environnementaux fondamentaux relatifs à la gestion des eaux et des déchets, pour inciter les promoteurs immobiliers publics et privés à construire des bâtiments intégrant l’</a:t>
            </a:r>
            <a:r>
              <a:rPr lang="fr-FR" b="1" dirty="0" err="1">
                <a:latin typeface="Calibri" panose="020F0502020204030204" pitchFamily="34" charset="0"/>
                <a:ea typeface="Calibri" panose="020F0502020204030204" pitchFamily="34" charset="0"/>
                <a:cs typeface="Arial" panose="020B0604020202020204" pitchFamily="34" charset="0"/>
              </a:rPr>
              <a:t>éco-construction</a:t>
            </a:r>
            <a:r>
              <a:rPr lang="fr-FR" b="1" dirty="0">
                <a:latin typeface="Calibri" panose="020F0502020204030204" pitchFamily="34" charset="0"/>
                <a:ea typeface="Calibri" panose="020F0502020204030204" pitchFamily="34" charset="0"/>
                <a:cs typeface="Arial" panose="020B0604020202020204" pitchFamily="34" charset="0"/>
              </a:rPr>
              <a:t> et durables certifiés.</a:t>
            </a:r>
            <a:endParaRPr lang="fr-FR" sz="16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0" name="Rectangle 9"/>
          <p:cNvSpPr/>
          <p:nvPr/>
        </p:nvSpPr>
        <p:spPr>
          <a:xfrm>
            <a:off x="-13447" y="3595715"/>
            <a:ext cx="12192000" cy="981423"/>
          </a:xfrm>
          <a:prstGeom prst="rect">
            <a:avLst/>
          </a:prstGeom>
          <a:solidFill>
            <a:schemeClr val="bg1"/>
          </a:solidFill>
        </p:spPr>
        <p:txBody>
          <a:bodyPr wrap="square">
            <a:spAutoFit/>
          </a:bodyPr>
          <a:lstStyle/>
          <a:p>
            <a:pPr algn="just">
              <a:lnSpc>
                <a:spcPct val="107000"/>
              </a:lnSpc>
              <a:spcAft>
                <a:spcPts val="800"/>
              </a:spcAft>
            </a:pPr>
            <a:r>
              <a:rPr lang="fr-FR"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2-C.</a:t>
            </a:r>
            <a:r>
              <a:rPr lang="fr-FR" b="1" dirty="0" smtClean="0">
                <a:latin typeface="Calibri" panose="020F0502020204030204" pitchFamily="34" charset="0"/>
                <a:ea typeface="Calibri" panose="020F0502020204030204" pitchFamily="34" charset="0"/>
                <a:cs typeface="Arial" panose="020B0604020202020204" pitchFamily="34" charset="0"/>
              </a:rPr>
              <a:t> </a:t>
            </a:r>
            <a:r>
              <a:rPr lang="fr-FR" b="1" dirty="0">
                <a:latin typeface="Calibri" panose="020F0502020204030204" pitchFamily="34" charset="0"/>
                <a:ea typeface="Calibri" panose="020F0502020204030204" pitchFamily="34" charset="0"/>
                <a:cs typeface="Arial" panose="020B0604020202020204" pitchFamily="34" charset="0"/>
              </a:rPr>
              <a:t>Actualiser les textes réglementaires relatifs aux marchés publics pour encourager les concepteurs et les entreprises des bâtiments et des travaux publics BTP à l’utilisation des matériaux locaux écologiques à travers la valorisation des substances utiles disponibles en Tunisie en abondance.</a:t>
            </a:r>
            <a:endParaRPr lang="fr-FR" sz="16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p:cNvSpPr/>
          <p:nvPr/>
        </p:nvSpPr>
        <p:spPr>
          <a:xfrm>
            <a:off x="-13447" y="4857818"/>
            <a:ext cx="12192000" cy="981423"/>
          </a:xfrm>
          <a:prstGeom prst="rect">
            <a:avLst/>
          </a:prstGeom>
          <a:solidFill>
            <a:schemeClr val="bg1"/>
          </a:solidFill>
        </p:spPr>
        <p:txBody>
          <a:bodyPr wrap="square">
            <a:spAutoFit/>
          </a:bodyPr>
          <a:lstStyle/>
          <a:p>
            <a:pPr algn="just">
              <a:lnSpc>
                <a:spcPct val="107000"/>
              </a:lnSpc>
              <a:spcAft>
                <a:spcPts val="800"/>
              </a:spcAft>
            </a:pPr>
            <a:r>
              <a:rPr lang="fr-FR"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2-D.</a:t>
            </a:r>
            <a:r>
              <a:rPr lang="fr-FR" b="1" dirty="0" smtClean="0">
                <a:latin typeface="Calibri" panose="020F0502020204030204" pitchFamily="34" charset="0"/>
                <a:ea typeface="Calibri" panose="020F0502020204030204" pitchFamily="34" charset="0"/>
                <a:cs typeface="Arial" panose="020B0604020202020204" pitchFamily="34" charset="0"/>
              </a:rPr>
              <a:t> </a:t>
            </a:r>
            <a:r>
              <a:rPr lang="fr-FR" b="1" dirty="0">
                <a:latin typeface="Calibri" panose="020F0502020204030204" pitchFamily="34" charset="0"/>
                <a:ea typeface="Calibri" panose="020F0502020204030204" pitchFamily="34" charset="0"/>
                <a:cs typeface="Arial" panose="020B0604020202020204" pitchFamily="34" charset="0"/>
              </a:rPr>
              <a:t>Réaliser, à travers les centres techniques spécialisés dans les matériaux de construction (CTMCCV et CETEC), des essais techniques selon les normes internationales et la mise en place par l’INNORPI des normes de mise en œuvre relatifs à ces matériaux locaux écologiques pour leur certification. </a:t>
            </a:r>
            <a:endParaRPr lang="fr-FR" sz="16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Rectangle 12"/>
          <p:cNvSpPr/>
          <p:nvPr/>
        </p:nvSpPr>
        <p:spPr>
          <a:xfrm>
            <a:off x="0" y="6119921"/>
            <a:ext cx="12205446" cy="388696"/>
          </a:xfrm>
          <a:prstGeom prst="rect">
            <a:avLst/>
          </a:prstGeom>
          <a:solidFill>
            <a:schemeClr val="bg1"/>
          </a:solidFill>
        </p:spPr>
        <p:txBody>
          <a:bodyPr wrap="square">
            <a:spAutoFit/>
          </a:bodyPr>
          <a:lstStyle/>
          <a:p>
            <a:pPr algn="just">
              <a:lnSpc>
                <a:spcPct val="107000"/>
              </a:lnSpc>
              <a:spcAft>
                <a:spcPts val="800"/>
              </a:spcAft>
            </a:pPr>
            <a:r>
              <a:rPr lang="fr-FR"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2-E.</a:t>
            </a:r>
            <a:r>
              <a:rPr lang="fr-FR" b="1" dirty="0" smtClean="0">
                <a:latin typeface="Calibri" panose="020F0502020204030204" pitchFamily="34" charset="0"/>
                <a:ea typeface="Calibri" panose="020F0502020204030204" pitchFamily="34" charset="0"/>
                <a:cs typeface="Arial" panose="020B0604020202020204" pitchFamily="34" charset="0"/>
              </a:rPr>
              <a:t> </a:t>
            </a:r>
            <a:r>
              <a:rPr lang="fr-FR" b="1" dirty="0">
                <a:latin typeface="Calibri" panose="020F0502020204030204" pitchFamily="34" charset="0"/>
                <a:ea typeface="Calibri" panose="020F0502020204030204" pitchFamily="34" charset="0"/>
                <a:cs typeface="Arial" panose="020B0604020202020204" pitchFamily="34" charset="0"/>
              </a:rPr>
              <a:t>Obligation des bâtiments résidentiel et tertiaire à l’affichage de leurs performances énergétiques.</a:t>
            </a:r>
            <a:endParaRPr lang="fr-FR" sz="16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Rectangle 13"/>
          <p:cNvSpPr/>
          <p:nvPr/>
        </p:nvSpPr>
        <p:spPr>
          <a:xfrm>
            <a:off x="-13447" y="2544766"/>
            <a:ext cx="12205447" cy="685059"/>
          </a:xfrm>
          <a:prstGeom prst="rect">
            <a:avLst/>
          </a:prstGeom>
          <a:solidFill>
            <a:schemeClr val="bg1"/>
          </a:solidFill>
        </p:spPr>
        <p:txBody>
          <a:bodyPr wrap="square">
            <a:spAutoFit/>
          </a:bodyPr>
          <a:lstStyle/>
          <a:p>
            <a:pPr algn="just">
              <a:lnSpc>
                <a:spcPct val="107000"/>
              </a:lnSpc>
              <a:spcAft>
                <a:spcPts val="800"/>
              </a:spcAft>
            </a:pPr>
            <a:r>
              <a:rPr lang="fr-FR"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2-B.</a:t>
            </a:r>
            <a:r>
              <a:rPr lang="fr-FR" b="1" dirty="0" smtClean="0">
                <a:latin typeface="Calibri" panose="020F0502020204030204" pitchFamily="34" charset="0"/>
                <a:ea typeface="Calibri" panose="020F0502020204030204" pitchFamily="34" charset="0"/>
                <a:cs typeface="Arial" panose="020B0604020202020204" pitchFamily="34" charset="0"/>
              </a:rPr>
              <a:t> </a:t>
            </a:r>
            <a:r>
              <a:rPr lang="fr-FR" b="1" dirty="0">
                <a:latin typeface="Calibri" panose="020F0502020204030204" pitchFamily="34" charset="0"/>
                <a:ea typeface="Calibri" panose="020F0502020204030204" pitchFamily="34" charset="0"/>
                <a:cs typeface="Arial" panose="020B0604020202020204" pitchFamily="34" charset="0"/>
              </a:rPr>
              <a:t>Généraliser l’application de la réglementation thermique des bâtiments neufs à tous les types de bâtiments autres que les bâtiments à usage de bureaux et résidentiel collectif.</a:t>
            </a:r>
            <a:endParaRPr lang="fr-FR" sz="16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448482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0" y="0"/>
            <a:ext cx="12263119" cy="738507"/>
            <a:chOff x="0" y="0"/>
            <a:chExt cx="12263119" cy="738507"/>
          </a:xfrm>
        </p:grpSpPr>
        <p:pic>
          <p:nvPicPr>
            <p:cNvPr id="7" name="Image 6"/>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8" name="Rectangle 7"/>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1" name="Rectangle 10"/>
            <p:cNvSpPr/>
            <p:nvPr/>
          </p:nvSpPr>
          <p:spPr>
            <a:xfrm>
              <a:off x="5920100" y="446119"/>
              <a:ext cx="6343019" cy="292388"/>
            </a:xfrm>
            <a:prstGeom prst="rect">
              <a:avLst/>
            </a:prstGeom>
          </p:spPr>
          <p:txBody>
            <a:bodyPr wrap="none">
              <a:spAutoFit/>
            </a:bodyPr>
            <a:lstStyle/>
            <a:p>
              <a:pPr algn="ctr"/>
              <a:r>
                <a:rPr lang="fr-FR" sz="13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IV-3. Diagnostic de </a:t>
              </a:r>
              <a:r>
                <a:rPr lang="fr-FR" sz="13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l'existant en profitant des incitations existantes</a:t>
              </a:r>
              <a:endParaRPr lang="fr-FR" sz="1300" b="1" dirty="0">
                <a:solidFill>
                  <a:schemeClr val="bg1"/>
                </a:solidFill>
                <a:latin typeface="Arial Rounded MT Bold" pitchFamily="34" charset="0"/>
              </a:endParaRPr>
            </a:p>
          </p:txBody>
        </p:sp>
      </p:grpSp>
      <p:sp>
        <p:nvSpPr>
          <p:cNvPr id="9" name="Rectangle 8"/>
          <p:cNvSpPr/>
          <p:nvPr/>
        </p:nvSpPr>
        <p:spPr>
          <a:xfrm>
            <a:off x="-13448" y="3209262"/>
            <a:ext cx="12205448" cy="981423"/>
          </a:xfrm>
          <a:prstGeom prst="rect">
            <a:avLst/>
          </a:prstGeom>
          <a:solidFill>
            <a:schemeClr val="bg1"/>
          </a:solidFill>
        </p:spPr>
        <p:txBody>
          <a:bodyPr wrap="square">
            <a:spAutoFit/>
          </a:bodyPr>
          <a:lstStyle/>
          <a:p>
            <a:pPr algn="just">
              <a:lnSpc>
                <a:spcPct val="107000"/>
              </a:lnSpc>
              <a:spcAft>
                <a:spcPts val="800"/>
              </a:spcAft>
            </a:pPr>
            <a:r>
              <a:rPr lang="fr-FR"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3-B.</a:t>
            </a:r>
            <a:r>
              <a:rPr lang="fr-FR" b="1" dirty="0" smtClean="0">
                <a:latin typeface="Calibri" panose="020F0502020204030204" pitchFamily="34" charset="0"/>
                <a:ea typeface="Calibri" panose="020F0502020204030204" pitchFamily="34" charset="0"/>
                <a:cs typeface="Arial" panose="020B0604020202020204" pitchFamily="34" charset="0"/>
              </a:rPr>
              <a:t> </a:t>
            </a:r>
            <a:r>
              <a:rPr lang="fr-FR" b="1" dirty="0">
                <a:latin typeface="Calibri" panose="020F0502020204030204" pitchFamily="34" charset="0"/>
                <a:ea typeface="Calibri" panose="020F0502020204030204" pitchFamily="34" charset="0"/>
                <a:cs typeface="Arial" panose="020B0604020202020204" pitchFamily="34" charset="0"/>
              </a:rPr>
              <a:t>Faire bénéficier les projets de construction de bâtiments labélisé ECO-BAT des incitations financières à partir du Fonds de Transition Energétique (primes aux investissements immatériels et matériels et crédits à taux bonifiés pour les surcoûts engendrés).</a:t>
            </a:r>
            <a:endParaRPr lang="fr-FR" sz="16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0" name="Rectangle 9"/>
          <p:cNvSpPr/>
          <p:nvPr/>
        </p:nvSpPr>
        <p:spPr>
          <a:xfrm>
            <a:off x="-26895" y="4653189"/>
            <a:ext cx="12192000" cy="685059"/>
          </a:xfrm>
          <a:prstGeom prst="rect">
            <a:avLst/>
          </a:prstGeom>
          <a:solidFill>
            <a:schemeClr val="bg1"/>
          </a:solidFill>
        </p:spPr>
        <p:txBody>
          <a:bodyPr wrap="square">
            <a:spAutoFit/>
          </a:bodyPr>
          <a:lstStyle/>
          <a:p>
            <a:pPr algn="just">
              <a:lnSpc>
                <a:spcPct val="107000"/>
              </a:lnSpc>
              <a:spcAft>
                <a:spcPts val="800"/>
              </a:spcAft>
            </a:pPr>
            <a:r>
              <a:rPr lang="fr-FR"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3-C.</a:t>
            </a:r>
            <a:r>
              <a:rPr lang="fr-FR" b="1" dirty="0" smtClean="0">
                <a:latin typeface="Calibri" panose="020F0502020204030204" pitchFamily="34" charset="0"/>
                <a:ea typeface="Calibri" panose="020F0502020204030204" pitchFamily="34" charset="0"/>
                <a:cs typeface="Arial" panose="020B0604020202020204" pitchFamily="34" charset="0"/>
              </a:rPr>
              <a:t> </a:t>
            </a:r>
            <a:r>
              <a:rPr lang="fr-FR" b="1" dirty="0">
                <a:latin typeface="Calibri" panose="020F0502020204030204" pitchFamily="34" charset="0"/>
                <a:ea typeface="Calibri" panose="020F0502020204030204" pitchFamily="34" charset="0"/>
                <a:cs typeface="Arial" panose="020B0604020202020204" pitchFamily="34" charset="0"/>
              </a:rPr>
              <a:t>Octroi des mécanismes de financement pour l’incitation à l’installation et l’utilisation des bâches de collecte et de stockage des eaux pluviales.</a:t>
            </a:r>
            <a:endParaRPr lang="fr-FR" sz="16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p:cNvSpPr/>
          <p:nvPr/>
        </p:nvSpPr>
        <p:spPr>
          <a:xfrm>
            <a:off x="-26895" y="1813779"/>
            <a:ext cx="12205447" cy="685059"/>
          </a:xfrm>
          <a:prstGeom prst="rect">
            <a:avLst/>
          </a:prstGeom>
          <a:solidFill>
            <a:schemeClr val="bg1"/>
          </a:solidFill>
        </p:spPr>
        <p:txBody>
          <a:bodyPr wrap="square">
            <a:spAutoFit/>
          </a:bodyPr>
          <a:lstStyle/>
          <a:p>
            <a:pPr algn="just">
              <a:lnSpc>
                <a:spcPct val="107000"/>
              </a:lnSpc>
              <a:spcAft>
                <a:spcPts val="800"/>
              </a:spcAft>
            </a:pPr>
            <a:r>
              <a:rPr lang="fr-FR"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3-A. </a:t>
            </a:r>
            <a:r>
              <a:rPr lang="fr-FR" b="1" dirty="0">
                <a:latin typeface="Calibri" panose="020F0502020204030204" pitchFamily="34" charset="0"/>
                <a:ea typeface="Calibri" panose="020F0502020204030204" pitchFamily="34" charset="0"/>
                <a:cs typeface="Arial" panose="020B0604020202020204" pitchFamily="34" charset="0"/>
              </a:rPr>
              <a:t>Organisation des actions de sensibilisation auprès des promoteurs publics et privés et inciter les communes à l’application de la réglementation pour la généralisation de l’utilisation des bâches de collectes et de stockage des eaux pluviales.</a:t>
            </a:r>
            <a:endParaRPr lang="fr-FR" sz="16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505657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0" y="0"/>
            <a:ext cx="12310382" cy="712381"/>
            <a:chOff x="0" y="0"/>
            <a:chExt cx="12310382" cy="712381"/>
          </a:xfrm>
        </p:grpSpPr>
        <p:pic>
          <p:nvPicPr>
            <p:cNvPr id="7" name="Image 6"/>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8" name="Rectangle 7"/>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1" name="Rectangle 10"/>
            <p:cNvSpPr/>
            <p:nvPr/>
          </p:nvSpPr>
          <p:spPr>
            <a:xfrm>
              <a:off x="6408445" y="375263"/>
              <a:ext cx="5901937" cy="307777"/>
            </a:xfrm>
            <a:prstGeom prst="rect">
              <a:avLst/>
            </a:prstGeom>
          </p:spPr>
          <p:txBody>
            <a:bodyPr wrap="none">
              <a:spAutoFit/>
            </a:bodyPr>
            <a:lstStyle/>
            <a:p>
              <a:pPr algn="ctr"/>
              <a:r>
                <a:rPr lang="fr-FR" sz="1400" dirty="0" smtClean="0">
                  <a:solidFill>
                    <a:schemeClr val="bg1"/>
                  </a:solidFill>
                  <a:latin typeface="Arial Black" panose="020B0A04020102020204" pitchFamily="34" charset="0"/>
                  <a:ea typeface="Calibri" panose="020F0502020204030204" pitchFamily="34" charset="0"/>
                  <a:cs typeface="Century Gothic" panose="020B0502020202020204" pitchFamily="34" charset="0"/>
                </a:rPr>
                <a:t>IV-4. Mode </a:t>
              </a:r>
              <a:r>
                <a:rPr lang="fr-FR" sz="1400" dirty="0">
                  <a:solidFill>
                    <a:schemeClr val="bg1"/>
                  </a:solidFill>
                  <a:latin typeface="Arial Black" panose="020B0A04020102020204" pitchFamily="34" charset="0"/>
                  <a:ea typeface="Calibri" panose="020F0502020204030204" pitchFamily="34" charset="0"/>
                  <a:cs typeface="Century Gothic" panose="020B0502020202020204" pitchFamily="34" charset="0"/>
                </a:rPr>
                <a:t>de sélection des acteurs de la maitrise d'œuvre</a:t>
              </a:r>
              <a:endParaRPr lang="fr-FR" sz="1400" b="1" dirty="0">
                <a:solidFill>
                  <a:schemeClr val="bg1"/>
                </a:solidFill>
                <a:latin typeface="Arial Rounded MT Bold" pitchFamily="34" charset="0"/>
              </a:endParaRPr>
            </a:p>
          </p:txBody>
        </p:sp>
      </p:grpSp>
      <p:sp>
        <p:nvSpPr>
          <p:cNvPr id="12" name="Rectangle 11"/>
          <p:cNvSpPr/>
          <p:nvPr/>
        </p:nvSpPr>
        <p:spPr>
          <a:xfrm>
            <a:off x="0" y="5433295"/>
            <a:ext cx="12192000" cy="685059"/>
          </a:xfrm>
          <a:prstGeom prst="rect">
            <a:avLst/>
          </a:prstGeom>
          <a:solidFill>
            <a:schemeClr val="bg1"/>
          </a:solidFill>
        </p:spPr>
        <p:txBody>
          <a:bodyPr wrap="square">
            <a:spAutoFit/>
          </a:bodyPr>
          <a:lstStyle/>
          <a:p>
            <a:pPr algn="just">
              <a:lnSpc>
                <a:spcPct val="107000"/>
              </a:lnSpc>
              <a:spcAft>
                <a:spcPts val="800"/>
              </a:spcAft>
            </a:pPr>
            <a:r>
              <a:rPr lang="fr-FR" b="1" dirty="0">
                <a:latin typeface="Calibri" panose="020F0502020204030204" pitchFamily="34" charset="0"/>
                <a:ea typeface="Calibri" panose="020F0502020204030204" pitchFamily="34" charset="0"/>
                <a:cs typeface="Arial" panose="020B0604020202020204" pitchFamily="34" charset="0"/>
              </a:rPr>
              <a:t>II-4. Agrément des </a:t>
            </a:r>
            <a:r>
              <a:rPr lang="fr-FR" b="1" dirty="0" err="1">
                <a:latin typeface="Calibri" panose="020F0502020204030204" pitchFamily="34" charset="0"/>
                <a:ea typeface="Calibri" panose="020F0502020204030204" pitchFamily="34" charset="0"/>
                <a:cs typeface="Arial" panose="020B0604020202020204" pitchFamily="34" charset="0"/>
              </a:rPr>
              <a:t>micro-entreprises</a:t>
            </a:r>
            <a:r>
              <a:rPr lang="fr-FR" b="1" dirty="0">
                <a:latin typeface="Calibri" panose="020F0502020204030204" pitchFamily="34" charset="0"/>
                <a:ea typeface="Calibri" panose="020F0502020204030204" pitchFamily="34" charset="0"/>
                <a:cs typeface="Arial" panose="020B0604020202020204" pitchFamily="34" charset="0"/>
              </a:rPr>
              <a:t> dans la mise en œuvre des techniques de construction écologiques dans le secteur du bâtiment.</a:t>
            </a:r>
            <a:endParaRPr lang="fr-FR" sz="16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Rectangle 12"/>
          <p:cNvSpPr/>
          <p:nvPr/>
        </p:nvSpPr>
        <p:spPr>
          <a:xfrm>
            <a:off x="13447" y="4344617"/>
            <a:ext cx="12192000" cy="981423"/>
          </a:xfrm>
          <a:prstGeom prst="rect">
            <a:avLst/>
          </a:prstGeom>
          <a:solidFill>
            <a:schemeClr val="bg1"/>
          </a:solidFill>
        </p:spPr>
        <p:txBody>
          <a:bodyPr wrap="square">
            <a:spAutoFit/>
          </a:bodyPr>
          <a:lstStyle/>
          <a:p>
            <a:pPr algn="just">
              <a:lnSpc>
                <a:spcPct val="107000"/>
              </a:lnSpc>
              <a:spcAft>
                <a:spcPts val="800"/>
              </a:spcAft>
            </a:pPr>
            <a:r>
              <a:rPr lang="fr-FR"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4-D.</a:t>
            </a:r>
            <a:r>
              <a:rPr lang="fr-FR" b="1" dirty="0" smtClean="0">
                <a:latin typeface="Calibri" panose="020F0502020204030204" pitchFamily="34" charset="0"/>
                <a:ea typeface="Calibri" panose="020F0502020204030204" pitchFamily="34" charset="0"/>
                <a:cs typeface="Arial" panose="020B0604020202020204" pitchFamily="34" charset="0"/>
              </a:rPr>
              <a:t> </a:t>
            </a:r>
            <a:r>
              <a:rPr lang="fr-FR" b="1" dirty="0">
                <a:latin typeface="Calibri" panose="020F0502020204030204" pitchFamily="34" charset="0"/>
                <a:ea typeface="Calibri" panose="020F0502020204030204" pitchFamily="34" charset="0"/>
                <a:cs typeface="Arial" panose="020B0604020202020204" pitchFamily="34" charset="0"/>
              </a:rPr>
              <a:t>Mettre en place des programmes de formation spécifiques, au seins des centres de formation professionnels, pour l’amélioration des capacités des micro-entreprises de mise en œuvre des matériaux locaux et écologiques pour promouvoir l’éco-construction.</a:t>
            </a:r>
            <a:endParaRPr lang="fr-FR" sz="16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Rectangle 13"/>
          <p:cNvSpPr/>
          <p:nvPr/>
        </p:nvSpPr>
        <p:spPr>
          <a:xfrm>
            <a:off x="-26894" y="951944"/>
            <a:ext cx="12192000" cy="1607107"/>
          </a:xfrm>
          <a:prstGeom prst="rect">
            <a:avLst/>
          </a:prstGeom>
          <a:solidFill>
            <a:schemeClr val="bg1"/>
          </a:solidFill>
        </p:spPr>
        <p:txBody>
          <a:bodyPr wrap="square">
            <a:spAutoFit/>
          </a:bodyPr>
          <a:lstStyle/>
          <a:p>
            <a:pPr algn="just">
              <a:lnSpc>
                <a:spcPct val="107000"/>
              </a:lnSpc>
              <a:spcAft>
                <a:spcPts val="800"/>
              </a:spcAft>
            </a:pPr>
            <a:r>
              <a:rPr lang="fr-FR" sz="2000"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4-A.</a:t>
            </a:r>
            <a:r>
              <a:rPr lang="fr-FR" sz="2000" b="1" dirty="0" smtClean="0">
                <a:latin typeface="Calibri" panose="020F0502020204030204" pitchFamily="34" charset="0"/>
                <a:ea typeface="Calibri" panose="020F0502020204030204" pitchFamily="34" charset="0"/>
                <a:cs typeface="Arial" panose="020B0604020202020204" pitchFamily="34" charset="0"/>
              </a:rPr>
              <a:t> </a:t>
            </a:r>
            <a:r>
              <a:rPr lang="fr-FR" sz="2000" b="1" dirty="0">
                <a:latin typeface="Calibri" panose="020F0502020204030204" pitchFamily="34" charset="0"/>
                <a:ea typeface="Calibri" panose="020F0502020204030204" pitchFamily="34" charset="0"/>
                <a:cs typeface="Arial" panose="020B0604020202020204" pitchFamily="34" charset="0"/>
              </a:rPr>
              <a:t>Actualiser l’</a:t>
            </a:r>
            <a:r>
              <a:rPr lang="fr-FR" b="1" dirty="0">
                <a:latin typeface="Calibri" panose="020F0502020204030204" pitchFamily="34" charset="0"/>
                <a:ea typeface="Calibri" panose="020F0502020204030204" pitchFamily="34" charset="0"/>
                <a:cs typeface="Arial" panose="020B0604020202020204" pitchFamily="34" charset="0"/>
              </a:rPr>
              <a:t>arrêté de la ministre de l’équipement, de l’habitat et de l’aménagement du territoire du 18 août 2008, déterminant les activités, les spécialités, les catégories et les plafonds y correspondants dans lesquels les entreprises de bâtiment et de travaux publics peuvent être agréées ainsi que les moyens humains, matériels et financiers dont ces entreprises doivent disposer, en vue de rajouter les activités relatives à l’utilisation des matériaux locaux et les techniques de construction écologiques.</a:t>
            </a:r>
          </a:p>
        </p:txBody>
      </p:sp>
      <p:sp>
        <p:nvSpPr>
          <p:cNvPr id="15" name="Rectangle 14"/>
          <p:cNvSpPr/>
          <p:nvPr/>
        </p:nvSpPr>
        <p:spPr>
          <a:xfrm>
            <a:off x="0" y="5479461"/>
            <a:ext cx="12178553" cy="1277786"/>
          </a:xfrm>
          <a:prstGeom prst="rect">
            <a:avLst/>
          </a:prstGeom>
          <a:solidFill>
            <a:schemeClr val="bg1"/>
          </a:solidFill>
        </p:spPr>
        <p:txBody>
          <a:bodyPr wrap="square">
            <a:spAutoFit/>
          </a:bodyPr>
          <a:lstStyle/>
          <a:p>
            <a:pPr algn="just">
              <a:lnSpc>
                <a:spcPct val="107000"/>
              </a:lnSpc>
              <a:spcAft>
                <a:spcPts val="800"/>
              </a:spcAft>
            </a:pPr>
            <a:r>
              <a:rPr lang="fr-FR"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4-E.</a:t>
            </a:r>
            <a:r>
              <a:rPr lang="fr-FR" b="1" dirty="0" smtClean="0">
                <a:latin typeface="Calibri" panose="020F0502020204030204" pitchFamily="34" charset="0"/>
                <a:ea typeface="Calibri" panose="020F0502020204030204" pitchFamily="34" charset="0"/>
                <a:cs typeface="Arial" panose="020B0604020202020204" pitchFamily="34" charset="0"/>
              </a:rPr>
              <a:t> </a:t>
            </a:r>
            <a:r>
              <a:rPr lang="fr-FR" b="1" dirty="0">
                <a:latin typeface="Calibri" panose="020F0502020204030204" pitchFamily="34" charset="0"/>
                <a:ea typeface="Calibri" panose="020F0502020204030204" pitchFamily="34" charset="0"/>
                <a:cs typeface="Arial" panose="020B0604020202020204" pitchFamily="34" charset="0"/>
              </a:rPr>
              <a:t>Favoriser la collaboration avec les organismes de recherche et les centres techniques pour le développement des matériaux locaux performants à travers la valorisation des substances utiles disponibles et la promotion des techniques d’</a:t>
            </a:r>
            <a:r>
              <a:rPr lang="fr-FR" b="1" dirty="0" err="1">
                <a:latin typeface="Calibri" panose="020F0502020204030204" pitchFamily="34" charset="0"/>
                <a:ea typeface="Calibri" panose="020F0502020204030204" pitchFamily="34" charset="0"/>
                <a:cs typeface="Arial" panose="020B0604020202020204" pitchFamily="34" charset="0"/>
              </a:rPr>
              <a:t>éco-construction</a:t>
            </a:r>
            <a:r>
              <a:rPr lang="fr-FR" b="1" dirty="0">
                <a:latin typeface="Calibri" panose="020F0502020204030204" pitchFamily="34" charset="0"/>
                <a:ea typeface="Calibri" panose="020F0502020204030204" pitchFamily="34" charset="0"/>
                <a:cs typeface="Arial" panose="020B0604020202020204" pitchFamily="34" charset="0"/>
              </a:rPr>
              <a:t> pour l’amélioration des performances thermique des bâtiments et la réduction de l’énergie de production des matériaux de construction.</a:t>
            </a:r>
            <a:endParaRPr lang="fr-FR" sz="16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6" name="Rectangle 15"/>
          <p:cNvSpPr/>
          <p:nvPr/>
        </p:nvSpPr>
        <p:spPr>
          <a:xfrm>
            <a:off x="-26894" y="3507906"/>
            <a:ext cx="12205447" cy="685059"/>
          </a:xfrm>
          <a:prstGeom prst="rect">
            <a:avLst/>
          </a:prstGeom>
          <a:solidFill>
            <a:schemeClr val="bg1"/>
          </a:solidFill>
        </p:spPr>
        <p:txBody>
          <a:bodyPr wrap="square">
            <a:spAutoFit/>
          </a:bodyPr>
          <a:lstStyle/>
          <a:p>
            <a:pPr algn="just">
              <a:lnSpc>
                <a:spcPct val="107000"/>
              </a:lnSpc>
              <a:spcAft>
                <a:spcPts val="800"/>
              </a:spcAft>
            </a:pPr>
            <a:r>
              <a:rPr lang="fr-FR"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4-C.</a:t>
            </a:r>
            <a:r>
              <a:rPr lang="fr-FR" b="1" dirty="0" smtClean="0">
                <a:latin typeface="Calibri" panose="020F0502020204030204" pitchFamily="34" charset="0"/>
                <a:ea typeface="Calibri" panose="020F0502020204030204" pitchFamily="34" charset="0"/>
                <a:cs typeface="Arial" panose="020B0604020202020204" pitchFamily="34" charset="0"/>
              </a:rPr>
              <a:t> </a:t>
            </a:r>
            <a:r>
              <a:rPr lang="fr-FR" b="1" dirty="0">
                <a:latin typeface="Calibri" panose="020F0502020204030204" pitchFamily="34" charset="0"/>
                <a:ea typeface="Calibri" panose="020F0502020204030204" pitchFamily="34" charset="0"/>
                <a:cs typeface="Arial" panose="020B0604020202020204" pitchFamily="34" charset="0"/>
              </a:rPr>
              <a:t>Promouvoir les micro entreprises de fabrication de bâches de collectes et de stockage des eaux pluviales conformément aux normes en vigueurs.</a:t>
            </a:r>
            <a:endParaRPr lang="fr-FR" sz="16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 name="Rectangle 16"/>
          <p:cNvSpPr/>
          <p:nvPr/>
        </p:nvSpPr>
        <p:spPr>
          <a:xfrm>
            <a:off x="-26894" y="2720237"/>
            <a:ext cx="12192000" cy="685059"/>
          </a:xfrm>
          <a:prstGeom prst="rect">
            <a:avLst/>
          </a:prstGeom>
          <a:solidFill>
            <a:schemeClr val="bg1"/>
          </a:solidFill>
        </p:spPr>
        <p:txBody>
          <a:bodyPr wrap="square">
            <a:spAutoFit/>
          </a:bodyPr>
          <a:lstStyle/>
          <a:p>
            <a:pPr algn="just">
              <a:lnSpc>
                <a:spcPct val="107000"/>
              </a:lnSpc>
              <a:spcAft>
                <a:spcPts val="800"/>
              </a:spcAft>
            </a:pPr>
            <a:r>
              <a:rPr lang="fr-FR" b="1" dirty="0" smtClean="0">
                <a:solidFill>
                  <a:srgbClr val="000099"/>
                </a:solidFill>
                <a:latin typeface="Calibri" panose="020F0502020204030204" pitchFamily="34" charset="0"/>
                <a:ea typeface="Calibri" panose="020F0502020204030204" pitchFamily="34" charset="0"/>
                <a:cs typeface="Arial" panose="020B0604020202020204" pitchFamily="34" charset="0"/>
              </a:rPr>
              <a:t>4-B.</a:t>
            </a:r>
            <a:r>
              <a:rPr lang="fr-FR" b="1" dirty="0" smtClean="0">
                <a:latin typeface="Calibri" panose="020F0502020204030204" pitchFamily="34" charset="0"/>
                <a:ea typeface="Calibri" panose="020F0502020204030204" pitchFamily="34" charset="0"/>
                <a:cs typeface="Arial" panose="020B0604020202020204" pitchFamily="34" charset="0"/>
              </a:rPr>
              <a:t> </a:t>
            </a:r>
            <a:r>
              <a:rPr lang="fr-FR" b="1" dirty="0">
                <a:latin typeface="Calibri" panose="020F0502020204030204" pitchFamily="34" charset="0"/>
                <a:ea typeface="Calibri" panose="020F0502020204030204" pitchFamily="34" charset="0"/>
                <a:cs typeface="Arial" panose="020B0604020202020204" pitchFamily="34" charset="0"/>
              </a:rPr>
              <a:t>Inviter l’INNORPI à promulguer les normes techniques et de sécurité nécessaires relatives aux bâches de collecte et de stockage des eaux pluviales afin de garantir la sécurité des personnes lors de leur utilisation et la durabilité de ces systèmes.</a:t>
            </a:r>
            <a:endParaRPr lang="fr-FR" sz="16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090631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AutoShape 6" descr="RÃ©sultat de recherche d'images pour &quot;reseau de chauffage urbain&quot;"/>
          <p:cNvSpPr>
            <a:spLocks noChangeAspect="1" noChangeArrowheads="1"/>
          </p:cNvSpPr>
          <p:nvPr/>
        </p:nvSpPr>
        <p:spPr bwMode="auto">
          <a:xfrm>
            <a:off x="304808" y="-144462"/>
            <a:ext cx="39968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ZoneTexte 10"/>
          <p:cNvSpPr txBox="1"/>
          <p:nvPr/>
        </p:nvSpPr>
        <p:spPr>
          <a:xfrm>
            <a:off x="2042922" y="856843"/>
            <a:ext cx="8929878" cy="369332"/>
          </a:xfrm>
          <a:prstGeom prst="rect">
            <a:avLst/>
          </a:prstGeom>
          <a:solidFill>
            <a:schemeClr val="bg1"/>
          </a:solidFill>
        </p:spPr>
        <p:txBody>
          <a:bodyPr wrap="square" rtlCol="0">
            <a:spAutoFit/>
          </a:bodyPr>
          <a:lstStyle/>
          <a:p>
            <a:pPr algn="ctr"/>
            <a:r>
              <a:rPr lang="fr-FR" b="1" u="sng" dirty="0" smtClean="0">
                <a:solidFill>
                  <a:srgbClr val="00B050"/>
                </a:solidFill>
                <a:latin typeface="Arial Rounded MT Bold" pitchFamily="34" charset="0"/>
              </a:rPr>
              <a:t>I-1-3. La stratégie de la transition énergétique dans le secteur du bâtiment </a:t>
            </a:r>
            <a:endParaRPr lang="fr-FR" u="sng" dirty="0">
              <a:solidFill>
                <a:srgbClr val="00B050"/>
              </a:solidFill>
            </a:endParaRPr>
          </a:p>
        </p:txBody>
      </p:sp>
      <p:grpSp>
        <p:nvGrpSpPr>
          <p:cNvPr id="9" name="Groupe 8"/>
          <p:cNvGrpSpPr/>
          <p:nvPr/>
        </p:nvGrpSpPr>
        <p:grpSpPr>
          <a:xfrm>
            <a:off x="0" y="0"/>
            <a:ext cx="12277130" cy="712381"/>
            <a:chOff x="0" y="0"/>
            <a:chExt cx="12277130" cy="712381"/>
          </a:xfrm>
        </p:grpSpPr>
        <p:pic>
          <p:nvPicPr>
            <p:cNvPr id="10" name="Image 9"/>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12" name="Rectangle 11"/>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3" name="Rectangle 12"/>
            <p:cNvSpPr/>
            <p:nvPr/>
          </p:nvSpPr>
          <p:spPr>
            <a:xfrm>
              <a:off x="6374360" y="393053"/>
              <a:ext cx="5902770" cy="307777"/>
            </a:xfrm>
            <a:prstGeom prst="rect">
              <a:avLst/>
            </a:prstGeom>
          </p:spPr>
          <p:txBody>
            <a:bodyPr wrap="none">
              <a:spAutoFit/>
            </a:bodyPr>
            <a:lstStyle/>
            <a:p>
              <a:pPr algn="ctr"/>
              <a:r>
                <a:rPr lang="fr-FR" sz="1400" b="1" dirty="0" smtClean="0">
                  <a:solidFill>
                    <a:schemeClr val="bg1"/>
                  </a:solidFill>
                  <a:latin typeface="Arial Rounded MT Bold" pitchFamily="34" charset="0"/>
                </a:rPr>
                <a:t>I-1. Contexte énergétique et objectifs de la transition énergétique </a:t>
              </a:r>
              <a:endParaRPr lang="fr-FR" sz="1400" b="1" dirty="0">
                <a:solidFill>
                  <a:schemeClr val="bg1"/>
                </a:solidFill>
                <a:latin typeface="Arial Rounded MT Bold" pitchFamily="34" charset="0"/>
              </a:endParaRPr>
            </a:p>
          </p:txBody>
        </p:sp>
      </p:grpSp>
      <p:grpSp>
        <p:nvGrpSpPr>
          <p:cNvPr id="3" name="Groupe 2"/>
          <p:cNvGrpSpPr/>
          <p:nvPr/>
        </p:nvGrpSpPr>
        <p:grpSpPr>
          <a:xfrm>
            <a:off x="193431" y="1528354"/>
            <a:ext cx="11897970" cy="4611189"/>
            <a:chOff x="193431" y="1528354"/>
            <a:chExt cx="11897970" cy="4611189"/>
          </a:xfrm>
        </p:grpSpPr>
        <p:pic>
          <p:nvPicPr>
            <p:cNvPr id="2" name="Image 1"/>
            <p:cNvPicPr>
              <a:picLocks noChangeAspect="1"/>
            </p:cNvPicPr>
            <p:nvPr/>
          </p:nvPicPr>
          <p:blipFill>
            <a:blip r:embed="rId3"/>
            <a:stretch>
              <a:fillRect/>
            </a:stretch>
          </p:blipFill>
          <p:spPr>
            <a:xfrm>
              <a:off x="5747657" y="1528354"/>
              <a:ext cx="6343744" cy="4611189"/>
            </a:xfrm>
            <a:prstGeom prst="rect">
              <a:avLst/>
            </a:prstGeom>
          </p:spPr>
        </p:pic>
        <p:pic>
          <p:nvPicPr>
            <p:cNvPr id="14" name="Image 13"/>
            <p:cNvPicPr>
              <a:picLocks noChangeAspect="1"/>
            </p:cNvPicPr>
            <p:nvPr/>
          </p:nvPicPr>
          <p:blipFill>
            <a:blip r:embed="rId4"/>
            <a:stretch>
              <a:fillRect/>
            </a:stretch>
          </p:blipFill>
          <p:spPr>
            <a:xfrm>
              <a:off x="193431" y="1528354"/>
              <a:ext cx="5390898" cy="4611189"/>
            </a:xfrm>
            <a:prstGeom prst="rect">
              <a:avLst/>
            </a:prstGeom>
            <a:solidFill>
              <a:srgbClr val="FFFF00"/>
            </a:solidFill>
          </p:spPr>
        </p:pic>
      </p:grpSp>
    </p:spTree>
    <p:extLst>
      <p:ext uri="{BB962C8B-B14F-4D97-AF65-F5344CB8AC3E}">
        <p14:creationId xmlns:p14="http://schemas.microsoft.com/office/powerpoint/2010/main" val="34167311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01944" y="852048"/>
            <a:ext cx="6310574" cy="369332"/>
          </a:xfrm>
          <a:prstGeom prst="rect">
            <a:avLst/>
          </a:prstGeom>
          <a:solidFill>
            <a:schemeClr val="bg1"/>
          </a:solidFill>
        </p:spPr>
        <p:txBody>
          <a:bodyPr wrap="none">
            <a:spAutoFit/>
          </a:bodyPr>
          <a:lstStyle/>
          <a:p>
            <a:pPr algn="ctr"/>
            <a:r>
              <a:rPr lang="fr-FR" b="1" u="sng" dirty="0">
                <a:solidFill>
                  <a:srgbClr val="00B050"/>
                </a:solidFill>
                <a:latin typeface="Arial Rounded MT Bold" pitchFamily="34" charset="0"/>
              </a:rPr>
              <a:t>I-2-1. La réglementation thermique des bâtiments neufs</a:t>
            </a:r>
          </a:p>
        </p:txBody>
      </p:sp>
      <p:grpSp>
        <p:nvGrpSpPr>
          <p:cNvPr id="6" name="Groupe 5"/>
          <p:cNvGrpSpPr/>
          <p:nvPr/>
        </p:nvGrpSpPr>
        <p:grpSpPr>
          <a:xfrm>
            <a:off x="0" y="0"/>
            <a:ext cx="12192000" cy="712381"/>
            <a:chOff x="0" y="0"/>
            <a:chExt cx="12192000" cy="712381"/>
          </a:xfrm>
        </p:grpSpPr>
        <p:pic>
          <p:nvPicPr>
            <p:cNvPr id="7" name="Image 6"/>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8" name="Rectangle 7"/>
            <p:cNvSpPr/>
            <p:nvPr/>
          </p:nvSpPr>
          <p:spPr>
            <a:xfrm>
              <a:off x="193431" y="223776"/>
              <a:ext cx="5390898" cy="338554"/>
            </a:xfrm>
            <a:prstGeom prst="rect">
              <a:avLst/>
            </a:prstGeom>
          </p:spPr>
          <p:txBody>
            <a:bodyPr wrap="none">
              <a:spAutoFit/>
            </a:bodyPr>
            <a:lstStyle/>
            <a:p>
              <a:pPr algn="ctr"/>
              <a:r>
                <a:rPr lang="fr-FR" sz="1600" b="1" dirty="0">
                  <a:solidFill>
                    <a:schemeClr val="bg1"/>
                  </a:solidFill>
                  <a:latin typeface="Arial Rounded MT Bold" pitchFamily="34" charset="0"/>
                </a:rPr>
                <a:t>Guide éco-construction pour les collectivités locales</a:t>
              </a:r>
            </a:p>
          </p:txBody>
        </p:sp>
        <p:sp>
          <p:nvSpPr>
            <p:cNvPr id="11" name="Rectangle 10"/>
            <p:cNvSpPr/>
            <p:nvPr/>
          </p:nvSpPr>
          <p:spPr>
            <a:xfrm>
              <a:off x="7462320" y="289718"/>
              <a:ext cx="4698787" cy="338554"/>
            </a:xfrm>
            <a:prstGeom prst="rect">
              <a:avLst/>
            </a:prstGeom>
          </p:spPr>
          <p:txBody>
            <a:bodyPr wrap="none">
              <a:spAutoFit/>
            </a:bodyPr>
            <a:lstStyle/>
            <a:p>
              <a:pPr algn="ctr"/>
              <a:r>
                <a:rPr lang="fr-FR" sz="1600" b="1" dirty="0">
                  <a:solidFill>
                    <a:schemeClr val="bg1"/>
                  </a:solidFill>
                  <a:latin typeface="Arial Rounded MT Bold" pitchFamily="34" charset="0"/>
                </a:rPr>
                <a:t>I-2. Cadre réglementaire et incitatif de la M.E.</a:t>
              </a:r>
            </a:p>
          </p:txBody>
        </p:sp>
      </p:grpSp>
      <p:pic>
        <p:nvPicPr>
          <p:cNvPr id="3" name="Image 2"/>
          <p:cNvPicPr>
            <a:picLocks noChangeAspect="1"/>
          </p:cNvPicPr>
          <p:nvPr/>
        </p:nvPicPr>
        <p:blipFill>
          <a:blip r:embed="rId3"/>
          <a:stretch>
            <a:fillRect/>
          </a:stretch>
        </p:blipFill>
        <p:spPr>
          <a:xfrm>
            <a:off x="599607" y="1465978"/>
            <a:ext cx="10792918" cy="5228111"/>
          </a:xfrm>
          <a:prstGeom prst="rect">
            <a:avLst/>
          </a:prstGeom>
          <a:solidFill>
            <a:schemeClr val="tx1"/>
          </a:solidFill>
        </p:spPr>
      </p:pic>
    </p:spTree>
    <p:extLst>
      <p:ext uri="{BB962C8B-B14F-4D97-AF65-F5344CB8AC3E}">
        <p14:creationId xmlns:p14="http://schemas.microsoft.com/office/powerpoint/2010/main" val="3755644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371600" y="1361047"/>
            <a:ext cx="9507727" cy="4943209"/>
          </a:xfrm>
          <a:prstGeom prst="rect">
            <a:avLst/>
          </a:prstGeom>
          <a:solidFill>
            <a:schemeClr val="tx1"/>
          </a:solidFill>
        </p:spPr>
      </p:pic>
      <p:grpSp>
        <p:nvGrpSpPr>
          <p:cNvPr id="10" name="Groupe 9"/>
          <p:cNvGrpSpPr/>
          <p:nvPr/>
        </p:nvGrpSpPr>
        <p:grpSpPr>
          <a:xfrm>
            <a:off x="0" y="0"/>
            <a:ext cx="12192000" cy="712381"/>
            <a:chOff x="0" y="0"/>
            <a:chExt cx="12192000" cy="712381"/>
          </a:xfrm>
        </p:grpSpPr>
        <p:pic>
          <p:nvPicPr>
            <p:cNvPr id="12" name="Image 11"/>
            <p:cNvPicPr/>
            <p:nvPr/>
          </p:nvPicPr>
          <p:blipFill>
            <a:blip r:embed="rId3" cstate="print"/>
            <a:srcRect/>
            <a:stretch>
              <a:fillRect/>
            </a:stretch>
          </p:blipFill>
          <p:spPr bwMode="auto">
            <a:xfrm>
              <a:off x="0" y="0"/>
              <a:ext cx="12192000" cy="712381"/>
            </a:xfrm>
            <a:prstGeom prst="rect">
              <a:avLst/>
            </a:prstGeom>
            <a:noFill/>
            <a:ln w="9525">
              <a:noFill/>
              <a:miter lim="800000"/>
              <a:headEnd/>
              <a:tailEnd/>
            </a:ln>
          </p:spPr>
        </p:pic>
        <p:sp>
          <p:nvSpPr>
            <p:cNvPr id="13" name="Rectangle 12"/>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4" name="Rectangle 13"/>
            <p:cNvSpPr/>
            <p:nvPr/>
          </p:nvSpPr>
          <p:spPr>
            <a:xfrm>
              <a:off x="7462320" y="289718"/>
              <a:ext cx="4698787" cy="338554"/>
            </a:xfrm>
            <a:prstGeom prst="rect">
              <a:avLst/>
            </a:prstGeom>
          </p:spPr>
          <p:txBody>
            <a:bodyPr wrap="none">
              <a:spAutoFit/>
            </a:bodyPr>
            <a:lstStyle/>
            <a:p>
              <a:pPr algn="ctr"/>
              <a:r>
                <a:rPr lang="fr-FR" sz="1600" b="1" dirty="0" smtClean="0">
                  <a:solidFill>
                    <a:schemeClr val="bg1"/>
                  </a:solidFill>
                  <a:latin typeface="Arial Rounded MT Bold" pitchFamily="34" charset="0"/>
                </a:rPr>
                <a:t>I-2. Cadre réglementaire et incitatif de la M.E.</a:t>
              </a:r>
              <a:endParaRPr lang="fr-FR" sz="1600" b="1" dirty="0">
                <a:solidFill>
                  <a:schemeClr val="bg1"/>
                </a:solidFill>
                <a:latin typeface="Arial Rounded MT Bold" pitchFamily="34" charset="0"/>
              </a:endParaRPr>
            </a:p>
          </p:txBody>
        </p:sp>
      </p:grpSp>
      <p:sp>
        <p:nvSpPr>
          <p:cNvPr id="8" name="Rectangle 7"/>
          <p:cNvSpPr/>
          <p:nvPr/>
        </p:nvSpPr>
        <p:spPr>
          <a:xfrm>
            <a:off x="1762995" y="6454308"/>
            <a:ext cx="8251170" cy="307777"/>
          </a:xfrm>
          <a:prstGeom prst="rect">
            <a:avLst/>
          </a:prstGeom>
        </p:spPr>
        <p:txBody>
          <a:bodyPr wrap="none">
            <a:spAutoFit/>
          </a:bodyPr>
          <a:lstStyle/>
          <a:p>
            <a:pPr lvl="0" algn="ctr"/>
            <a:r>
              <a:rPr lang="fr-FR" sz="1400" b="1" u="sng" dirty="0" smtClean="0">
                <a:solidFill>
                  <a:srgbClr val="C00000"/>
                </a:solidFill>
                <a:latin typeface="Arial Rounded MT Bold" pitchFamily="34" charset="0"/>
              </a:rPr>
              <a:t>Pour la présentation détaillée de la réglementation thermique  : Voir annexe n°1 du document </a:t>
            </a:r>
            <a:endParaRPr lang="fr-FR" sz="1400" b="1" u="sng" dirty="0">
              <a:solidFill>
                <a:srgbClr val="C00000"/>
              </a:solidFill>
              <a:latin typeface="Arial Rounded MT Bold" pitchFamily="34" charset="0"/>
            </a:endParaRPr>
          </a:p>
        </p:txBody>
      </p:sp>
      <p:sp>
        <p:nvSpPr>
          <p:cNvPr id="11" name="Rectangle 10"/>
          <p:cNvSpPr/>
          <p:nvPr/>
        </p:nvSpPr>
        <p:spPr>
          <a:xfrm>
            <a:off x="2601944" y="852048"/>
            <a:ext cx="6310574" cy="369332"/>
          </a:xfrm>
          <a:prstGeom prst="rect">
            <a:avLst/>
          </a:prstGeom>
          <a:solidFill>
            <a:schemeClr val="bg1"/>
          </a:solidFill>
        </p:spPr>
        <p:txBody>
          <a:bodyPr wrap="none">
            <a:spAutoFit/>
          </a:bodyPr>
          <a:lstStyle/>
          <a:p>
            <a:pPr algn="ctr"/>
            <a:r>
              <a:rPr lang="fr-FR" b="1" u="sng" dirty="0" smtClean="0">
                <a:solidFill>
                  <a:srgbClr val="00B050"/>
                </a:solidFill>
                <a:latin typeface="Arial Rounded MT Bold" pitchFamily="34" charset="0"/>
              </a:rPr>
              <a:t>I-2-1. La réglementation thermique des bâtiments neufs</a:t>
            </a:r>
            <a:endParaRPr lang="fr-FR" b="1" u="sng" dirty="0">
              <a:solidFill>
                <a:srgbClr val="00B050"/>
              </a:solidFill>
              <a:latin typeface="Arial Rounded MT Bold" pitchFamily="34" charset="0"/>
            </a:endParaRPr>
          </a:p>
        </p:txBody>
      </p:sp>
    </p:spTree>
    <p:extLst>
      <p:ext uri="{BB962C8B-B14F-4D97-AF65-F5344CB8AC3E}">
        <p14:creationId xmlns:p14="http://schemas.microsoft.com/office/powerpoint/2010/main" val="10402457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184735" y="786106"/>
            <a:ext cx="5144999" cy="369332"/>
          </a:xfrm>
          <a:prstGeom prst="rect">
            <a:avLst/>
          </a:prstGeom>
          <a:solidFill>
            <a:schemeClr val="bg1"/>
          </a:solidFill>
        </p:spPr>
        <p:txBody>
          <a:bodyPr wrap="none">
            <a:spAutoFit/>
          </a:bodyPr>
          <a:lstStyle/>
          <a:p>
            <a:pPr algn="ctr"/>
            <a:r>
              <a:rPr lang="fr-FR" b="1" u="sng" dirty="0" smtClean="0">
                <a:solidFill>
                  <a:srgbClr val="00B050"/>
                </a:solidFill>
                <a:latin typeface="Arial Rounded MT Bold" pitchFamily="34" charset="0"/>
              </a:rPr>
              <a:t>I-2-2. Les audits énergétiques des bâtiments</a:t>
            </a:r>
            <a:endParaRPr lang="fr-FR" b="1" u="sng" dirty="0">
              <a:solidFill>
                <a:srgbClr val="00B050"/>
              </a:solidFill>
              <a:latin typeface="Arial Rounded MT Bold" pitchFamily="34" charset="0"/>
            </a:endParaRPr>
          </a:p>
        </p:txBody>
      </p:sp>
      <p:grpSp>
        <p:nvGrpSpPr>
          <p:cNvPr id="10" name="Groupe 9"/>
          <p:cNvGrpSpPr/>
          <p:nvPr/>
        </p:nvGrpSpPr>
        <p:grpSpPr>
          <a:xfrm>
            <a:off x="0" y="0"/>
            <a:ext cx="12192000" cy="712381"/>
            <a:chOff x="0" y="0"/>
            <a:chExt cx="12192000" cy="712381"/>
          </a:xfrm>
        </p:grpSpPr>
        <p:pic>
          <p:nvPicPr>
            <p:cNvPr id="12" name="Image 11"/>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13" name="Rectangle 12"/>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4" name="Rectangle 13"/>
            <p:cNvSpPr/>
            <p:nvPr/>
          </p:nvSpPr>
          <p:spPr>
            <a:xfrm>
              <a:off x="7462320" y="289718"/>
              <a:ext cx="4698787" cy="338554"/>
            </a:xfrm>
            <a:prstGeom prst="rect">
              <a:avLst/>
            </a:prstGeom>
          </p:spPr>
          <p:txBody>
            <a:bodyPr wrap="none">
              <a:spAutoFit/>
            </a:bodyPr>
            <a:lstStyle/>
            <a:p>
              <a:pPr algn="ctr"/>
              <a:r>
                <a:rPr lang="fr-FR" sz="1600" b="1" dirty="0" smtClean="0">
                  <a:solidFill>
                    <a:schemeClr val="bg1"/>
                  </a:solidFill>
                  <a:latin typeface="Arial Rounded MT Bold" pitchFamily="34" charset="0"/>
                </a:rPr>
                <a:t>I-2. Cadre réglementaire et incitatif de la M.E.</a:t>
              </a:r>
              <a:endParaRPr lang="fr-FR" sz="1600" b="1" dirty="0">
                <a:solidFill>
                  <a:schemeClr val="bg1"/>
                </a:solidFill>
                <a:latin typeface="Arial Rounded MT Bold" pitchFamily="34" charset="0"/>
              </a:endParaRPr>
            </a:p>
          </p:txBody>
        </p:sp>
      </p:grpSp>
      <p:grpSp>
        <p:nvGrpSpPr>
          <p:cNvPr id="4" name="Groupe 3"/>
          <p:cNvGrpSpPr/>
          <p:nvPr/>
        </p:nvGrpSpPr>
        <p:grpSpPr>
          <a:xfrm>
            <a:off x="561703" y="1231763"/>
            <a:ext cx="10698479" cy="5508671"/>
            <a:chOff x="561703" y="1231763"/>
            <a:chExt cx="10698479" cy="5508671"/>
          </a:xfrm>
        </p:grpSpPr>
        <p:pic>
          <p:nvPicPr>
            <p:cNvPr id="2" name="Image 1"/>
            <p:cNvPicPr>
              <a:picLocks noChangeAspect="1"/>
            </p:cNvPicPr>
            <p:nvPr/>
          </p:nvPicPr>
          <p:blipFill>
            <a:blip r:embed="rId3"/>
            <a:stretch>
              <a:fillRect/>
            </a:stretch>
          </p:blipFill>
          <p:spPr>
            <a:xfrm>
              <a:off x="561703" y="1231763"/>
              <a:ext cx="10698479" cy="5508671"/>
            </a:xfrm>
            <a:prstGeom prst="rect">
              <a:avLst/>
            </a:prstGeom>
            <a:solidFill>
              <a:schemeClr val="bg1">
                <a:lumMod val="95000"/>
              </a:schemeClr>
            </a:solidFill>
            <a:ln>
              <a:solidFill>
                <a:schemeClr val="tx1"/>
              </a:solidFill>
            </a:ln>
          </p:spPr>
        </p:pic>
        <p:sp>
          <p:nvSpPr>
            <p:cNvPr id="3" name="Rectangle 2"/>
            <p:cNvSpPr/>
            <p:nvPr/>
          </p:nvSpPr>
          <p:spPr>
            <a:xfrm>
              <a:off x="2730322" y="4739426"/>
              <a:ext cx="3709116" cy="309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AE – Bâtiments existants</a:t>
              </a:r>
              <a:endParaRPr lang="fr-FR" b="1" dirty="0"/>
            </a:p>
          </p:txBody>
        </p:sp>
        <p:sp>
          <p:nvSpPr>
            <p:cNvPr id="11" name="Rectangle 10"/>
            <p:cNvSpPr/>
            <p:nvPr/>
          </p:nvSpPr>
          <p:spPr>
            <a:xfrm>
              <a:off x="6856530" y="4739426"/>
              <a:ext cx="3709116" cy="309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AEP – Nouveaux Bâtiments</a:t>
              </a:r>
              <a:endParaRPr lang="fr-FR" b="1" dirty="0"/>
            </a:p>
          </p:txBody>
        </p:sp>
      </p:grpSp>
    </p:spTree>
    <p:extLst>
      <p:ext uri="{BB962C8B-B14F-4D97-AF65-F5344CB8AC3E}">
        <p14:creationId xmlns:p14="http://schemas.microsoft.com/office/powerpoint/2010/main" val="5540018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888880" y="936157"/>
            <a:ext cx="5917838" cy="369332"/>
          </a:xfrm>
          <a:prstGeom prst="rect">
            <a:avLst/>
          </a:prstGeom>
          <a:solidFill>
            <a:schemeClr val="bg1"/>
          </a:solidFill>
        </p:spPr>
        <p:txBody>
          <a:bodyPr wrap="none">
            <a:spAutoFit/>
          </a:bodyPr>
          <a:lstStyle/>
          <a:p>
            <a:pPr algn="ctr"/>
            <a:r>
              <a:rPr lang="fr-FR" b="1" u="sng" dirty="0" smtClean="0">
                <a:solidFill>
                  <a:srgbClr val="00B050"/>
                </a:solidFill>
                <a:latin typeface="Arial Rounded MT Bold" pitchFamily="34" charset="0"/>
              </a:rPr>
              <a:t>I-2-3. Le label de performance énergétique ECOBAT</a:t>
            </a:r>
            <a:endParaRPr lang="fr-FR" b="1" u="sng" dirty="0">
              <a:solidFill>
                <a:srgbClr val="00B050"/>
              </a:solidFill>
              <a:latin typeface="Arial Rounded MT Bold" pitchFamily="34" charset="0"/>
            </a:endParaRPr>
          </a:p>
        </p:txBody>
      </p:sp>
      <p:graphicFrame>
        <p:nvGraphicFramePr>
          <p:cNvPr id="3" name="Tableau 2"/>
          <p:cNvGraphicFramePr>
            <a:graphicFrameLocks noGrp="1"/>
          </p:cNvGraphicFramePr>
          <p:nvPr>
            <p:extLst>
              <p:ext uri="{D42A27DB-BD31-4B8C-83A1-F6EECF244321}">
                <p14:modId xmlns:p14="http://schemas.microsoft.com/office/powerpoint/2010/main" val="1204895250"/>
              </p:ext>
            </p:extLst>
          </p:nvPr>
        </p:nvGraphicFramePr>
        <p:xfrm>
          <a:off x="193431" y="1529268"/>
          <a:ext cx="11602329" cy="4989098"/>
        </p:xfrm>
        <a:graphic>
          <a:graphicData uri="http://schemas.openxmlformats.org/drawingml/2006/table">
            <a:tbl>
              <a:tblPr firstRow="1" bandRow="1">
                <a:tableStyleId>{5C22544A-7EE6-4342-B048-85BDC9FD1C3A}</a:tableStyleId>
              </a:tblPr>
              <a:tblGrid>
                <a:gridCol w="2603291">
                  <a:extLst>
                    <a:ext uri="{9D8B030D-6E8A-4147-A177-3AD203B41FA5}">
                      <a16:colId xmlns="" xmlns:a16="http://schemas.microsoft.com/office/drawing/2014/main" val="1394414348"/>
                    </a:ext>
                  </a:extLst>
                </a:gridCol>
                <a:gridCol w="8999038">
                  <a:extLst>
                    <a:ext uri="{9D8B030D-6E8A-4147-A177-3AD203B41FA5}">
                      <a16:colId xmlns="" xmlns:a16="http://schemas.microsoft.com/office/drawing/2014/main" val="639031056"/>
                    </a:ext>
                  </a:extLst>
                </a:gridCol>
              </a:tblGrid>
              <a:tr h="459274">
                <a:tc gridSpan="2">
                  <a:txBody>
                    <a:bodyPr/>
                    <a:lstStyle/>
                    <a:p>
                      <a:pPr algn="ctr"/>
                      <a:r>
                        <a:rPr lang="fr-FR" dirty="0" smtClean="0">
                          <a:latin typeface="Arial Black" panose="020B0A04020102020204" pitchFamily="34" charset="0"/>
                        </a:rPr>
                        <a:t>LABEL DE PERFORMANCE ENERGETIQUE ECO-BAT</a:t>
                      </a:r>
                      <a:endParaRPr lang="fr-FR" dirty="0">
                        <a:latin typeface="Arial Black" panose="020B0A04020102020204" pitchFamily="34" charset="0"/>
                      </a:endParaRPr>
                    </a:p>
                  </a:txBody>
                  <a:tcPr/>
                </a:tc>
                <a:tc hMerge="1">
                  <a:txBody>
                    <a:bodyPr/>
                    <a:lstStyle/>
                    <a:p>
                      <a:endParaRPr lang="fr-FR" dirty="0"/>
                    </a:p>
                  </a:txBody>
                  <a:tcPr/>
                </a:tc>
                <a:extLst>
                  <a:ext uri="{0D108BD9-81ED-4DB2-BD59-A6C34878D82A}">
                    <a16:rowId xmlns="" xmlns:a16="http://schemas.microsoft.com/office/drawing/2014/main" val="703747697"/>
                  </a:ext>
                </a:extLst>
              </a:tr>
              <a:tr h="1132456">
                <a:tc>
                  <a:txBody>
                    <a:bodyPr/>
                    <a:lstStyle/>
                    <a:p>
                      <a:r>
                        <a:rPr lang="fr-FR" sz="1600" dirty="0" smtClean="0">
                          <a:solidFill>
                            <a:srgbClr val="C00000"/>
                          </a:solidFill>
                          <a:latin typeface="Arial Black" panose="020B0A04020102020204" pitchFamily="34" charset="0"/>
                        </a:rPr>
                        <a:t>Objectif :</a:t>
                      </a:r>
                      <a:endParaRPr lang="fr-FR" sz="1600" dirty="0">
                        <a:solidFill>
                          <a:srgbClr val="C00000"/>
                        </a:solidFill>
                        <a:latin typeface="Arial Black" panose="020B0A04020102020204" pitchFamily="34" charset="0"/>
                      </a:endParaRPr>
                    </a:p>
                  </a:txBody>
                  <a:tcPr anchor="ctr"/>
                </a:tc>
                <a:tc>
                  <a:txBody>
                    <a:bodyPr/>
                    <a:lstStyle/>
                    <a:p>
                      <a:r>
                        <a:rPr lang="fr-FR" sz="1600" dirty="0" smtClean="0">
                          <a:latin typeface="Arial Black" panose="020B0A04020102020204" pitchFamily="34" charset="0"/>
                        </a:rPr>
                        <a:t>Promouvoir les bâtiments à </a:t>
                      </a:r>
                      <a:r>
                        <a:rPr lang="fr-FR" sz="1600" dirty="0" smtClean="0">
                          <a:solidFill>
                            <a:srgbClr val="C00000"/>
                          </a:solidFill>
                          <a:latin typeface="Arial Black" panose="020B0A04020102020204" pitchFamily="34" charset="0"/>
                        </a:rPr>
                        <a:t>Haute Performance Energétique </a:t>
                      </a:r>
                      <a:r>
                        <a:rPr lang="fr-FR" sz="1600" dirty="0" smtClean="0">
                          <a:latin typeface="Arial Black" panose="020B0A04020102020204" pitchFamily="34" charset="0"/>
                        </a:rPr>
                        <a:t>et contribuant à </a:t>
                      </a:r>
                      <a:r>
                        <a:rPr lang="fr-FR" sz="1600" dirty="0" smtClean="0">
                          <a:solidFill>
                            <a:srgbClr val="00B050"/>
                          </a:solidFill>
                          <a:latin typeface="Arial Black" panose="020B0A04020102020204" pitchFamily="34" charset="0"/>
                        </a:rPr>
                        <a:t>la protection de l’environnement</a:t>
                      </a:r>
                      <a:r>
                        <a:rPr lang="fr-FR" sz="1600" dirty="0" smtClean="0">
                          <a:latin typeface="Arial Black" panose="020B0A04020102020204" pitchFamily="34" charset="0"/>
                        </a:rPr>
                        <a:t> et à </a:t>
                      </a:r>
                      <a:r>
                        <a:rPr lang="fr-FR" sz="1600" dirty="0" smtClean="0">
                          <a:solidFill>
                            <a:srgbClr val="00B050"/>
                          </a:solidFill>
                          <a:latin typeface="Arial Black" panose="020B0A04020102020204" pitchFamily="34" charset="0"/>
                        </a:rPr>
                        <a:t>l’atténuation des changements climat</a:t>
                      </a:r>
                      <a:r>
                        <a:rPr lang="fr-FR" sz="1600" dirty="0" smtClean="0">
                          <a:latin typeface="Arial Black" panose="020B0A04020102020204" pitchFamily="34" charset="0"/>
                        </a:rPr>
                        <a:t>iques, dans les secteurs résidentiel et tertiaire.</a:t>
                      </a:r>
                      <a:endParaRPr lang="fr-FR" sz="1600" dirty="0">
                        <a:latin typeface="Arial Black" panose="020B0A04020102020204" pitchFamily="34" charset="0"/>
                      </a:endParaRPr>
                    </a:p>
                  </a:txBody>
                  <a:tcPr anchor="ctr"/>
                </a:tc>
                <a:extLst>
                  <a:ext uri="{0D108BD9-81ED-4DB2-BD59-A6C34878D82A}">
                    <a16:rowId xmlns="" xmlns:a16="http://schemas.microsoft.com/office/drawing/2014/main" val="2569437126"/>
                  </a:ext>
                </a:extLst>
              </a:tr>
              <a:tr h="1132456">
                <a:tc>
                  <a:txBody>
                    <a:bodyPr/>
                    <a:lstStyle/>
                    <a:p>
                      <a:r>
                        <a:rPr lang="fr-FR" sz="1600" dirty="0" smtClean="0">
                          <a:solidFill>
                            <a:srgbClr val="C00000"/>
                          </a:solidFill>
                          <a:latin typeface="Arial Black" panose="020B0A04020102020204" pitchFamily="34" charset="0"/>
                        </a:rPr>
                        <a:t>Types de bâtiments concernés :</a:t>
                      </a:r>
                      <a:endParaRPr lang="fr-FR" sz="1600" dirty="0">
                        <a:solidFill>
                          <a:srgbClr val="C00000"/>
                        </a:solidFill>
                        <a:latin typeface="Arial Black" panose="020B0A04020102020204" pitchFamily="34" charset="0"/>
                      </a:endParaRPr>
                    </a:p>
                  </a:txBody>
                  <a:tcPr anchor="ctr"/>
                </a:tc>
                <a:tc>
                  <a:txBody>
                    <a:bodyPr/>
                    <a:lstStyle/>
                    <a:p>
                      <a:pPr marL="285750" indent="-285750">
                        <a:buFont typeface="Wingdings" panose="05000000000000000000" pitchFamily="2" charset="2"/>
                        <a:buChar char="§"/>
                      </a:pPr>
                      <a:r>
                        <a:rPr lang="fr-FR" sz="1600" dirty="0" smtClean="0">
                          <a:solidFill>
                            <a:srgbClr val="000099"/>
                          </a:solidFill>
                          <a:latin typeface="Arial Black" panose="020B0A04020102020204" pitchFamily="34" charset="0"/>
                        </a:rPr>
                        <a:t>Résidentiels</a:t>
                      </a:r>
                      <a:r>
                        <a:rPr lang="fr-FR" sz="1600" dirty="0" smtClean="0">
                          <a:latin typeface="Arial Black" panose="020B0A04020102020204" pitchFamily="34" charset="0"/>
                        </a:rPr>
                        <a:t> collectifs;</a:t>
                      </a:r>
                    </a:p>
                    <a:p>
                      <a:pPr marL="285750" indent="-285750">
                        <a:buFont typeface="Wingdings" panose="05000000000000000000" pitchFamily="2" charset="2"/>
                        <a:buChar char="§"/>
                      </a:pPr>
                      <a:r>
                        <a:rPr lang="fr-FR" sz="1600" dirty="0" smtClean="0">
                          <a:solidFill>
                            <a:srgbClr val="000099"/>
                          </a:solidFill>
                          <a:latin typeface="Arial Black" panose="020B0A04020102020204" pitchFamily="34" charset="0"/>
                        </a:rPr>
                        <a:t>Tertiaires :</a:t>
                      </a:r>
                      <a:r>
                        <a:rPr lang="fr-FR" sz="1600" dirty="0" smtClean="0">
                          <a:latin typeface="Arial Black" panose="020B0A04020102020204" pitchFamily="34" charset="0"/>
                        </a:rPr>
                        <a:t> Bureaux,</a:t>
                      </a:r>
                      <a:r>
                        <a:rPr lang="fr-FR" sz="1600" baseline="0" dirty="0" smtClean="0">
                          <a:latin typeface="Arial Black" panose="020B0A04020102020204" pitchFamily="34" charset="0"/>
                        </a:rPr>
                        <a:t> Santé et Hôtellerie;</a:t>
                      </a:r>
                    </a:p>
                    <a:p>
                      <a:pPr marL="285750" indent="-285750">
                        <a:buFont typeface="Wingdings" panose="05000000000000000000" pitchFamily="2" charset="2"/>
                        <a:buChar char="§"/>
                      </a:pPr>
                      <a:r>
                        <a:rPr lang="fr-FR" sz="1600" dirty="0" smtClean="0">
                          <a:latin typeface="Arial Black" panose="020B0A04020102020204" pitchFamily="34" charset="0"/>
                        </a:rPr>
                        <a:t>Bâtiments </a:t>
                      </a:r>
                      <a:r>
                        <a:rPr lang="fr-FR" sz="1600" dirty="0" smtClean="0">
                          <a:solidFill>
                            <a:srgbClr val="000099"/>
                          </a:solidFill>
                          <a:latin typeface="Arial Black" panose="020B0A04020102020204" pitchFamily="34" charset="0"/>
                        </a:rPr>
                        <a:t>existants et neufs</a:t>
                      </a:r>
                      <a:r>
                        <a:rPr lang="fr-FR" sz="1600" dirty="0" smtClean="0">
                          <a:latin typeface="Arial Black" panose="020B0A04020102020204" pitchFamily="34" charset="0"/>
                        </a:rPr>
                        <a:t>.</a:t>
                      </a:r>
                      <a:endParaRPr lang="fr-FR" sz="1600" dirty="0">
                        <a:latin typeface="Arial Black" panose="020B0A04020102020204" pitchFamily="34" charset="0"/>
                      </a:endParaRPr>
                    </a:p>
                  </a:txBody>
                  <a:tcPr anchor="ctr"/>
                </a:tc>
                <a:extLst>
                  <a:ext uri="{0D108BD9-81ED-4DB2-BD59-A6C34878D82A}">
                    <a16:rowId xmlns="" xmlns:a16="http://schemas.microsoft.com/office/drawing/2014/main" val="342895056"/>
                  </a:ext>
                </a:extLst>
              </a:tr>
              <a:tr h="1132456">
                <a:tc>
                  <a:txBody>
                    <a:bodyPr/>
                    <a:lstStyle/>
                    <a:p>
                      <a:r>
                        <a:rPr lang="fr-FR" sz="1600" dirty="0" smtClean="0">
                          <a:solidFill>
                            <a:srgbClr val="C00000"/>
                          </a:solidFill>
                          <a:latin typeface="Arial Black" panose="020B0A04020102020204" pitchFamily="34" charset="0"/>
                        </a:rPr>
                        <a:t>Concept :</a:t>
                      </a:r>
                      <a:endParaRPr lang="fr-FR" sz="1600" dirty="0">
                        <a:solidFill>
                          <a:srgbClr val="C00000"/>
                        </a:solidFill>
                        <a:latin typeface="Arial Black" panose="020B0A04020102020204" pitchFamily="34" charset="0"/>
                      </a:endParaRPr>
                    </a:p>
                  </a:txBody>
                  <a:tcPr anchor="ctr"/>
                </a:tc>
                <a:tc>
                  <a:txBody>
                    <a:bodyPr/>
                    <a:lstStyle/>
                    <a:p>
                      <a:pPr marL="285750" indent="-285750">
                        <a:buFont typeface="Wingdings" panose="05000000000000000000" pitchFamily="2" charset="2"/>
                        <a:buChar char="§"/>
                      </a:pPr>
                      <a:r>
                        <a:rPr lang="fr-FR" sz="1600" dirty="0" smtClean="0">
                          <a:latin typeface="Arial Black" panose="020B0A04020102020204" pitchFamily="34" charset="0"/>
                        </a:rPr>
                        <a:t>Label </a:t>
                      </a:r>
                      <a:r>
                        <a:rPr lang="fr-FR" sz="1600" dirty="0" smtClean="0">
                          <a:solidFill>
                            <a:srgbClr val="000099"/>
                          </a:solidFill>
                          <a:latin typeface="Arial Black" panose="020B0A04020102020204" pitchFamily="34" charset="0"/>
                        </a:rPr>
                        <a:t>à dominance énergétique</a:t>
                      </a:r>
                      <a:r>
                        <a:rPr lang="fr-FR" sz="1600" dirty="0" smtClean="0">
                          <a:latin typeface="Arial Black" panose="020B0A04020102020204" pitchFamily="34" charset="0"/>
                        </a:rPr>
                        <a:t>;</a:t>
                      </a:r>
                    </a:p>
                    <a:p>
                      <a:pPr marL="285750" indent="-285750">
                        <a:buFont typeface="Wingdings" panose="05000000000000000000" pitchFamily="2" charset="2"/>
                        <a:buChar char="§"/>
                      </a:pPr>
                      <a:r>
                        <a:rPr lang="fr-FR" sz="1600" dirty="0" smtClean="0">
                          <a:latin typeface="Arial Black" panose="020B0A04020102020204" pitchFamily="34" charset="0"/>
                        </a:rPr>
                        <a:t>Couvre,</a:t>
                      </a:r>
                      <a:r>
                        <a:rPr lang="fr-FR" sz="1600" baseline="0" dirty="0" smtClean="0">
                          <a:latin typeface="Arial Black" panose="020B0A04020102020204" pitchFamily="34" charset="0"/>
                        </a:rPr>
                        <a:t> également, </a:t>
                      </a:r>
                      <a:r>
                        <a:rPr lang="fr-FR" sz="1600" baseline="0" dirty="0" smtClean="0">
                          <a:solidFill>
                            <a:srgbClr val="000099"/>
                          </a:solidFill>
                          <a:latin typeface="Arial Black" panose="020B0A04020102020204" pitchFamily="34" charset="0"/>
                        </a:rPr>
                        <a:t>des aspects environnementaux fondamentaux </a:t>
                      </a:r>
                      <a:r>
                        <a:rPr lang="fr-FR" sz="1600" baseline="0" dirty="0" smtClean="0">
                          <a:latin typeface="Arial Black" panose="020B0A04020102020204" pitchFamily="34" charset="0"/>
                        </a:rPr>
                        <a:t>: gestion des eaux et des déchets.</a:t>
                      </a:r>
                      <a:endParaRPr lang="fr-FR" sz="1600" dirty="0">
                        <a:latin typeface="Arial Black" panose="020B0A04020102020204" pitchFamily="34" charset="0"/>
                      </a:endParaRPr>
                    </a:p>
                  </a:txBody>
                  <a:tcPr anchor="ctr"/>
                </a:tc>
                <a:extLst>
                  <a:ext uri="{0D108BD9-81ED-4DB2-BD59-A6C34878D82A}">
                    <a16:rowId xmlns="" xmlns:a16="http://schemas.microsoft.com/office/drawing/2014/main" val="3578562672"/>
                  </a:ext>
                </a:extLst>
              </a:tr>
              <a:tr h="1132456">
                <a:tc>
                  <a:txBody>
                    <a:bodyPr/>
                    <a:lstStyle/>
                    <a:p>
                      <a:r>
                        <a:rPr lang="fr-FR" sz="1600" dirty="0" smtClean="0">
                          <a:solidFill>
                            <a:srgbClr val="C00000"/>
                          </a:solidFill>
                          <a:latin typeface="Arial Black" panose="020B0A04020102020204" pitchFamily="34" charset="0"/>
                        </a:rPr>
                        <a:t>Cibles :</a:t>
                      </a:r>
                      <a:endParaRPr lang="fr-FR" sz="1600" dirty="0">
                        <a:solidFill>
                          <a:srgbClr val="C00000"/>
                        </a:solidFill>
                        <a:latin typeface="Arial Black" panose="020B0A04020102020204" pitchFamily="34" charset="0"/>
                      </a:endParaRPr>
                    </a:p>
                  </a:txBody>
                  <a:tcPr anchor="ctr"/>
                </a:tc>
                <a:tc>
                  <a:txBody>
                    <a:bodyPr/>
                    <a:lstStyle/>
                    <a:p>
                      <a:pPr marL="342900" indent="-342900">
                        <a:buFont typeface="+mj-lt"/>
                        <a:buAutoNum type="arabicPeriod"/>
                      </a:pPr>
                      <a:r>
                        <a:rPr lang="fr-FR" sz="1600" dirty="0" smtClean="0">
                          <a:solidFill>
                            <a:srgbClr val="000099"/>
                          </a:solidFill>
                          <a:latin typeface="Arial Black" panose="020B0A04020102020204" pitchFamily="34" charset="0"/>
                        </a:rPr>
                        <a:t>Enveloppe</a:t>
                      </a:r>
                      <a:r>
                        <a:rPr lang="fr-FR" sz="1600" dirty="0" smtClean="0">
                          <a:latin typeface="Arial Black" panose="020B0A04020102020204" pitchFamily="34" charset="0"/>
                        </a:rPr>
                        <a:t> du bâtiment;</a:t>
                      </a:r>
                    </a:p>
                    <a:p>
                      <a:pPr marL="342900" indent="-342900">
                        <a:buFont typeface="+mj-lt"/>
                        <a:buAutoNum type="arabicPeriod"/>
                      </a:pPr>
                      <a:r>
                        <a:rPr lang="fr-FR" sz="1600" dirty="0" smtClean="0">
                          <a:solidFill>
                            <a:srgbClr val="000099"/>
                          </a:solidFill>
                          <a:latin typeface="Arial Black" panose="020B0A04020102020204" pitchFamily="34" charset="0"/>
                        </a:rPr>
                        <a:t>Equipements techniques </a:t>
                      </a:r>
                      <a:r>
                        <a:rPr lang="fr-FR" sz="1600" dirty="0" smtClean="0">
                          <a:latin typeface="Arial Black" panose="020B0A04020102020204" pitchFamily="34" charset="0"/>
                        </a:rPr>
                        <a:t>du bâtiment;</a:t>
                      </a:r>
                    </a:p>
                    <a:p>
                      <a:pPr marL="342900" indent="-342900">
                        <a:buFont typeface="+mj-lt"/>
                        <a:buAutoNum type="arabicPeriod"/>
                      </a:pPr>
                      <a:r>
                        <a:rPr lang="fr-FR" sz="1600" dirty="0" smtClean="0">
                          <a:solidFill>
                            <a:srgbClr val="000099"/>
                          </a:solidFill>
                          <a:latin typeface="Arial Black" panose="020B0A04020102020204" pitchFamily="34" charset="0"/>
                        </a:rPr>
                        <a:t>Gestion des ressources </a:t>
                      </a:r>
                      <a:r>
                        <a:rPr lang="fr-FR" sz="1600" dirty="0" smtClean="0">
                          <a:latin typeface="Arial Black" panose="020B0A04020102020204" pitchFamily="34" charset="0"/>
                        </a:rPr>
                        <a:t>: Energie, eau et déchets.</a:t>
                      </a:r>
                      <a:endParaRPr lang="fr-FR" sz="1600" dirty="0">
                        <a:latin typeface="Arial Black" panose="020B0A04020102020204" pitchFamily="34" charset="0"/>
                      </a:endParaRPr>
                    </a:p>
                  </a:txBody>
                  <a:tcPr anchor="ctr"/>
                </a:tc>
                <a:extLst>
                  <a:ext uri="{0D108BD9-81ED-4DB2-BD59-A6C34878D82A}">
                    <a16:rowId xmlns="" xmlns:a16="http://schemas.microsoft.com/office/drawing/2014/main" val="624533602"/>
                  </a:ext>
                </a:extLst>
              </a:tr>
            </a:tbl>
          </a:graphicData>
        </a:graphic>
      </p:graphicFrame>
      <p:grpSp>
        <p:nvGrpSpPr>
          <p:cNvPr id="10" name="Groupe 9"/>
          <p:cNvGrpSpPr/>
          <p:nvPr/>
        </p:nvGrpSpPr>
        <p:grpSpPr>
          <a:xfrm>
            <a:off x="0" y="0"/>
            <a:ext cx="12192000" cy="712381"/>
            <a:chOff x="0" y="0"/>
            <a:chExt cx="12192000" cy="712381"/>
          </a:xfrm>
        </p:grpSpPr>
        <p:pic>
          <p:nvPicPr>
            <p:cNvPr id="12" name="Image 11"/>
            <p:cNvPicPr/>
            <p:nvPr/>
          </p:nvPicPr>
          <p:blipFill>
            <a:blip r:embed="rId2" cstate="print"/>
            <a:srcRect/>
            <a:stretch>
              <a:fillRect/>
            </a:stretch>
          </p:blipFill>
          <p:spPr bwMode="auto">
            <a:xfrm>
              <a:off x="0" y="0"/>
              <a:ext cx="12192000" cy="712381"/>
            </a:xfrm>
            <a:prstGeom prst="rect">
              <a:avLst/>
            </a:prstGeom>
            <a:noFill/>
            <a:ln w="9525">
              <a:noFill/>
              <a:miter lim="800000"/>
              <a:headEnd/>
              <a:tailEnd/>
            </a:ln>
          </p:spPr>
        </p:pic>
        <p:sp>
          <p:nvSpPr>
            <p:cNvPr id="13" name="Rectangle 12"/>
            <p:cNvSpPr/>
            <p:nvPr/>
          </p:nvSpPr>
          <p:spPr>
            <a:xfrm>
              <a:off x="193431" y="223776"/>
              <a:ext cx="5390898" cy="338554"/>
            </a:xfrm>
            <a:prstGeom prst="rect">
              <a:avLst/>
            </a:prstGeom>
          </p:spPr>
          <p:txBody>
            <a:bodyPr wrap="none">
              <a:spAutoFit/>
            </a:bodyPr>
            <a:lstStyle/>
            <a:p>
              <a:pPr algn="ctr"/>
              <a:r>
                <a:rPr lang="fr-FR" sz="1600" b="1" dirty="0" smtClean="0">
                  <a:solidFill>
                    <a:schemeClr val="bg1"/>
                  </a:solidFill>
                  <a:latin typeface="Arial Rounded MT Bold" pitchFamily="34" charset="0"/>
                </a:rPr>
                <a:t>Guide éco-construction pour les collectivités locales</a:t>
              </a:r>
              <a:endParaRPr lang="fr-FR" sz="1600" b="1" dirty="0">
                <a:solidFill>
                  <a:schemeClr val="bg1"/>
                </a:solidFill>
                <a:latin typeface="Arial Rounded MT Bold" pitchFamily="34" charset="0"/>
              </a:endParaRPr>
            </a:p>
          </p:txBody>
        </p:sp>
        <p:sp>
          <p:nvSpPr>
            <p:cNvPr id="14" name="Rectangle 13"/>
            <p:cNvSpPr/>
            <p:nvPr/>
          </p:nvSpPr>
          <p:spPr>
            <a:xfrm>
              <a:off x="7462320" y="289718"/>
              <a:ext cx="4698787" cy="338554"/>
            </a:xfrm>
            <a:prstGeom prst="rect">
              <a:avLst/>
            </a:prstGeom>
          </p:spPr>
          <p:txBody>
            <a:bodyPr wrap="none">
              <a:spAutoFit/>
            </a:bodyPr>
            <a:lstStyle/>
            <a:p>
              <a:pPr algn="ctr"/>
              <a:r>
                <a:rPr lang="fr-FR" sz="1600" b="1" dirty="0" smtClean="0">
                  <a:solidFill>
                    <a:schemeClr val="bg1"/>
                  </a:solidFill>
                  <a:latin typeface="Arial Rounded MT Bold" pitchFamily="34" charset="0"/>
                </a:rPr>
                <a:t>I-2. Cadre réglementaire et incitatif de la M.E.</a:t>
              </a:r>
              <a:endParaRPr lang="fr-FR" sz="1600" b="1" dirty="0">
                <a:solidFill>
                  <a:schemeClr val="bg1"/>
                </a:solidFill>
                <a:latin typeface="Arial Rounded MT Bold" pitchFamily="34" charset="0"/>
              </a:endParaRPr>
            </a:p>
          </p:txBody>
        </p:sp>
      </p:grpSp>
    </p:spTree>
    <p:extLst>
      <p:ext uri="{BB962C8B-B14F-4D97-AF65-F5344CB8AC3E}">
        <p14:creationId xmlns:p14="http://schemas.microsoft.com/office/powerpoint/2010/main" val="171086248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1762</TotalTime>
  <Words>5294</Words>
  <Application>Microsoft Office PowerPoint</Application>
  <PresentationFormat>Grand écran</PresentationFormat>
  <Paragraphs>672</Paragraphs>
  <Slides>46</Slides>
  <Notes>1</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46</vt:i4>
      </vt:variant>
    </vt:vector>
  </HeadingPairs>
  <TitlesOfParts>
    <vt:vector size="58" baseType="lpstr">
      <vt:lpstr>SimSun</vt:lpstr>
      <vt:lpstr>Agency FB</vt:lpstr>
      <vt:lpstr>Arial</vt:lpstr>
      <vt:lpstr>Arial Black</vt:lpstr>
      <vt:lpstr>Arial Rounded MT Bold</vt:lpstr>
      <vt:lpstr>Calibri</vt:lpstr>
      <vt:lpstr>Calibri Light</vt:lpstr>
      <vt:lpstr>Carlito</vt:lpstr>
      <vt:lpstr>Century Gothic</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Mounir BAHRI</dc:creator>
  <cp:lastModifiedBy>Compte Microsoft</cp:lastModifiedBy>
  <cp:revision>469</cp:revision>
  <dcterms:created xsi:type="dcterms:W3CDTF">2022-03-03T18:42:13Z</dcterms:created>
  <dcterms:modified xsi:type="dcterms:W3CDTF">2022-06-20T09:24:23Z</dcterms:modified>
</cp:coreProperties>
</file>