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Lst>
  <p:notesMasterIdLst>
    <p:notesMasterId r:id="rId21"/>
  </p:notesMasterIdLst>
  <p:sldIdLst>
    <p:sldId id="321" r:id="rId2"/>
    <p:sldId id="359" r:id="rId3"/>
    <p:sldId id="269" r:id="rId4"/>
    <p:sldId id="322" r:id="rId5"/>
    <p:sldId id="323" r:id="rId6"/>
    <p:sldId id="268" r:id="rId7"/>
    <p:sldId id="284" r:id="rId8"/>
    <p:sldId id="354" r:id="rId9"/>
    <p:sldId id="352" r:id="rId10"/>
    <p:sldId id="348" r:id="rId11"/>
    <p:sldId id="347" r:id="rId12"/>
    <p:sldId id="341" r:id="rId13"/>
    <p:sldId id="358" r:id="rId14"/>
    <p:sldId id="346" r:id="rId15"/>
    <p:sldId id="320" r:id="rId16"/>
    <p:sldId id="350" r:id="rId17"/>
    <p:sldId id="349" r:id="rId18"/>
    <p:sldId id="357" r:id="rId19"/>
    <p:sldId id="339" r:id="rId2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66CC"/>
    <a:srgbClr val="00CCFF"/>
    <a:srgbClr val="66CCFF"/>
    <a:srgbClr val="FF6600"/>
    <a:srgbClr val="3399FF"/>
    <a:srgbClr val="00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2772"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CEAD0-5869-44A1-BCDB-CF79930320A3}" type="datetimeFigureOut">
              <a:rPr lang="fr-FR" smtClean="0"/>
              <a:pPr/>
              <a:t>05/03/2020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A2BD9-6778-4295-9408-65CEA2690813}" type="slidenum">
              <a:rPr lang="fr-FR" smtClean="0"/>
              <a:pPr/>
              <a:t>‹N°›</a:t>
            </a:fld>
            <a:endParaRPr lang="fr-FR"/>
          </a:p>
        </p:txBody>
      </p:sp>
    </p:spTree>
    <p:extLst>
      <p:ext uri="{BB962C8B-B14F-4D97-AF65-F5344CB8AC3E}">
        <p14:creationId xmlns:p14="http://schemas.microsoft.com/office/powerpoint/2010/main" val="8931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3</a:t>
            </a:fld>
            <a:endParaRPr lang="fr-FR"/>
          </a:p>
        </p:txBody>
      </p:sp>
    </p:spTree>
    <p:extLst>
      <p:ext uri="{BB962C8B-B14F-4D97-AF65-F5344CB8AC3E}">
        <p14:creationId xmlns:p14="http://schemas.microsoft.com/office/powerpoint/2010/main" val="3828467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12</a:t>
            </a:fld>
            <a:endParaRPr lang="fr-FR"/>
          </a:p>
        </p:txBody>
      </p:sp>
    </p:spTree>
    <p:extLst>
      <p:ext uri="{BB962C8B-B14F-4D97-AF65-F5344CB8AC3E}">
        <p14:creationId xmlns:p14="http://schemas.microsoft.com/office/powerpoint/2010/main" val="1234507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14</a:t>
            </a:fld>
            <a:endParaRPr lang="fr-FR"/>
          </a:p>
        </p:txBody>
      </p:sp>
    </p:spTree>
    <p:extLst>
      <p:ext uri="{BB962C8B-B14F-4D97-AF65-F5344CB8AC3E}">
        <p14:creationId xmlns:p14="http://schemas.microsoft.com/office/powerpoint/2010/main" val="11457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15</a:t>
            </a:fld>
            <a:endParaRPr lang="fr-FR"/>
          </a:p>
        </p:txBody>
      </p:sp>
    </p:spTree>
    <p:extLst>
      <p:ext uri="{BB962C8B-B14F-4D97-AF65-F5344CB8AC3E}">
        <p14:creationId xmlns:p14="http://schemas.microsoft.com/office/powerpoint/2010/main" val="2130743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16</a:t>
            </a:fld>
            <a:endParaRPr lang="fr-FR"/>
          </a:p>
        </p:txBody>
      </p:sp>
    </p:spTree>
    <p:extLst>
      <p:ext uri="{BB962C8B-B14F-4D97-AF65-F5344CB8AC3E}">
        <p14:creationId xmlns:p14="http://schemas.microsoft.com/office/powerpoint/2010/main" val="2628580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17</a:t>
            </a:fld>
            <a:endParaRPr lang="fr-FR"/>
          </a:p>
        </p:txBody>
      </p:sp>
    </p:spTree>
    <p:extLst>
      <p:ext uri="{BB962C8B-B14F-4D97-AF65-F5344CB8AC3E}">
        <p14:creationId xmlns:p14="http://schemas.microsoft.com/office/powerpoint/2010/main" val="287972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19</a:t>
            </a:fld>
            <a:endParaRPr lang="fr-FR"/>
          </a:p>
        </p:txBody>
      </p:sp>
    </p:spTree>
    <p:extLst>
      <p:ext uri="{BB962C8B-B14F-4D97-AF65-F5344CB8AC3E}">
        <p14:creationId xmlns:p14="http://schemas.microsoft.com/office/powerpoint/2010/main" val="8747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4</a:t>
            </a:fld>
            <a:endParaRPr lang="fr-FR"/>
          </a:p>
        </p:txBody>
      </p:sp>
    </p:spTree>
    <p:extLst>
      <p:ext uri="{BB962C8B-B14F-4D97-AF65-F5344CB8AC3E}">
        <p14:creationId xmlns:p14="http://schemas.microsoft.com/office/powerpoint/2010/main" val="194959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5</a:t>
            </a:fld>
            <a:endParaRPr lang="fr-FR"/>
          </a:p>
        </p:txBody>
      </p:sp>
    </p:spTree>
    <p:extLst>
      <p:ext uri="{BB962C8B-B14F-4D97-AF65-F5344CB8AC3E}">
        <p14:creationId xmlns:p14="http://schemas.microsoft.com/office/powerpoint/2010/main" val="4093304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6</a:t>
            </a:fld>
            <a:endParaRPr lang="fr-FR"/>
          </a:p>
        </p:txBody>
      </p:sp>
    </p:spTree>
    <p:extLst>
      <p:ext uri="{BB962C8B-B14F-4D97-AF65-F5344CB8AC3E}">
        <p14:creationId xmlns:p14="http://schemas.microsoft.com/office/powerpoint/2010/main" val="180177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7</a:t>
            </a:fld>
            <a:endParaRPr lang="fr-FR"/>
          </a:p>
        </p:txBody>
      </p:sp>
    </p:spTree>
    <p:extLst>
      <p:ext uri="{BB962C8B-B14F-4D97-AF65-F5344CB8AC3E}">
        <p14:creationId xmlns:p14="http://schemas.microsoft.com/office/powerpoint/2010/main" val="2722587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8</a:t>
            </a:fld>
            <a:endParaRPr lang="fr-FR"/>
          </a:p>
        </p:txBody>
      </p:sp>
    </p:spTree>
    <p:extLst>
      <p:ext uri="{BB962C8B-B14F-4D97-AF65-F5344CB8AC3E}">
        <p14:creationId xmlns:p14="http://schemas.microsoft.com/office/powerpoint/2010/main" val="64511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9</a:t>
            </a:fld>
            <a:endParaRPr lang="fr-FR"/>
          </a:p>
        </p:txBody>
      </p:sp>
    </p:spTree>
    <p:extLst>
      <p:ext uri="{BB962C8B-B14F-4D97-AF65-F5344CB8AC3E}">
        <p14:creationId xmlns:p14="http://schemas.microsoft.com/office/powerpoint/2010/main" val="3130329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10</a:t>
            </a:fld>
            <a:endParaRPr lang="fr-FR"/>
          </a:p>
        </p:txBody>
      </p:sp>
    </p:spTree>
    <p:extLst>
      <p:ext uri="{BB962C8B-B14F-4D97-AF65-F5344CB8AC3E}">
        <p14:creationId xmlns:p14="http://schemas.microsoft.com/office/powerpoint/2010/main" val="164155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E0A2BD9-6778-4295-9408-65CEA2690813}" type="slidenum">
              <a:rPr lang="fr-FR" smtClean="0"/>
              <a:pPr/>
              <a:t>11</a:t>
            </a:fld>
            <a:endParaRPr lang="fr-FR"/>
          </a:p>
        </p:txBody>
      </p:sp>
    </p:spTree>
    <p:extLst>
      <p:ext uri="{BB962C8B-B14F-4D97-AF65-F5344CB8AC3E}">
        <p14:creationId xmlns:p14="http://schemas.microsoft.com/office/powerpoint/2010/main" val="3620318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395536" y="3837899"/>
            <a:ext cx="8589111" cy="3024335"/>
          </a:xfrm>
          <a:prstGeom prst="rect">
            <a:avLst/>
          </a:prstGeom>
          <a:noFill/>
          <a:ln w="9525">
            <a:noFill/>
            <a:miter lim="800000"/>
            <a:headEnd/>
            <a:tailEnd/>
          </a:ln>
        </p:spPr>
      </p:pic>
      <p:pic>
        <p:nvPicPr>
          <p:cNvPr id="10" name="Picture 2"/>
          <p:cNvPicPr>
            <a:picLocks noChangeAspect="1" noChangeArrowheads="1"/>
          </p:cNvPicPr>
          <p:nvPr userDrawn="1"/>
        </p:nvPicPr>
        <p:blipFill>
          <a:blip r:embed="rId3" cstate="print"/>
          <a:srcRect/>
          <a:stretch>
            <a:fillRect/>
          </a:stretch>
        </p:blipFill>
        <p:spPr bwMode="auto">
          <a:xfrm>
            <a:off x="0" y="1846"/>
            <a:ext cx="9144000" cy="1698962"/>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r>
              <a:rPr lang="fr-FR" dirty="0"/>
              <a:t>27/02/2013</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B50B1D-DB63-4F64-89C2-103A0DBC7A1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32B2B41-046C-4785-8FD8-B3F6E60F3744}" type="datetime1">
              <a:rPr lang="fr-FR" smtClean="0"/>
              <a:pPr/>
              <a:t>05/03/2020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B50B1D-DB63-4F64-89C2-103A0DBC7A1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3B7636A-CCB8-4CA2-A05B-514D7565536E}" type="datetime1">
              <a:rPr lang="fr-FR" smtClean="0"/>
              <a:pPr/>
              <a:t>05/03/2020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B50B1D-DB63-4F64-89C2-103A0DBC7A1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0" y="1846"/>
            <a:ext cx="9144000" cy="1698962"/>
          </a:xfrm>
          <a:prstGeom prst="rect">
            <a:avLst/>
          </a:prstGeom>
          <a:noFill/>
          <a:ln w="9525">
            <a:noFill/>
            <a:miter lim="800000"/>
            <a:headEnd/>
            <a:tailEnd/>
          </a:ln>
        </p:spPr>
      </p:pic>
      <p:pic>
        <p:nvPicPr>
          <p:cNvPr id="2050" name="Picture 2"/>
          <p:cNvPicPr>
            <a:picLocks noChangeAspect="1" noChangeArrowheads="1"/>
          </p:cNvPicPr>
          <p:nvPr userDrawn="1"/>
        </p:nvPicPr>
        <p:blipFill>
          <a:blip r:embed="rId3" cstate="print"/>
          <a:srcRect/>
          <a:stretch>
            <a:fillRect/>
          </a:stretch>
        </p:blipFill>
        <p:spPr bwMode="auto">
          <a:xfrm>
            <a:off x="432048" y="3717032"/>
            <a:ext cx="8532440" cy="3034026"/>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FCD0DA8D-A4FD-45F8-AB99-ACA88F1A7EE5}" type="datetime1">
              <a:rPr lang="fr-FR" smtClean="0"/>
              <a:pPr/>
              <a:t>05/03/2020</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1B50B1D-DB63-4F64-89C2-103A0DBC7A1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A397CFF7-8A3D-438D-8AB7-FF54F96995BE}" type="datetime1">
              <a:rPr lang="fr-FR" smtClean="0"/>
              <a:pPr/>
              <a:t>05/03/2020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B50B1D-DB63-4F64-89C2-103A0DBC7A1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F872E67-8C90-4AEB-A03E-E59A9EE4E5B0}" type="datetime1">
              <a:rPr lang="fr-FR" smtClean="0"/>
              <a:pPr/>
              <a:t>05/03/2020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1B50B1D-DB63-4F64-89C2-103A0DBC7A1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29D70887-25C3-4CB1-8FD6-17C332507C8A}" type="datetime1">
              <a:rPr lang="fr-FR" smtClean="0"/>
              <a:pPr/>
              <a:t>05/03/2020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1B50B1D-DB63-4F64-89C2-103A0DBC7A1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315707-0D95-44CD-92BB-57560800A7D4}" type="datetime1">
              <a:rPr lang="fr-FR" smtClean="0"/>
              <a:pPr/>
              <a:t>05/03/2020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1B50B1D-DB63-4F64-89C2-103A0DBC7A1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E68F517-64AC-45EA-BD23-7DB52EE25BDC}" type="datetime1">
              <a:rPr lang="fr-FR" smtClean="0"/>
              <a:pPr/>
              <a:t>05/03/2020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B50B1D-DB63-4F64-89C2-103A0DBC7A1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03745E3-2291-4251-9203-823000D09335}" type="datetime1">
              <a:rPr lang="fr-FR" smtClean="0"/>
              <a:pPr/>
              <a:t>05/03/2020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1B50B1D-DB63-4F64-89C2-103A0DBC7A1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35D59-3BA7-440E-82C3-DB283082908A}" type="datetime1">
              <a:rPr lang="fr-FR" smtClean="0"/>
              <a:pPr/>
              <a:t>05/03/2020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50B1D-DB63-4F64-89C2-103A0DBC7A1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634481"/>
            <a:ext cx="7772400" cy="1802631"/>
          </a:xfrm>
        </p:spPr>
        <p:txBody>
          <a:bodyPr>
            <a:normAutofit/>
          </a:bodyPr>
          <a:lstStyle/>
          <a:p>
            <a:r>
              <a:rPr lang="fr-FR" sz="2800" b="1" dirty="0">
                <a:solidFill>
                  <a:srgbClr val="000099"/>
                </a:solidFill>
                <a:latin typeface="Segoe Black" pitchFamily="34" charset="0"/>
              </a:rPr>
              <a:t>Projets pilotes à </a:t>
            </a:r>
            <a:r>
              <a:rPr lang="fr-FR" sz="2800" b="1" dirty="0" smtClean="0">
                <a:solidFill>
                  <a:srgbClr val="000099"/>
                </a:solidFill>
                <a:latin typeface="Segoe Black" pitchFamily="34" charset="0"/>
              </a:rPr>
              <a:t>Sfax</a:t>
            </a:r>
            <a:endParaRPr lang="fr-FR" sz="2800" b="1" dirty="0">
              <a:solidFill>
                <a:srgbClr val="000099"/>
              </a:solidFill>
              <a:latin typeface="Segoe Black" pitchFamily="34" charset="0"/>
            </a:endParaRPr>
          </a:p>
        </p:txBody>
      </p:sp>
      <p:sp>
        <p:nvSpPr>
          <p:cNvPr id="8" name="ZoneTexte 7"/>
          <p:cNvSpPr txBox="1"/>
          <p:nvPr/>
        </p:nvSpPr>
        <p:spPr>
          <a:xfrm>
            <a:off x="2002862" y="1308915"/>
            <a:ext cx="5112568" cy="1015663"/>
          </a:xfrm>
          <a:prstGeom prst="rect">
            <a:avLst/>
          </a:prstGeom>
          <a:noFill/>
        </p:spPr>
        <p:txBody>
          <a:bodyPr wrap="square" rtlCol="0">
            <a:spAutoFit/>
          </a:bodyPr>
          <a:lstStyle/>
          <a:p>
            <a:pPr algn="ctr">
              <a:lnSpc>
                <a:spcPct val="150000"/>
              </a:lnSpc>
            </a:pPr>
            <a:r>
              <a:rPr lang="fr-FR" sz="2000" b="1" dirty="0">
                <a:solidFill>
                  <a:srgbClr val="3399FF"/>
                </a:solidFill>
              </a:rPr>
              <a:t>,,,,,,,,,,,,,,,,,,,,,,,,,,,,,,,,,,,,,,,,,,,,,,,,,,,,,,,,,,,,,,,,,,</a:t>
            </a:r>
          </a:p>
          <a:p>
            <a:pPr algn="ctr">
              <a:lnSpc>
                <a:spcPct val="150000"/>
              </a:lnSpc>
            </a:pPr>
            <a:r>
              <a:rPr lang="fr-FR" sz="2000" b="1" dirty="0">
                <a:solidFill>
                  <a:srgbClr val="3399FF"/>
                </a:solidFill>
              </a:rPr>
              <a:t>BARCELONE , OCTOBRE 2014</a:t>
            </a:r>
          </a:p>
        </p:txBody>
      </p:sp>
      <p:sp>
        <p:nvSpPr>
          <p:cNvPr id="3" name="Rectangle 2"/>
          <p:cNvSpPr/>
          <p:nvPr/>
        </p:nvSpPr>
        <p:spPr>
          <a:xfrm>
            <a:off x="1619672" y="3975447"/>
            <a:ext cx="6696744" cy="523220"/>
          </a:xfrm>
          <a:prstGeom prst="rect">
            <a:avLst/>
          </a:prstGeom>
        </p:spPr>
        <p:txBody>
          <a:bodyPr wrap="square">
            <a:spAutoFit/>
          </a:bodyPr>
          <a:lstStyle/>
          <a:p>
            <a:r>
              <a:rPr lang="fr-FR" sz="2800" b="1" dirty="0">
                <a:solidFill>
                  <a:srgbClr val="000099"/>
                </a:solidFill>
                <a:latin typeface="Times New Roman" pitchFamily="18" charset="0"/>
                <a:cs typeface="Times New Roman" pitchFamily="18" charset="0"/>
              </a:rPr>
              <a:t>SIEGE </a:t>
            </a:r>
            <a:r>
              <a:rPr lang="fr-FR" sz="2800" b="1" dirty="0" smtClean="0">
                <a:solidFill>
                  <a:srgbClr val="000099"/>
                </a:solidFill>
                <a:latin typeface="Times New Roman" pitchFamily="18" charset="0"/>
                <a:cs typeface="Times New Roman" pitchFamily="18" charset="0"/>
              </a:rPr>
              <a:t>de la SEACNVS - TAPARURA</a:t>
            </a:r>
            <a:endParaRPr lang="fr-FR" sz="2800" b="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398155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3" name="Rectangle 2"/>
          <p:cNvSpPr/>
          <p:nvPr/>
        </p:nvSpPr>
        <p:spPr>
          <a:xfrm>
            <a:off x="2286000" y="3105835"/>
            <a:ext cx="4572000" cy="646331"/>
          </a:xfrm>
          <a:prstGeom prst="rect">
            <a:avLst/>
          </a:prstGeom>
        </p:spPr>
        <p:txBody>
          <a:bodyPr>
            <a:spAutoFit/>
          </a:bodyPr>
          <a:lstStyle/>
          <a:p>
            <a:r>
              <a:rPr lang="fr-FR" dirty="0"/>
              <a:t> 	 </a:t>
            </a:r>
          </a:p>
          <a:p>
            <a:r>
              <a:rPr lang="fr-FR" dirty="0"/>
              <a:t> 	 </a:t>
            </a:r>
          </a:p>
        </p:txBody>
      </p:sp>
      <p:sp>
        <p:nvSpPr>
          <p:cNvPr id="2" name="Rectangle 1"/>
          <p:cNvSpPr/>
          <p:nvPr/>
        </p:nvSpPr>
        <p:spPr>
          <a:xfrm>
            <a:off x="395536" y="2407528"/>
            <a:ext cx="8496944" cy="2677656"/>
          </a:xfrm>
          <a:prstGeom prst="rect">
            <a:avLst/>
          </a:prstGeom>
        </p:spPr>
        <p:txBody>
          <a:bodyPr wrap="square">
            <a:spAutoFit/>
          </a:bodyPr>
          <a:lstStyle/>
          <a:p>
            <a:r>
              <a:rPr lang="fr-FR" sz="2400" b="1" i="1" dirty="0">
                <a:solidFill>
                  <a:srgbClr val="000099"/>
                </a:solidFill>
                <a:effectLst>
                  <a:outerShdw blurRad="38100" dist="38100" dir="2700000" algn="tl">
                    <a:srgbClr val="000000">
                      <a:alpha val="43137"/>
                    </a:srgbClr>
                  </a:outerShdw>
                </a:effectLst>
                <a:latin typeface="Agency FB" pitchFamily="34" charset="0"/>
              </a:rPr>
              <a:t>I/ Partie Enveloppe</a:t>
            </a:r>
          </a:p>
          <a:p>
            <a:endParaRPr lang="fr-FR" sz="2400" b="1" i="1" dirty="0">
              <a:solidFill>
                <a:srgbClr val="000099"/>
              </a:solidFill>
              <a:effectLst>
                <a:outerShdw blurRad="38100" dist="38100" dir="2700000" algn="tl">
                  <a:srgbClr val="000000">
                    <a:alpha val="43137"/>
                  </a:srgbClr>
                </a:outerShdw>
              </a:effectLst>
              <a:latin typeface="Agency FB" pitchFamily="34" charset="0"/>
            </a:endParaRPr>
          </a:p>
          <a:p>
            <a:pPr indent="628650" algn="just">
              <a:lnSpc>
                <a:spcPct val="150000"/>
              </a:lnSpc>
            </a:pPr>
            <a:r>
              <a:rPr lang="fr-FR" sz="2000" b="1" dirty="0">
                <a:solidFill>
                  <a:srgbClr val="000099"/>
                </a:solidFill>
                <a:latin typeface="Agency FB" pitchFamily="34" charset="0"/>
              </a:rPr>
              <a:t>- Isolation des murs extérieurs</a:t>
            </a:r>
          </a:p>
          <a:p>
            <a:pPr indent="628650" algn="just">
              <a:lnSpc>
                <a:spcPct val="150000"/>
              </a:lnSpc>
            </a:pPr>
            <a:r>
              <a:rPr lang="fr-FR" sz="2000" b="1" dirty="0">
                <a:solidFill>
                  <a:srgbClr val="000099"/>
                </a:solidFill>
                <a:latin typeface="Agency FB" pitchFamily="34" charset="0"/>
              </a:rPr>
              <a:t>- Isolation des toitures terrasse</a:t>
            </a:r>
          </a:p>
          <a:p>
            <a:pPr indent="628650" algn="just">
              <a:lnSpc>
                <a:spcPct val="150000"/>
              </a:lnSpc>
            </a:pPr>
            <a:r>
              <a:rPr lang="fr-FR" sz="2000" b="1" dirty="0">
                <a:solidFill>
                  <a:srgbClr val="000099"/>
                </a:solidFill>
                <a:latin typeface="Agency FB" pitchFamily="34" charset="0"/>
              </a:rPr>
              <a:t>- Prévoir du double vitrage à haute efficacité énergétique</a:t>
            </a:r>
          </a:p>
          <a:p>
            <a:pPr indent="628650" algn="just">
              <a:lnSpc>
                <a:spcPct val="150000"/>
              </a:lnSpc>
            </a:pPr>
            <a:r>
              <a:rPr lang="fr-FR" sz="2000" b="1" dirty="0">
                <a:solidFill>
                  <a:srgbClr val="000099"/>
                </a:solidFill>
                <a:latin typeface="Agency FB" pitchFamily="34" charset="0"/>
              </a:rPr>
              <a:t>- Traitement des ponts thermiques aux niveaux des ouvertures et des éléments en béton</a:t>
            </a:r>
          </a:p>
        </p:txBody>
      </p:sp>
      <p:sp>
        <p:nvSpPr>
          <p:cNvPr id="7" name="Rectangle 6"/>
          <p:cNvSpPr/>
          <p:nvPr/>
        </p:nvSpPr>
        <p:spPr>
          <a:xfrm>
            <a:off x="2691766" y="188640"/>
            <a:ext cx="4124847" cy="461665"/>
          </a:xfrm>
          <a:prstGeom prst="rect">
            <a:avLst/>
          </a:prstGeom>
        </p:spPr>
        <p:txBody>
          <a:bodyPr wrap="none">
            <a:spAutoFit/>
          </a:bodyPr>
          <a:lstStyle/>
          <a:p>
            <a:r>
              <a:rPr lang="en-US" sz="2400" b="1" dirty="0">
                <a:solidFill>
                  <a:schemeClr val="bg1"/>
                </a:solidFill>
                <a:latin typeface="Agency FB" pitchFamily="34" charset="0"/>
              </a:rPr>
              <a:t>ACTIONS D’AMELIORATION ENVELOPPE</a:t>
            </a:r>
            <a:endParaRPr lang="fr-FR" sz="2400" b="1" dirty="0">
              <a:solidFill>
                <a:schemeClr val="bg1"/>
              </a:solidFill>
              <a:latin typeface="Agency FB" pitchFamily="34" charset="0"/>
            </a:endParaRPr>
          </a:p>
        </p:txBody>
      </p:sp>
    </p:spTree>
    <p:extLst>
      <p:ext uri="{BB962C8B-B14F-4D97-AF65-F5344CB8AC3E}">
        <p14:creationId xmlns:p14="http://schemas.microsoft.com/office/powerpoint/2010/main" val="226478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3" name="Rectangle 2"/>
          <p:cNvSpPr/>
          <p:nvPr/>
        </p:nvSpPr>
        <p:spPr>
          <a:xfrm>
            <a:off x="2286000" y="3105835"/>
            <a:ext cx="4572000" cy="646331"/>
          </a:xfrm>
          <a:prstGeom prst="rect">
            <a:avLst/>
          </a:prstGeom>
        </p:spPr>
        <p:txBody>
          <a:bodyPr>
            <a:spAutoFit/>
          </a:bodyPr>
          <a:lstStyle/>
          <a:p>
            <a:r>
              <a:rPr lang="fr-FR" dirty="0"/>
              <a:t> 	 </a:t>
            </a:r>
          </a:p>
          <a:p>
            <a:r>
              <a:rPr lang="fr-FR" dirty="0"/>
              <a:t> 	 </a:t>
            </a:r>
          </a:p>
        </p:txBody>
      </p:sp>
      <p:sp>
        <p:nvSpPr>
          <p:cNvPr id="8" name="Rectangle 7"/>
          <p:cNvSpPr/>
          <p:nvPr/>
        </p:nvSpPr>
        <p:spPr>
          <a:xfrm>
            <a:off x="2735796" y="159023"/>
            <a:ext cx="4788532" cy="461665"/>
          </a:xfrm>
          <a:prstGeom prst="rect">
            <a:avLst/>
          </a:prstGeom>
        </p:spPr>
        <p:txBody>
          <a:bodyPr wrap="square">
            <a:spAutoFit/>
          </a:bodyPr>
          <a:lstStyle/>
          <a:p>
            <a:pPr lvl="0" algn="just" fontAlgn="base">
              <a:spcBef>
                <a:spcPct val="0"/>
              </a:spcBef>
              <a:spcAft>
                <a:spcPct val="0"/>
              </a:spcAft>
              <a:tabLst>
                <a:tab pos="539750" algn="l"/>
                <a:tab pos="900113" algn="l"/>
                <a:tab pos="1260475" algn="l"/>
                <a:tab pos="2249488" algn="l"/>
              </a:tabLst>
            </a:pPr>
            <a:r>
              <a:rPr lang="fr-FR" sz="2400" b="1" dirty="0" bmk="_Toc233192289">
                <a:solidFill>
                  <a:schemeClr val="bg1"/>
                </a:solidFill>
                <a:latin typeface="Agency FB" pitchFamily="34" charset="0"/>
              </a:rPr>
              <a:t>Isolation de la double cloison</a:t>
            </a:r>
            <a:r>
              <a:rPr lang="fr-FR" b="1" dirty="0" bmk="_Toc233192289">
                <a:solidFill>
                  <a:srgbClr val="001C76"/>
                </a:solidFill>
                <a:latin typeface="Agency FB" pitchFamily="34" charset="0"/>
              </a:rPr>
              <a:t>.</a:t>
            </a:r>
            <a:endParaRPr lang="fr-FR" b="1" dirty="0" bmk="">
              <a:solidFill>
                <a:srgbClr val="001C76"/>
              </a:solidFill>
              <a:latin typeface="Agency FB" pitchFamily="34" charset="0"/>
            </a:endParaRPr>
          </a:p>
        </p:txBody>
      </p:sp>
      <p:sp>
        <p:nvSpPr>
          <p:cNvPr id="10" name="Rectangle 1"/>
          <p:cNvSpPr>
            <a:spLocks noChangeArrowheads="1"/>
          </p:cNvSpPr>
          <p:nvPr/>
        </p:nvSpPr>
        <p:spPr bwMode="auto">
          <a:xfrm>
            <a:off x="323528" y="1340768"/>
            <a:ext cx="849694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539750" algn="l"/>
                <a:tab pos="900113" algn="l"/>
                <a:tab pos="1260475" algn="l"/>
                <a:tab pos="2249488" algn="l"/>
              </a:tabLst>
            </a:pPr>
            <a:r>
              <a:rPr lang="fr-FR" sz="2400" b="1" dirty="0">
                <a:solidFill>
                  <a:srgbClr val="001C76"/>
                </a:solidFill>
                <a:latin typeface="Agency FB" pitchFamily="34" charset="0"/>
              </a:rPr>
              <a:t>Le  projet consiste à l’isolation des parois extérieures par la pose </a:t>
            </a:r>
            <a:r>
              <a:rPr lang="fr-FR" sz="2400" b="1" u="sng" dirty="0">
                <a:solidFill>
                  <a:srgbClr val="FF0000"/>
                </a:solidFill>
                <a:latin typeface="Agency FB" pitchFamily="34" charset="0"/>
              </a:rPr>
              <a:t>de panneaux déroulés semi rigide de laine de verre revêtu d’un pare-vapeur + BA13 </a:t>
            </a:r>
            <a:r>
              <a:rPr lang="fr-FR" sz="2400" b="1" dirty="0">
                <a:solidFill>
                  <a:srgbClr val="001C76"/>
                </a:solidFill>
                <a:latin typeface="Agency FB" pitchFamily="34" charset="0"/>
              </a:rPr>
              <a:t>sur certaines façades, introduire de </a:t>
            </a:r>
            <a:r>
              <a:rPr lang="fr-FR" sz="2400" b="1" u="sng" dirty="0">
                <a:solidFill>
                  <a:srgbClr val="FF0000"/>
                </a:solidFill>
                <a:latin typeface="Agency FB" pitchFamily="34" charset="0"/>
              </a:rPr>
              <a:t>la laine de roche par  insufflation </a:t>
            </a:r>
            <a:r>
              <a:rPr lang="fr-FR" sz="2400" b="1" dirty="0">
                <a:solidFill>
                  <a:srgbClr val="001C76"/>
                </a:solidFill>
                <a:latin typeface="Agency FB" pitchFamily="34" charset="0"/>
              </a:rPr>
              <a:t>sur les parois en double cloison + exécuter l’enduit intérieure par </a:t>
            </a:r>
            <a:r>
              <a:rPr lang="fr-FR" sz="2400" b="1" u="sng" dirty="0">
                <a:solidFill>
                  <a:srgbClr val="FF0000"/>
                </a:solidFill>
                <a:latin typeface="Agency FB" pitchFamily="34" charset="0"/>
              </a:rPr>
              <a:t>projection du plâtre </a:t>
            </a:r>
            <a:r>
              <a:rPr lang="fr-FR" sz="2400" b="1" dirty="0">
                <a:solidFill>
                  <a:srgbClr val="001C76"/>
                </a:solidFill>
                <a:latin typeface="Agency FB" pitchFamily="34" charset="0"/>
              </a:rPr>
              <a:t>en première couche la deuxième sera appliqué manuellement l’épaisseur minimale du système bicouche est de 2.5 cm.</a:t>
            </a:r>
          </a:p>
          <a:p>
            <a:pPr marL="0" marR="0" lvl="0" indent="457200" algn="l" defTabSz="914400" rtl="0" eaLnBrk="0" fontAlgn="base" latinLnBrk="0" hangingPunct="0">
              <a:lnSpc>
                <a:spcPct val="100000"/>
              </a:lnSpc>
              <a:spcBef>
                <a:spcPct val="0"/>
              </a:spcBef>
              <a:spcAft>
                <a:spcPct val="0"/>
              </a:spcAft>
              <a:buClrTx/>
              <a:buSzTx/>
              <a:buFontTx/>
              <a:buNone/>
              <a:tabLst>
                <a:tab pos="539750" algn="l"/>
                <a:tab pos="900113" algn="l"/>
                <a:tab pos="1260475" algn="l"/>
                <a:tab pos="2249488" algn="l"/>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12" name="Image 43" descr="C:\Documents and Settings\mabrouka\Bureau\13052009335.jpg"/>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768200"/>
            <a:ext cx="2428933" cy="187220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3794176"/>
            <a:ext cx="1818202" cy="188824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3752166"/>
            <a:ext cx="1782198" cy="18882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Image 20" descr="C:\Users\Administrateur\Desktop\CCP5\100OLYMP\P9270012.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955" t="849"/>
          <a:stretch/>
        </p:blipFill>
        <p:spPr bwMode="auto">
          <a:xfrm>
            <a:off x="6804248" y="3768200"/>
            <a:ext cx="1998399"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10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14"/>
          <p:cNvSpPr txBox="1">
            <a:spLocks/>
          </p:cNvSpPr>
          <p:nvPr/>
        </p:nvSpPr>
        <p:spPr>
          <a:xfrm>
            <a:off x="395536" y="6525344"/>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7" name="Rectangle 6"/>
          <p:cNvSpPr/>
          <p:nvPr/>
        </p:nvSpPr>
        <p:spPr>
          <a:xfrm>
            <a:off x="3023828" y="159023"/>
            <a:ext cx="4788532" cy="461665"/>
          </a:xfrm>
          <a:prstGeom prst="rect">
            <a:avLst/>
          </a:prstGeom>
        </p:spPr>
        <p:txBody>
          <a:bodyPr wrap="square">
            <a:spAutoFit/>
          </a:bodyPr>
          <a:lstStyle/>
          <a:p>
            <a:pPr lvl="0" algn="just" fontAlgn="base">
              <a:spcBef>
                <a:spcPct val="0"/>
              </a:spcBef>
              <a:spcAft>
                <a:spcPct val="0"/>
              </a:spcAft>
              <a:tabLst>
                <a:tab pos="539750" algn="l"/>
                <a:tab pos="900113" algn="l"/>
                <a:tab pos="1260475" algn="l"/>
                <a:tab pos="2249488" algn="l"/>
              </a:tabLst>
            </a:pPr>
            <a:r>
              <a:rPr lang="fr-FR" sz="2400" b="1" dirty="0" bmk="_Toc233192289">
                <a:solidFill>
                  <a:schemeClr val="bg1"/>
                </a:solidFill>
                <a:latin typeface="Agency FB" pitchFamily="34" charset="0"/>
              </a:rPr>
              <a:t>Isolation des Terrasses</a:t>
            </a:r>
            <a:r>
              <a:rPr lang="fr-FR" b="1" dirty="0" bmk="_Toc233192289">
                <a:solidFill>
                  <a:srgbClr val="001C76"/>
                </a:solidFill>
                <a:latin typeface="Agency FB" pitchFamily="34" charset="0"/>
              </a:rPr>
              <a:t>.</a:t>
            </a:r>
            <a:endParaRPr lang="fr-FR" b="1" dirty="0" bmk="">
              <a:solidFill>
                <a:srgbClr val="001C76"/>
              </a:solidFill>
              <a:latin typeface="Agency FB" pitchFamily="34" charset="0"/>
            </a:endParaRPr>
          </a:p>
        </p:txBody>
      </p:sp>
      <p:sp>
        <p:nvSpPr>
          <p:cNvPr id="8" name="Rectangle 1"/>
          <p:cNvSpPr>
            <a:spLocks noChangeArrowheads="1"/>
          </p:cNvSpPr>
          <p:nvPr/>
        </p:nvSpPr>
        <p:spPr bwMode="auto">
          <a:xfrm>
            <a:off x="395536" y="1598017"/>
            <a:ext cx="8496944"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rgbClr val="000099"/>
                </a:solidFill>
                <a:effectLst/>
                <a:latin typeface="Agency FB" pitchFamily="34" charset="0"/>
                <a:ea typeface="Times New Roman" pitchFamily="18" charset="0"/>
                <a:cs typeface="Arial" pitchFamily="34" charset="0"/>
              </a:rPr>
              <a:t>Le projet consiste à  l’isolation de la toiture terrasse et les plancher sur espace tampon et entre les deux blocs les détails de cette isolation sont les suivantes :</a:t>
            </a:r>
          </a:p>
          <a:p>
            <a:pPr marR="0" lvl="0" algn="just" defTabSz="914400" rtl="0" eaLnBrk="1" fontAlgn="base" latinLnBrk="0" hangingPunct="1">
              <a:lnSpc>
                <a:spcPct val="100000"/>
              </a:lnSpc>
              <a:spcBef>
                <a:spcPct val="0"/>
              </a:spcBef>
              <a:spcAft>
                <a:spcPct val="0"/>
              </a:spcAft>
              <a:buClrTx/>
              <a:buSzTx/>
              <a:buFontTx/>
              <a:buNone/>
              <a:tabLst/>
            </a:pPr>
            <a:endParaRPr kumimoji="0" lang="fr-FR" sz="1200" b="1" i="0" u="none" strike="noStrike" cap="none" normalizeH="0" baseline="0" dirty="0">
              <a:ln>
                <a:noFill/>
              </a:ln>
              <a:solidFill>
                <a:srgbClr val="000099"/>
              </a:solidFill>
              <a:effectLst/>
              <a:latin typeface="Agency FB"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fr-FR" sz="2000" b="1" i="0" u="none" strike="noStrike" cap="none" normalizeH="0" baseline="0" dirty="0">
                <a:ln>
                  <a:noFill/>
                </a:ln>
                <a:solidFill>
                  <a:srgbClr val="000099"/>
                </a:solidFill>
                <a:effectLst/>
                <a:latin typeface="Agency FB" pitchFamily="34" charset="0"/>
                <a:ea typeface="Times New Roman" pitchFamily="18" charset="0"/>
                <a:cs typeface="Arial" pitchFamily="34" charset="0"/>
              </a:rPr>
              <a:t>Toiture terrasse 4ème étage : Isolation thermique par remplacement de la forme de pente ordinaire par forme de pente en </a:t>
            </a:r>
            <a:r>
              <a:rPr kumimoji="0" lang="fr-FR" sz="2000" b="1" i="0" u="sng" strike="noStrike" cap="none" normalizeH="0" baseline="0" dirty="0">
                <a:ln>
                  <a:noFill/>
                </a:ln>
                <a:solidFill>
                  <a:srgbClr val="FF0000"/>
                </a:solidFill>
                <a:effectLst/>
                <a:latin typeface="Agency FB" pitchFamily="34" charset="0"/>
                <a:ea typeface="Times New Roman" pitchFamily="18" charset="0"/>
                <a:cs typeface="Arial" pitchFamily="34" charset="0"/>
              </a:rPr>
              <a:t>Perla Béton de 10cm d’épaisseur</a:t>
            </a:r>
            <a:r>
              <a:rPr kumimoji="0" lang="fr-FR" sz="2000" b="1" i="0" u="none" strike="noStrike" cap="none" normalizeH="0" baseline="0" dirty="0">
                <a:ln>
                  <a:noFill/>
                </a:ln>
                <a:solidFill>
                  <a:srgbClr val="000099"/>
                </a:solidFill>
                <a:effectLst/>
                <a:latin typeface="Agency FB" pitchFamily="34" charset="0"/>
                <a:ea typeface="Times New Roman" pitchFamily="18" charset="0"/>
                <a:cs typeface="Arial" pitchFamily="34" charset="0"/>
              </a:rPr>
              <a:t>,</a:t>
            </a:r>
          </a:p>
          <a:p>
            <a:pPr marL="0" marR="0" lvl="0" indent="457200" algn="just" defTabSz="914400" rtl="0" eaLnBrk="0" fontAlgn="base" latinLnBrk="0" hangingPunct="0">
              <a:lnSpc>
                <a:spcPct val="100000"/>
              </a:lnSpc>
              <a:spcBef>
                <a:spcPct val="0"/>
              </a:spcBef>
              <a:spcAft>
                <a:spcPct val="0"/>
              </a:spcAft>
              <a:buClrTx/>
              <a:buSzTx/>
              <a:buFontTx/>
              <a:buChar char="•"/>
              <a:tabLst/>
            </a:pPr>
            <a:endParaRPr lang="fr-FR" sz="2000" b="1" dirty="0">
              <a:solidFill>
                <a:srgbClr val="000099"/>
              </a:solidFill>
              <a:latin typeface="Agency FB"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endParaRPr kumimoji="0" lang="fr-FR" sz="2000" b="1" i="0" u="none" strike="noStrike" cap="none" normalizeH="0" baseline="0" dirty="0">
              <a:ln>
                <a:noFill/>
              </a:ln>
              <a:solidFill>
                <a:srgbClr val="000099"/>
              </a:solidFill>
              <a:effectLst/>
              <a:latin typeface="Agency FB" pitchFamily="34" charset="0"/>
              <a:cs typeface="Arial" pitchFamily="34" charset="0"/>
            </a:endParaRPr>
          </a:p>
          <a:p>
            <a:pPr marL="0" marR="0" lvl="0" indent="457200" algn="just" defTabSz="914400" rtl="0" eaLnBrk="0" fontAlgn="base" latinLnBrk="0" hangingPunct="0">
              <a:lnSpc>
                <a:spcPct val="100000"/>
              </a:lnSpc>
              <a:spcBef>
                <a:spcPct val="0"/>
              </a:spcBef>
              <a:spcAft>
                <a:spcPct val="0"/>
              </a:spcAft>
              <a:buClrTx/>
              <a:buSzTx/>
              <a:buFontTx/>
              <a:buChar char="•"/>
              <a:tabLst/>
            </a:pPr>
            <a:endParaRPr kumimoji="0" lang="fr-FR" sz="1200" b="1" i="0" u="none" strike="noStrike" cap="none" normalizeH="0" baseline="0" dirty="0">
              <a:ln>
                <a:noFill/>
              </a:ln>
              <a:solidFill>
                <a:srgbClr val="000099"/>
              </a:solidFill>
              <a:effectLst/>
              <a:latin typeface="Agency FB" pitchFamily="34"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v"/>
              <a:tabLst/>
            </a:pPr>
            <a:r>
              <a:rPr kumimoji="0" lang="fr-FR" sz="2000" b="1" i="0" u="none" strike="noStrike" cap="none" normalizeH="0" baseline="0" dirty="0">
                <a:ln>
                  <a:noFill/>
                </a:ln>
                <a:solidFill>
                  <a:srgbClr val="000099"/>
                </a:solidFill>
                <a:effectLst/>
                <a:latin typeface="Agency FB" pitchFamily="34" charset="0"/>
                <a:ea typeface="Times New Roman" pitchFamily="18" charset="0"/>
                <a:cs typeface="Arial" pitchFamily="34" charset="0"/>
              </a:rPr>
              <a:t>Toiture du 3ème étage : ajout d’un complexe constitué de:</a:t>
            </a:r>
          </a:p>
          <a:p>
            <a:pPr marL="1160463" marR="0" lvl="0" indent="-34290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2000" b="1" i="0" u="none" strike="noStrike" cap="none" normalizeH="0" baseline="0" dirty="0">
                <a:ln>
                  <a:noFill/>
                </a:ln>
                <a:solidFill>
                  <a:srgbClr val="000099"/>
                </a:solidFill>
                <a:effectLst/>
                <a:latin typeface="Agency FB" pitchFamily="34" charset="0"/>
                <a:ea typeface="Times New Roman" pitchFamily="18" charset="0"/>
                <a:cs typeface="Arial" pitchFamily="34" charset="0"/>
              </a:rPr>
              <a:t>lit de sable de 20 cm, pierre ½ ferme 15 cm, </a:t>
            </a:r>
          </a:p>
          <a:p>
            <a:pPr marL="1160463" marR="0" lvl="0" indent="-34290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2000" b="1" i="0" u="none" strike="noStrike" cap="none" normalizeH="0" baseline="0" dirty="0">
                <a:ln>
                  <a:noFill/>
                </a:ln>
                <a:solidFill>
                  <a:srgbClr val="000099"/>
                </a:solidFill>
                <a:effectLst/>
                <a:latin typeface="Agency FB" pitchFamily="34" charset="0"/>
                <a:ea typeface="Times New Roman" pitchFamily="18" charset="0"/>
                <a:cs typeface="Arial" pitchFamily="34" charset="0"/>
              </a:rPr>
              <a:t>mortier </a:t>
            </a:r>
            <a:r>
              <a:rPr kumimoji="0" lang="fr-FR" sz="2000" b="1" i="0" u="none" strike="noStrike" cap="none" normalizeH="0" baseline="0" dirty="0" err="1">
                <a:ln>
                  <a:noFill/>
                </a:ln>
                <a:solidFill>
                  <a:srgbClr val="000099"/>
                </a:solidFill>
                <a:effectLst/>
                <a:latin typeface="Agency FB" pitchFamily="34" charset="0"/>
                <a:ea typeface="Times New Roman" pitchFamily="18" charset="0"/>
                <a:cs typeface="Arial" pitchFamily="34" charset="0"/>
              </a:rPr>
              <a:t>batard</a:t>
            </a:r>
            <a:r>
              <a:rPr kumimoji="0" lang="fr-FR" sz="2000" b="1" i="0" u="none" strike="noStrike" cap="none" normalizeH="0" baseline="0" dirty="0">
                <a:ln>
                  <a:noFill/>
                </a:ln>
                <a:solidFill>
                  <a:srgbClr val="000099"/>
                </a:solidFill>
                <a:effectLst/>
                <a:latin typeface="Agency FB" pitchFamily="34" charset="0"/>
                <a:ea typeface="Times New Roman" pitchFamily="18" charset="0"/>
                <a:cs typeface="Arial" pitchFamily="34" charset="0"/>
              </a:rPr>
              <a:t> 2 cm, </a:t>
            </a:r>
          </a:p>
          <a:p>
            <a:pPr marL="1160463" marR="0" lvl="0" indent="-34290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2000" b="1" i="0" u="none" strike="noStrike" cap="none" normalizeH="0" baseline="0" dirty="0">
                <a:ln>
                  <a:noFill/>
                </a:ln>
                <a:solidFill>
                  <a:srgbClr val="000099"/>
                </a:solidFill>
                <a:effectLst/>
                <a:latin typeface="Agency FB" pitchFamily="34" charset="0"/>
                <a:ea typeface="Times New Roman" pitchFamily="18" charset="0"/>
                <a:cs typeface="Arial" pitchFamily="34" charset="0"/>
              </a:rPr>
              <a:t>perla béton 2 cm, béton plein 10 cm, </a:t>
            </a:r>
          </a:p>
          <a:p>
            <a:pPr marL="1160463" marR="0" lvl="0" indent="-34290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fr-FR" sz="2000" b="1" i="0" u="none" strike="noStrike" cap="none" normalizeH="0" baseline="0" dirty="0">
                <a:ln>
                  <a:noFill/>
                </a:ln>
                <a:solidFill>
                  <a:srgbClr val="000099"/>
                </a:solidFill>
                <a:effectLst/>
                <a:latin typeface="Agency FB" pitchFamily="34" charset="0"/>
                <a:ea typeface="Times New Roman" pitchFamily="18" charset="0"/>
                <a:cs typeface="Arial" pitchFamily="34" charset="0"/>
              </a:rPr>
              <a:t>polystyrène 6 cm</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Image 60" descr="Description : C:\Documents and Settings\m.ammar\Bureau\Nouveau dossier\SAM_05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797152"/>
            <a:ext cx="1637177" cy="115212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76" descr="Description : C:\Documents and Settings\m.ammar\Bureau\Nouveau dossier\SAM_05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40875" y="3429000"/>
            <a:ext cx="1651605" cy="1273579"/>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79" descr="Description : C:\Documents and Settings\m.ammar\Bureau\Nouveau dossier\SAM_05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0874" y="4797152"/>
            <a:ext cx="165160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81" descr="Description : C:\Documents and Settings\m.ammar\Bureau\Nouveau dossier\SAM_05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104" y="3430231"/>
            <a:ext cx="1651606" cy="127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347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88640"/>
            <a:ext cx="6069290" cy="461665"/>
          </a:xfrm>
          <a:prstGeom prst="rect">
            <a:avLst/>
          </a:prstGeom>
        </p:spPr>
        <p:txBody>
          <a:bodyPr wrap="none">
            <a:spAutoFit/>
          </a:bodyPr>
          <a:lstStyle/>
          <a:p>
            <a:r>
              <a:rPr lang="fr-FR" sz="2400" b="1" dirty="0" bmk="_Toc233192289">
                <a:solidFill>
                  <a:schemeClr val="bg1"/>
                </a:solidFill>
                <a:latin typeface="Agency FB" pitchFamily="34" charset="0"/>
              </a:rPr>
              <a:t>Prévoir du double vitrage à haute efficacité énergétique</a:t>
            </a:r>
          </a:p>
        </p:txBody>
      </p:sp>
      <p:pic>
        <p:nvPicPr>
          <p:cNvPr id="5122" name="Picture 2" descr="P7100053"/>
          <p:cNvPicPr>
            <a:picLocks noChangeAspect="1" noChangeArrowheads="1"/>
          </p:cNvPicPr>
          <p:nvPr/>
        </p:nvPicPr>
        <p:blipFill>
          <a:blip r:embed="rId2" cstate="print">
            <a:extLst>
              <a:ext uri="{28A0092B-C50C-407E-A947-70E740481C1C}">
                <a14:useLocalDpi xmlns:a14="http://schemas.microsoft.com/office/drawing/2010/main" val="0"/>
              </a:ext>
            </a:extLst>
          </a:blip>
          <a:srcRect r="32570"/>
          <a:stretch>
            <a:fillRect/>
          </a:stretch>
        </p:blipFill>
        <p:spPr bwMode="auto">
          <a:xfrm>
            <a:off x="5148064" y="3284984"/>
            <a:ext cx="2592288" cy="26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pho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284984"/>
            <a:ext cx="2630886" cy="26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08720" y="1443841"/>
            <a:ext cx="7326560" cy="1769715"/>
          </a:xfrm>
          <a:prstGeom prst="rect">
            <a:avLst/>
          </a:prstGeom>
        </p:spPr>
        <p:txBody>
          <a:bodyPr wrap="square">
            <a:spAutoFit/>
          </a:bodyPr>
          <a:lstStyle/>
          <a:p>
            <a:r>
              <a:rPr lang="fr-FR" sz="2000" b="1" dirty="0">
                <a:solidFill>
                  <a:srgbClr val="000099"/>
                </a:solidFill>
                <a:latin typeface="Agency FB" pitchFamily="34" charset="0"/>
                <a:ea typeface="Times New Roman" pitchFamily="18" charset="0"/>
                <a:cs typeface="Arial" pitchFamily="34" charset="0"/>
              </a:rPr>
              <a:t>Le vitrage proposé dans le cadre de l’amélioration est un double vitrage 6/6/6 à haute performance avec des profilés en aluminium à rupture de pont thermique. </a:t>
            </a:r>
          </a:p>
          <a:p>
            <a:endParaRPr lang="fr-FR" sz="800" b="1" dirty="0">
              <a:solidFill>
                <a:srgbClr val="000099"/>
              </a:solidFill>
              <a:latin typeface="Agency FB" pitchFamily="34" charset="0"/>
              <a:ea typeface="Times New Roman" pitchFamily="18" charset="0"/>
              <a:cs typeface="Arial" pitchFamily="34" charset="0"/>
            </a:endParaRPr>
          </a:p>
          <a:p>
            <a:r>
              <a:rPr lang="fr-FR" sz="2000" b="1" dirty="0">
                <a:solidFill>
                  <a:srgbClr val="000099"/>
                </a:solidFill>
                <a:latin typeface="Agency FB" pitchFamily="34" charset="0"/>
                <a:ea typeface="Times New Roman" pitchFamily="18" charset="0"/>
                <a:cs typeface="Arial" pitchFamily="34" charset="0"/>
              </a:rPr>
              <a:t>les caractéristiques du vitrage utilisé sont les suivantes</a:t>
            </a:r>
          </a:p>
          <a:p>
            <a:pPr marL="342900" indent="101600">
              <a:buFont typeface="Wingdings" pitchFamily="2" charset="2"/>
              <a:buChar char="§"/>
            </a:pPr>
            <a:r>
              <a:rPr lang="fr-FR" sz="2000" b="1" dirty="0">
                <a:solidFill>
                  <a:srgbClr val="000099"/>
                </a:solidFill>
                <a:latin typeface="Agency FB" pitchFamily="34" charset="0"/>
                <a:ea typeface="Times New Roman" pitchFamily="18" charset="0"/>
                <a:cs typeface="Arial" pitchFamily="34" charset="0"/>
              </a:rPr>
              <a:t>Coefficient U = 1.6 W/m²°c, </a:t>
            </a:r>
          </a:p>
          <a:p>
            <a:pPr marL="342900" indent="101600">
              <a:buFont typeface="Wingdings" pitchFamily="2" charset="2"/>
              <a:buChar char="§"/>
            </a:pPr>
            <a:r>
              <a:rPr lang="fr-FR" sz="2000" b="1" dirty="0">
                <a:solidFill>
                  <a:srgbClr val="000099"/>
                </a:solidFill>
                <a:latin typeface="Agency FB" pitchFamily="34" charset="0"/>
                <a:ea typeface="Times New Roman" pitchFamily="18" charset="0"/>
                <a:cs typeface="Arial" pitchFamily="34" charset="0"/>
              </a:rPr>
              <a:t>ASHRAE-SC = 0,40</a:t>
            </a:r>
          </a:p>
        </p:txBody>
      </p:sp>
    </p:spTree>
    <p:extLst>
      <p:ext uri="{BB962C8B-B14F-4D97-AF65-F5344CB8AC3E}">
        <p14:creationId xmlns:p14="http://schemas.microsoft.com/office/powerpoint/2010/main" val="144244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3" name="Rectangle 2"/>
          <p:cNvSpPr/>
          <p:nvPr/>
        </p:nvSpPr>
        <p:spPr>
          <a:xfrm>
            <a:off x="2286000" y="3105835"/>
            <a:ext cx="4572000" cy="646331"/>
          </a:xfrm>
          <a:prstGeom prst="rect">
            <a:avLst/>
          </a:prstGeom>
        </p:spPr>
        <p:txBody>
          <a:bodyPr>
            <a:spAutoFit/>
          </a:bodyPr>
          <a:lstStyle/>
          <a:p>
            <a:r>
              <a:rPr lang="fr-FR" dirty="0"/>
              <a:t> 	 </a:t>
            </a:r>
          </a:p>
          <a:p>
            <a:r>
              <a:rPr lang="fr-FR" dirty="0"/>
              <a:t> 	 </a:t>
            </a:r>
          </a:p>
        </p:txBody>
      </p:sp>
      <p:sp>
        <p:nvSpPr>
          <p:cNvPr id="7" name="Rectangle 1"/>
          <p:cNvSpPr>
            <a:spLocks noChangeArrowheads="1"/>
          </p:cNvSpPr>
          <p:nvPr/>
        </p:nvSpPr>
        <p:spPr bwMode="auto">
          <a:xfrm>
            <a:off x="7878" y="1916832"/>
            <a:ext cx="3851920" cy="3385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tabLst>
                <a:tab pos="539750" algn="l"/>
                <a:tab pos="900113" algn="l"/>
                <a:tab pos="1260475" algn="l"/>
                <a:tab pos="2249488" algn="l"/>
              </a:tabLst>
            </a:pPr>
            <a:r>
              <a:rPr lang="fr-FR" sz="2400" b="1" dirty="0">
                <a:solidFill>
                  <a:srgbClr val="001C76"/>
                </a:solidFill>
                <a:latin typeface="Agency FB" pitchFamily="34" charset="0"/>
              </a:rPr>
              <a:t>Ce projet consiste à traiter les ponts thermiques au niveau des pourtours des ouvertures vitrées et des éléments en béton par l’isolation de ces derniers par </a:t>
            </a:r>
            <a:r>
              <a:rPr lang="fr-FR" sz="2400" b="1" u="sng" dirty="0">
                <a:solidFill>
                  <a:srgbClr val="001C76"/>
                </a:solidFill>
                <a:latin typeface="Agency FB" pitchFamily="34" charset="0"/>
              </a:rPr>
              <a:t>de la laine de roche en plus d’une protection d’un contre plaqué m</a:t>
            </a:r>
            <a:r>
              <a:rPr lang="fr-FR" sz="2400" b="1" dirty="0">
                <a:solidFill>
                  <a:srgbClr val="001C76"/>
                </a:solidFill>
                <a:latin typeface="Agency FB" pitchFamily="34" charset="0"/>
              </a:rPr>
              <a:t>arine.</a:t>
            </a:r>
          </a:p>
          <a:p>
            <a:pPr marL="0" marR="0" lvl="0" indent="457200" algn="l" defTabSz="914400" rtl="0" eaLnBrk="0" fontAlgn="base" latinLnBrk="0" hangingPunct="0">
              <a:lnSpc>
                <a:spcPct val="100000"/>
              </a:lnSpc>
              <a:spcBef>
                <a:spcPct val="0"/>
              </a:spcBef>
              <a:spcAft>
                <a:spcPct val="0"/>
              </a:spcAft>
              <a:buClrTx/>
              <a:buSzTx/>
              <a:buFontTx/>
              <a:buNone/>
              <a:tabLst>
                <a:tab pos="539750" algn="l"/>
                <a:tab pos="900113" algn="l"/>
                <a:tab pos="1260475" algn="l"/>
                <a:tab pos="2249488" algn="l"/>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7"/>
          <p:cNvSpPr/>
          <p:nvPr/>
        </p:nvSpPr>
        <p:spPr>
          <a:xfrm>
            <a:off x="2735796" y="159023"/>
            <a:ext cx="4788532" cy="461665"/>
          </a:xfrm>
          <a:prstGeom prst="rect">
            <a:avLst/>
          </a:prstGeom>
        </p:spPr>
        <p:txBody>
          <a:bodyPr wrap="square">
            <a:spAutoFit/>
          </a:bodyPr>
          <a:lstStyle/>
          <a:p>
            <a:pPr lvl="0" algn="just" fontAlgn="base">
              <a:spcBef>
                <a:spcPct val="0"/>
              </a:spcBef>
              <a:spcAft>
                <a:spcPct val="0"/>
              </a:spcAft>
              <a:tabLst>
                <a:tab pos="539750" algn="l"/>
                <a:tab pos="900113" algn="l"/>
                <a:tab pos="1260475" algn="l"/>
                <a:tab pos="2249488" algn="l"/>
              </a:tabLst>
            </a:pPr>
            <a:r>
              <a:rPr lang="fr-FR" sz="2400" b="1" dirty="0" bmk="_Toc233192289">
                <a:solidFill>
                  <a:schemeClr val="bg1"/>
                </a:solidFill>
                <a:latin typeface="Agency FB" pitchFamily="34" charset="0"/>
              </a:rPr>
              <a:t>Traitement des ponts thermiques</a:t>
            </a:r>
            <a:r>
              <a:rPr lang="fr-FR" b="1" dirty="0" bmk="_Toc233192289">
                <a:solidFill>
                  <a:srgbClr val="001C76"/>
                </a:solidFill>
                <a:latin typeface="Agency FB" pitchFamily="34" charset="0"/>
              </a:rPr>
              <a:t>.</a:t>
            </a:r>
            <a:endParaRPr lang="fr-FR" b="1" dirty="0" bmk="">
              <a:solidFill>
                <a:srgbClr val="001C76"/>
              </a:solidFill>
              <a:latin typeface="Agency FB" pitchFamily="34" charset="0"/>
            </a:endParaRPr>
          </a:p>
        </p:txBody>
      </p:sp>
      <p:pic>
        <p:nvPicPr>
          <p:cNvPr id="9" name="Image 43" descr="Description : 7"/>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647" y="1686256"/>
            <a:ext cx="2171808" cy="18147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Image 42" descr="Description : 42"/>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3807046"/>
            <a:ext cx="2074682" cy="17101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Image 17" descr="Description : 55"/>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944" y="1700808"/>
            <a:ext cx="2059868" cy="18002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Image 11" descr="S:\Echange\MAM\futur siège\P507019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4648" y="3807046"/>
            <a:ext cx="2171808" cy="17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621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3" name="Rectangle 2"/>
          <p:cNvSpPr/>
          <p:nvPr/>
        </p:nvSpPr>
        <p:spPr>
          <a:xfrm>
            <a:off x="2286000" y="3105835"/>
            <a:ext cx="4572000" cy="646331"/>
          </a:xfrm>
          <a:prstGeom prst="rect">
            <a:avLst/>
          </a:prstGeom>
        </p:spPr>
        <p:txBody>
          <a:bodyPr>
            <a:spAutoFit/>
          </a:bodyPr>
          <a:lstStyle/>
          <a:p>
            <a:r>
              <a:rPr lang="fr-FR" dirty="0"/>
              <a:t> 	 </a:t>
            </a:r>
          </a:p>
          <a:p>
            <a:r>
              <a:rPr lang="fr-FR" dirty="0"/>
              <a:t> 	 </a:t>
            </a:r>
          </a:p>
        </p:txBody>
      </p:sp>
      <p:sp>
        <p:nvSpPr>
          <p:cNvPr id="2" name="Rectangle 1"/>
          <p:cNvSpPr/>
          <p:nvPr/>
        </p:nvSpPr>
        <p:spPr>
          <a:xfrm>
            <a:off x="755576" y="1558528"/>
            <a:ext cx="7992888" cy="4924425"/>
          </a:xfrm>
          <a:prstGeom prst="rect">
            <a:avLst/>
          </a:prstGeom>
        </p:spPr>
        <p:txBody>
          <a:bodyPr wrap="square">
            <a:spAutoFit/>
          </a:bodyPr>
          <a:lstStyle/>
          <a:p>
            <a:pPr algn="just"/>
            <a:r>
              <a:rPr lang="fr-FR" sz="2400" b="1" i="1" dirty="0">
                <a:solidFill>
                  <a:srgbClr val="000099"/>
                </a:solidFill>
                <a:effectLst>
                  <a:outerShdw blurRad="38100" dist="38100" dir="2700000" algn="tl">
                    <a:srgbClr val="000000">
                      <a:alpha val="43137"/>
                    </a:srgbClr>
                  </a:outerShdw>
                </a:effectLst>
                <a:latin typeface="Agency FB" pitchFamily="34" charset="0"/>
              </a:rPr>
              <a:t>II/ Partie Equipements:</a:t>
            </a:r>
          </a:p>
          <a:p>
            <a:pPr marL="542925" algn="just"/>
            <a:endParaRPr lang="fr-FR" sz="2000" b="1" dirty="0">
              <a:solidFill>
                <a:srgbClr val="000099"/>
              </a:solidFill>
              <a:latin typeface="Agency FB" pitchFamily="34" charset="0"/>
            </a:endParaRPr>
          </a:p>
          <a:p>
            <a:pPr marL="885825" indent="-342900" algn="just">
              <a:lnSpc>
                <a:spcPct val="150000"/>
              </a:lnSpc>
              <a:buFontTx/>
              <a:buChar char="-"/>
            </a:pPr>
            <a:r>
              <a:rPr lang="fr-FR" sz="2000" b="1" dirty="0">
                <a:solidFill>
                  <a:srgbClr val="000099"/>
                </a:solidFill>
                <a:latin typeface="Agency FB" pitchFamily="34" charset="0"/>
              </a:rPr>
              <a:t>Prévoir le chauffage par le sol de la partie hébergement avec intégration du  </a:t>
            </a:r>
          </a:p>
          <a:p>
            <a:pPr marL="542925" algn="just">
              <a:lnSpc>
                <a:spcPct val="150000"/>
              </a:lnSpc>
            </a:pPr>
            <a:r>
              <a:rPr lang="fr-FR" sz="2000" b="1" dirty="0">
                <a:solidFill>
                  <a:srgbClr val="000099"/>
                </a:solidFill>
                <a:latin typeface="Agency FB" pitchFamily="34" charset="0"/>
              </a:rPr>
              <a:t>       solaire thermique.</a:t>
            </a:r>
          </a:p>
          <a:p>
            <a:pPr marL="885825" indent="-342900" algn="just">
              <a:lnSpc>
                <a:spcPct val="150000"/>
              </a:lnSpc>
              <a:buFontTx/>
              <a:buChar char="-"/>
            </a:pPr>
            <a:r>
              <a:rPr lang="fr-FR" sz="2000" b="1" dirty="0">
                <a:solidFill>
                  <a:srgbClr val="000099"/>
                </a:solidFill>
                <a:latin typeface="Agency FB" pitchFamily="34" charset="0"/>
              </a:rPr>
              <a:t>Production de l’eau chaude sanitaire par le solaire pour la partie hébergement</a:t>
            </a:r>
          </a:p>
          <a:p>
            <a:pPr marL="885825" indent="-342900" algn="just">
              <a:lnSpc>
                <a:spcPct val="150000"/>
              </a:lnSpc>
              <a:buFontTx/>
              <a:buChar char="-"/>
            </a:pPr>
            <a:r>
              <a:rPr lang="fr-FR" sz="2000" b="1" dirty="0">
                <a:solidFill>
                  <a:srgbClr val="000099"/>
                </a:solidFill>
                <a:latin typeface="Agency FB" pitchFamily="34" charset="0"/>
              </a:rPr>
              <a:t>Installer un groupe d’eau glacée  pour la production du froid et une chaudière à condensation pour la production du chaud.</a:t>
            </a:r>
          </a:p>
          <a:p>
            <a:pPr marL="885825" indent="-342900" algn="just">
              <a:lnSpc>
                <a:spcPct val="150000"/>
              </a:lnSpc>
              <a:buFontTx/>
              <a:buChar char="-"/>
            </a:pPr>
            <a:r>
              <a:rPr lang="fr-FR" sz="2000" b="1" dirty="0">
                <a:solidFill>
                  <a:srgbClr val="000099"/>
                </a:solidFill>
                <a:latin typeface="Agency FB" pitchFamily="34" charset="0"/>
              </a:rPr>
              <a:t>Amélioration de l’efficacité énergétique des systèmes d’éclairage</a:t>
            </a:r>
          </a:p>
          <a:p>
            <a:pPr marL="542925" algn="just">
              <a:lnSpc>
                <a:spcPct val="150000"/>
              </a:lnSpc>
            </a:pPr>
            <a:endParaRPr lang="fr-FR" sz="2000" b="1" dirty="0">
              <a:solidFill>
                <a:srgbClr val="000099"/>
              </a:solidFill>
              <a:latin typeface="Agency FB" pitchFamily="34" charset="0"/>
            </a:endParaRPr>
          </a:p>
          <a:p>
            <a:pPr marL="542925" algn="just">
              <a:lnSpc>
                <a:spcPct val="150000"/>
              </a:lnSpc>
            </a:pPr>
            <a:endParaRPr lang="fr-FR" sz="2000" b="1" dirty="0">
              <a:solidFill>
                <a:srgbClr val="000099"/>
              </a:solidFill>
              <a:latin typeface="Agency FB" pitchFamily="34" charset="0"/>
            </a:endParaRPr>
          </a:p>
          <a:p>
            <a:pPr marL="885825" indent="-342900" algn="just">
              <a:lnSpc>
                <a:spcPct val="150000"/>
              </a:lnSpc>
              <a:buFontTx/>
              <a:buChar char="-"/>
            </a:pPr>
            <a:endParaRPr lang="fr-FR" sz="2000" b="1" dirty="0">
              <a:solidFill>
                <a:srgbClr val="000099"/>
              </a:solidFill>
              <a:latin typeface="Agency FB" pitchFamily="34" charset="0"/>
            </a:endParaRPr>
          </a:p>
        </p:txBody>
      </p:sp>
      <p:sp>
        <p:nvSpPr>
          <p:cNvPr id="8" name="Rectangle 7"/>
          <p:cNvSpPr/>
          <p:nvPr/>
        </p:nvSpPr>
        <p:spPr>
          <a:xfrm>
            <a:off x="2721714" y="188640"/>
            <a:ext cx="3722494" cy="461665"/>
          </a:xfrm>
          <a:prstGeom prst="rect">
            <a:avLst/>
          </a:prstGeom>
        </p:spPr>
        <p:txBody>
          <a:bodyPr wrap="none">
            <a:spAutoFit/>
          </a:bodyPr>
          <a:lstStyle/>
          <a:p>
            <a:r>
              <a:rPr lang="en-US" sz="2400" b="1" dirty="0">
                <a:solidFill>
                  <a:schemeClr val="bg1"/>
                </a:solidFill>
                <a:latin typeface="Agency FB" pitchFamily="34" charset="0"/>
              </a:rPr>
              <a:t>ACTIONS RETENUES EQUIPEMENTS</a:t>
            </a:r>
            <a:endParaRPr lang="fr-FR" sz="2400" b="1" dirty="0">
              <a:solidFill>
                <a:schemeClr val="bg1"/>
              </a:solidFill>
              <a:latin typeface="Agency FB" pitchFamily="34" charset="0"/>
            </a:endParaRPr>
          </a:p>
        </p:txBody>
      </p:sp>
    </p:spTree>
    <p:extLst>
      <p:ext uri="{BB962C8B-B14F-4D97-AF65-F5344CB8AC3E}">
        <p14:creationId xmlns:p14="http://schemas.microsoft.com/office/powerpoint/2010/main" val="1154500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3105835"/>
            <a:ext cx="4572000" cy="646331"/>
          </a:xfrm>
          <a:prstGeom prst="rect">
            <a:avLst/>
          </a:prstGeom>
        </p:spPr>
        <p:txBody>
          <a:bodyPr>
            <a:spAutoFit/>
          </a:bodyPr>
          <a:lstStyle/>
          <a:p>
            <a:r>
              <a:rPr lang="fr-FR" dirty="0"/>
              <a:t> 	 </a:t>
            </a:r>
          </a:p>
          <a:p>
            <a:r>
              <a:rPr lang="fr-FR" dirty="0"/>
              <a:t> 	 </a:t>
            </a:r>
          </a:p>
        </p:txBody>
      </p:sp>
      <p:sp>
        <p:nvSpPr>
          <p:cNvPr id="2" name="Rectangle 1"/>
          <p:cNvSpPr/>
          <p:nvPr/>
        </p:nvSpPr>
        <p:spPr>
          <a:xfrm>
            <a:off x="1619672" y="0"/>
            <a:ext cx="6048672" cy="707886"/>
          </a:xfrm>
          <a:prstGeom prst="rect">
            <a:avLst/>
          </a:prstGeom>
        </p:spPr>
        <p:txBody>
          <a:bodyPr wrap="square">
            <a:spAutoFit/>
          </a:bodyPr>
          <a:lstStyle/>
          <a:p>
            <a:pPr algn="ctr"/>
            <a:r>
              <a:rPr lang="fr-FR" sz="2000" b="1" dirty="0">
                <a:solidFill>
                  <a:schemeClr val="bg1"/>
                </a:solidFill>
                <a:latin typeface="Agency FB" pitchFamily="34" charset="0"/>
              </a:rPr>
              <a:t>Amélioration de l’efficacité énergétique système de chauffage et de production de l’eau chaude sanitaire</a:t>
            </a:r>
          </a:p>
        </p:txBody>
      </p:sp>
      <p:sp>
        <p:nvSpPr>
          <p:cNvPr id="4" name="Rectangle 3"/>
          <p:cNvSpPr/>
          <p:nvPr/>
        </p:nvSpPr>
        <p:spPr>
          <a:xfrm>
            <a:off x="487268" y="1484784"/>
            <a:ext cx="8208912" cy="2585323"/>
          </a:xfrm>
          <a:prstGeom prst="rect">
            <a:avLst/>
          </a:prstGeom>
        </p:spPr>
        <p:txBody>
          <a:bodyPr wrap="square">
            <a:spAutoFit/>
          </a:bodyPr>
          <a:lstStyle/>
          <a:p>
            <a:pPr algn="just"/>
            <a:r>
              <a:rPr lang="fr-FR" b="1" dirty="0">
                <a:solidFill>
                  <a:srgbClr val="000099"/>
                </a:solidFill>
                <a:latin typeface="Agency FB" pitchFamily="34" charset="0"/>
                <a:ea typeface="Times New Roman" pitchFamily="18" charset="0"/>
                <a:cs typeface="Arial" pitchFamily="34" charset="0"/>
              </a:rPr>
              <a:t>La climatisation sera assurée par des  pompes à chaleur air eau froid seul à haut rendement  avec des ventilo convecteurs non carrossés . </a:t>
            </a:r>
          </a:p>
          <a:p>
            <a:pPr algn="just"/>
            <a:endParaRPr lang="fr-FR" b="1" dirty="0">
              <a:solidFill>
                <a:srgbClr val="000099"/>
              </a:solidFill>
              <a:latin typeface="Agency FB" pitchFamily="34" charset="0"/>
              <a:ea typeface="Times New Roman" pitchFamily="18" charset="0"/>
              <a:cs typeface="Arial" pitchFamily="34" charset="0"/>
            </a:endParaRPr>
          </a:p>
          <a:p>
            <a:pPr algn="just"/>
            <a:endParaRPr lang="fr-FR" b="1" dirty="0">
              <a:solidFill>
                <a:srgbClr val="000099"/>
              </a:solidFill>
              <a:latin typeface="Agency FB" pitchFamily="34" charset="0"/>
              <a:ea typeface="Times New Roman" pitchFamily="18" charset="0"/>
              <a:cs typeface="Arial" pitchFamily="34" charset="0"/>
            </a:endParaRPr>
          </a:p>
          <a:p>
            <a:pPr algn="just"/>
            <a:endParaRPr lang="fr-FR" b="1" dirty="0">
              <a:solidFill>
                <a:srgbClr val="000099"/>
              </a:solidFill>
              <a:latin typeface="Agency FB" pitchFamily="34" charset="0"/>
              <a:ea typeface="Times New Roman" pitchFamily="18" charset="0"/>
              <a:cs typeface="Arial" pitchFamily="34" charset="0"/>
            </a:endParaRPr>
          </a:p>
          <a:p>
            <a:pPr algn="just"/>
            <a:endParaRPr lang="fr-FR" b="1" dirty="0">
              <a:solidFill>
                <a:srgbClr val="000099"/>
              </a:solidFill>
              <a:latin typeface="Agency FB" pitchFamily="34" charset="0"/>
              <a:ea typeface="Times New Roman" pitchFamily="18" charset="0"/>
              <a:cs typeface="Arial" pitchFamily="34" charset="0"/>
            </a:endParaRPr>
          </a:p>
          <a:p>
            <a:pPr algn="just"/>
            <a:endParaRPr lang="fr-FR" b="1" dirty="0">
              <a:solidFill>
                <a:srgbClr val="000099"/>
              </a:solidFill>
              <a:latin typeface="Agency FB" pitchFamily="34" charset="0"/>
              <a:ea typeface="Times New Roman" pitchFamily="18" charset="0"/>
              <a:cs typeface="Arial" pitchFamily="34" charset="0"/>
            </a:endParaRPr>
          </a:p>
          <a:p>
            <a:pPr algn="just"/>
            <a:r>
              <a:rPr lang="fr-FR" b="1" dirty="0">
                <a:solidFill>
                  <a:srgbClr val="000099"/>
                </a:solidFill>
                <a:latin typeface="Agency FB" pitchFamily="34" charset="0"/>
                <a:ea typeface="Times New Roman" pitchFamily="18" charset="0"/>
                <a:cs typeface="Arial" pitchFamily="34" charset="0"/>
              </a:rPr>
              <a:t>Le chauffage et la production d’eau chaude sanitaire seront assurés par  des chaudières murales mixtes à condensation avec intégration du solaire thermique pour le chauffage par le sol.</a:t>
            </a:r>
          </a:p>
        </p:txBody>
      </p:sp>
      <p:pic>
        <p:nvPicPr>
          <p:cNvPr id="8" name="Picture 1" descr="P8190027"/>
          <p:cNvPicPr>
            <a:picLocks noChangeAspect="1" noChangeArrowheads="1"/>
          </p:cNvPicPr>
          <p:nvPr/>
        </p:nvPicPr>
        <p:blipFill>
          <a:blip r:embed="rId3" cstate="print"/>
          <a:srcRect l="19200"/>
          <a:stretch>
            <a:fillRect/>
          </a:stretch>
        </p:blipFill>
        <p:spPr bwMode="auto">
          <a:xfrm>
            <a:off x="611560" y="4149081"/>
            <a:ext cx="1806230" cy="1593672"/>
          </a:xfrm>
          <a:prstGeom prst="rect">
            <a:avLst/>
          </a:prstGeom>
          <a:noFill/>
        </p:spPr>
      </p:pic>
      <p:pic>
        <p:nvPicPr>
          <p:cNvPr id="2050" name="Picture 2" descr="D:\03-siège SEACNVS\16-Audit Energétique\ahmad frikha rapport dossier de recollement 15-05-2014\ahmad frikha\DSC095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0" y="-12001500"/>
            <a:ext cx="1080000" cy="810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SC0958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9792" y="4149081"/>
            <a:ext cx="2129597" cy="159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20140428_1537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4149080"/>
            <a:ext cx="1188265" cy="159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DSC0960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8224" y="4149081"/>
            <a:ext cx="2120215" cy="159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558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3" name="Rectangle 2"/>
          <p:cNvSpPr/>
          <p:nvPr/>
        </p:nvSpPr>
        <p:spPr>
          <a:xfrm>
            <a:off x="2286000" y="3105835"/>
            <a:ext cx="4572000" cy="646331"/>
          </a:xfrm>
          <a:prstGeom prst="rect">
            <a:avLst/>
          </a:prstGeom>
        </p:spPr>
        <p:txBody>
          <a:bodyPr>
            <a:spAutoFit/>
          </a:bodyPr>
          <a:lstStyle/>
          <a:p>
            <a:r>
              <a:rPr lang="fr-FR" dirty="0"/>
              <a:t> 	 </a:t>
            </a:r>
          </a:p>
          <a:p>
            <a:r>
              <a:rPr lang="fr-FR" dirty="0"/>
              <a:t> 	 </a:t>
            </a:r>
          </a:p>
        </p:txBody>
      </p:sp>
      <p:sp>
        <p:nvSpPr>
          <p:cNvPr id="9" name="Rectangle 1"/>
          <p:cNvSpPr>
            <a:spLocks noChangeArrowheads="1"/>
          </p:cNvSpPr>
          <p:nvPr/>
        </p:nvSpPr>
        <p:spPr bwMode="auto">
          <a:xfrm>
            <a:off x="395536" y="1268760"/>
            <a:ext cx="8496944" cy="236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76176"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fr-FR" b="1" i="0" u="none" strike="noStrike" cap="none" normalizeH="0" baseline="0" dirty="0">
              <a:ln>
                <a:noFill/>
              </a:ln>
              <a:solidFill>
                <a:srgbClr val="000099"/>
              </a:solidFill>
              <a:effectLst/>
              <a:latin typeface="Agency FB"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b="1" i="0" u="none" strike="noStrike" cap="none" normalizeH="0" baseline="0" dirty="0">
                <a:ln>
                  <a:noFill/>
                </a:ln>
                <a:solidFill>
                  <a:srgbClr val="000099"/>
                </a:solidFill>
                <a:effectLst/>
                <a:latin typeface="Agency FB" pitchFamily="34" charset="0"/>
                <a:ea typeface="Times New Roman" pitchFamily="18" charset="0"/>
                <a:cs typeface="Arial" pitchFamily="34" charset="0"/>
              </a:rPr>
              <a:t>La substitution des spots 1x50w avec lampe à incandescences  initialement prévues par d’autres du type fluo-compactes (2x13w) et des spots encastrés au plafond 1x19w.</a:t>
            </a:r>
            <a:endParaRPr kumimoji="0" lang="fr-FR" b="1" i="0" u="none" strike="noStrike" cap="none" normalizeH="0" baseline="0" dirty="0">
              <a:ln>
                <a:noFill/>
              </a:ln>
              <a:solidFill>
                <a:srgbClr val="000099"/>
              </a:solidFill>
              <a:effectLst/>
              <a:latin typeface="Agency FB"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r-FR" b="1" i="0" u="none" strike="noStrike" cap="none" normalizeH="0" baseline="0" dirty="0">
                <a:ln>
                  <a:noFill/>
                </a:ln>
                <a:solidFill>
                  <a:srgbClr val="000099"/>
                </a:solidFill>
                <a:effectLst/>
                <a:latin typeface="Agency FB" pitchFamily="34" charset="0"/>
                <a:ea typeface="Times New Roman" pitchFamily="18" charset="0"/>
                <a:cs typeface="Arial" pitchFamily="34" charset="0"/>
              </a:rPr>
              <a:t>La substitution des spots 1x 35w des sanitaires avec lampe à incandescences  initialement prévues par d’autres du type à LED (9x1w).</a:t>
            </a:r>
            <a:endParaRPr kumimoji="0" lang="fr-FR" b="1" i="0" u="none" strike="noStrike" cap="none" normalizeH="0" baseline="0" dirty="0">
              <a:ln>
                <a:noFill/>
              </a:ln>
              <a:solidFill>
                <a:srgbClr val="000099"/>
              </a:solidFill>
              <a:effectLst/>
              <a:latin typeface="Agency FB"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0" name="Rectangle 9"/>
          <p:cNvSpPr/>
          <p:nvPr/>
        </p:nvSpPr>
        <p:spPr>
          <a:xfrm>
            <a:off x="1691680" y="87015"/>
            <a:ext cx="7416824" cy="461665"/>
          </a:xfrm>
          <a:prstGeom prst="rect">
            <a:avLst/>
          </a:prstGeom>
        </p:spPr>
        <p:txBody>
          <a:bodyPr wrap="square">
            <a:spAutoFit/>
          </a:bodyPr>
          <a:lstStyle/>
          <a:p>
            <a:r>
              <a:rPr lang="fr-FR" sz="2400" b="1" dirty="0">
                <a:solidFill>
                  <a:schemeClr val="bg1"/>
                </a:solidFill>
                <a:latin typeface="Agency FB" pitchFamily="34" charset="0"/>
              </a:rPr>
              <a:t>Amélioration de l’efficacité énergétique des systèmes d’éclairage</a:t>
            </a:r>
          </a:p>
        </p:txBody>
      </p:sp>
      <p:pic>
        <p:nvPicPr>
          <p:cNvPr id="3075" name="Image 30" descr="PB1901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402" y="3573016"/>
            <a:ext cx="28194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 149" descr="PC090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573015"/>
            <a:ext cx="2847975" cy="1781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68165" tIns="76176" rIns="91440" bIns="76176"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0" y="401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a:ln>
                <a:noFill/>
              </a:ln>
              <a:solidFill>
                <a:srgbClr val="0000FF"/>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0" y="5857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fr-FR" sz="600" b="0" i="0" u="none" strike="noStrike" cap="none" normalizeH="0" baseline="0">
                <a:ln>
                  <a:noFill/>
                </a:ln>
                <a:solidFill>
                  <a:schemeClr val="tx1"/>
                </a:solidFill>
                <a:effectLst/>
                <a:latin typeface="Arial" pitchFamily="34" charset="0"/>
                <a:cs typeface="Arial" pitchFamily="34" charset="0"/>
              </a:rPr>
              <a:t>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45541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6"/>
          <p:cNvPicPr>
            <a:picLocks noChangeAspect="1" noChangeArrowheads="1"/>
          </p:cNvPicPr>
          <p:nvPr/>
        </p:nvPicPr>
        <p:blipFill rotWithShape="1">
          <a:blip r:embed="rId2">
            <a:extLst>
              <a:ext uri="{28A0092B-C50C-407E-A947-70E740481C1C}">
                <a14:useLocalDpi xmlns:a14="http://schemas.microsoft.com/office/drawing/2010/main" val="0"/>
              </a:ext>
            </a:extLst>
          </a:blip>
          <a:srcRect t="55969" r="-1738"/>
          <a:stretch/>
        </p:blipFill>
        <p:spPr bwMode="auto">
          <a:xfrm>
            <a:off x="1259632" y="2564904"/>
            <a:ext cx="7089818" cy="320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95536" y="1412776"/>
            <a:ext cx="8313954" cy="923330"/>
          </a:xfrm>
          <a:prstGeom prst="rect">
            <a:avLst/>
          </a:prstGeom>
        </p:spPr>
        <p:txBody>
          <a:bodyPr wrap="square">
            <a:spAutoFit/>
          </a:bodyPr>
          <a:lstStyle/>
          <a:p>
            <a:pPr algn="just">
              <a:lnSpc>
                <a:spcPct val="150000"/>
              </a:lnSpc>
            </a:pPr>
            <a:r>
              <a:rPr lang="fr-FR" b="1" dirty="0">
                <a:solidFill>
                  <a:srgbClr val="001C76"/>
                </a:solidFill>
                <a:latin typeface="Agency FB" pitchFamily="34" charset="0"/>
              </a:rPr>
              <a:t>Pour la partie à usage résidentiel: passer de la </a:t>
            </a:r>
            <a:r>
              <a:rPr lang="fr-FR" b="1" u="sng" dirty="0">
                <a:solidFill>
                  <a:srgbClr val="FF0000"/>
                </a:solidFill>
                <a:latin typeface="Agency FB" pitchFamily="34" charset="0"/>
              </a:rPr>
              <a:t>Classe 5</a:t>
            </a:r>
            <a:r>
              <a:rPr lang="fr-FR" b="1" dirty="0">
                <a:solidFill>
                  <a:srgbClr val="001C76"/>
                </a:solidFill>
                <a:latin typeface="Agency FB" pitchFamily="34" charset="0"/>
              </a:rPr>
              <a:t> à la </a:t>
            </a:r>
            <a:r>
              <a:rPr lang="fr-FR" b="1" u="sng" dirty="0">
                <a:solidFill>
                  <a:srgbClr val="FF0000"/>
                </a:solidFill>
                <a:latin typeface="Agency FB" pitchFamily="34" charset="0"/>
              </a:rPr>
              <a:t>Classe 3</a:t>
            </a:r>
            <a:r>
              <a:rPr lang="fr-FR" b="1" u="sng" dirty="0">
                <a:solidFill>
                  <a:srgbClr val="001C76"/>
                </a:solidFill>
                <a:latin typeface="Agency FB" pitchFamily="34" charset="0"/>
              </a:rPr>
              <a:t> </a:t>
            </a:r>
            <a:r>
              <a:rPr lang="fr-FR" b="1" dirty="0">
                <a:solidFill>
                  <a:srgbClr val="001C76"/>
                </a:solidFill>
                <a:latin typeface="Agency FB" pitchFamily="34" charset="0"/>
              </a:rPr>
              <a:t>avec un gain en besoins en chauffage et climatisation de </a:t>
            </a:r>
            <a:r>
              <a:rPr lang="fr-FR" b="1" dirty="0">
                <a:solidFill>
                  <a:srgbClr val="FF0000"/>
                </a:solidFill>
                <a:latin typeface="Agency FB" pitchFamily="34" charset="0"/>
              </a:rPr>
              <a:t>15 </a:t>
            </a:r>
            <a:r>
              <a:rPr lang="fr-FR" b="1" dirty="0" err="1">
                <a:solidFill>
                  <a:srgbClr val="FF0000"/>
                </a:solidFill>
                <a:latin typeface="Agency FB" pitchFamily="34" charset="0"/>
              </a:rPr>
              <a:t>Kwh</a:t>
            </a:r>
            <a:r>
              <a:rPr lang="fr-FR" b="1" dirty="0">
                <a:solidFill>
                  <a:srgbClr val="FF0000"/>
                </a:solidFill>
                <a:latin typeface="Agency FB" pitchFamily="34" charset="0"/>
              </a:rPr>
              <a:t>/m² </a:t>
            </a:r>
            <a:r>
              <a:rPr lang="fr-FR" b="1" dirty="0">
                <a:solidFill>
                  <a:srgbClr val="001C76"/>
                </a:solidFill>
                <a:latin typeface="Agency FB" pitchFamily="34" charset="0"/>
              </a:rPr>
              <a:t>supplémentaire donc une réduction égale à</a:t>
            </a:r>
            <a:r>
              <a:rPr lang="fr-FR" b="1" dirty="0">
                <a:solidFill>
                  <a:srgbClr val="001C76"/>
                </a:solidFill>
                <a:effectLst>
                  <a:outerShdw blurRad="38100" dist="38100" dir="2700000" algn="tl">
                    <a:srgbClr val="000000">
                      <a:alpha val="43137"/>
                    </a:srgbClr>
                  </a:outerShdw>
                </a:effectLst>
                <a:latin typeface="Agency FB" pitchFamily="34" charset="0"/>
              </a:rPr>
              <a:t> </a:t>
            </a:r>
            <a:r>
              <a:rPr lang="fr-FR" b="1" u="sng" dirty="0">
                <a:solidFill>
                  <a:srgbClr val="FF0000"/>
                </a:solidFill>
                <a:latin typeface="Agency FB" pitchFamily="34" charset="0"/>
              </a:rPr>
              <a:t>23%, </a:t>
            </a:r>
          </a:p>
        </p:txBody>
      </p:sp>
    </p:spTree>
    <p:extLst>
      <p:ext uri="{BB962C8B-B14F-4D97-AF65-F5344CB8AC3E}">
        <p14:creationId xmlns:p14="http://schemas.microsoft.com/office/powerpoint/2010/main" val="1167156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3" name="Rectangle 2"/>
          <p:cNvSpPr/>
          <p:nvPr/>
        </p:nvSpPr>
        <p:spPr>
          <a:xfrm>
            <a:off x="2286000" y="3105835"/>
            <a:ext cx="4572000" cy="646331"/>
          </a:xfrm>
          <a:prstGeom prst="rect">
            <a:avLst/>
          </a:prstGeom>
        </p:spPr>
        <p:txBody>
          <a:bodyPr>
            <a:spAutoFit/>
          </a:bodyPr>
          <a:lstStyle/>
          <a:p>
            <a:r>
              <a:rPr lang="fr-FR" dirty="0"/>
              <a:t> 	 </a:t>
            </a:r>
          </a:p>
          <a:p>
            <a:r>
              <a:rPr lang="fr-FR" dirty="0"/>
              <a:t> 	 </a:t>
            </a:r>
          </a:p>
        </p:txBody>
      </p:sp>
      <p:sp>
        <p:nvSpPr>
          <p:cNvPr id="11" name="Rectangle 10"/>
          <p:cNvSpPr/>
          <p:nvPr/>
        </p:nvSpPr>
        <p:spPr>
          <a:xfrm>
            <a:off x="827584" y="3105835"/>
            <a:ext cx="7776864" cy="646331"/>
          </a:xfrm>
          <a:prstGeom prst="rect">
            <a:avLst/>
          </a:prstGeom>
        </p:spPr>
        <p:txBody>
          <a:bodyPr wrap="square">
            <a:spAutoFit/>
          </a:bodyPr>
          <a:lstStyle/>
          <a:p>
            <a:pPr lvl="0"/>
            <a:r>
              <a:rPr lang="fr-FR" sz="3600" b="1" spc="600" dirty="0">
                <a:solidFill>
                  <a:srgbClr val="000099"/>
                </a:solidFill>
                <a:effectLst>
                  <a:outerShdw blurRad="38100" dist="38100" dir="2700000" algn="tl">
                    <a:srgbClr val="000000">
                      <a:alpha val="43137"/>
                    </a:srgbClr>
                  </a:outerShdw>
                </a:effectLst>
                <a:latin typeface="Agency FB" pitchFamily="34" charset="0"/>
              </a:rPr>
              <a:t>MERCI  POUR  VOTRE  ATTENTION</a:t>
            </a:r>
            <a:r>
              <a:rPr lang="fr-FR" sz="2400" b="1" dirty="0">
                <a:solidFill>
                  <a:schemeClr val="bg1"/>
                </a:solidFill>
                <a:effectLst>
                  <a:outerShdw blurRad="38100" dist="38100" dir="2700000" algn="tl">
                    <a:srgbClr val="000000">
                      <a:alpha val="43137"/>
                    </a:srgbClr>
                  </a:outerShdw>
                </a:effectLst>
                <a:latin typeface="Agency FB" pitchFamily="34" charset="0"/>
              </a:rPr>
              <a:t> </a:t>
            </a:r>
          </a:p>
        </p:txBody>
      </p:sp>
    </p:spTree>
    <p:extLst>
      <p:ext uri="{BB962C8B-B14F-4D97-AF65-F5344CB8AC3E}">
        <p14:creationId xmlns:p14="http://schemas.microsoft.com/office/powerpoint/2010/main" val="3461031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252536" y="2636912"/>
            <a:ext cx="4174232" cy="2167204"/>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000099"/>
                </a:solidFill>
                <a:latin typeface="Times New Roman" pitchFamily="18" charset="0"/>
                <a:cs typeface="Times New Roman" pitchFamily="18" charset="0"/>
              </a:rPr>
              <a:t>Projet pilote </a:t>
            </a:r>
          </a:p>
          <a:p>
            <a:r>
              <a:rPr lang="fr-FR" sz="3600" b="1" dirty="0">
                <a:solidFill>
                  <a:srgbClr val="000099"/>
                </a:solidFill>
                <a:latin typeface="Times New Roman" pitchFamily="18" charset="0"/>
                <a:cs typeface="Times New Roman" pitchFamily="18" charset="0"/>
              </a:rPr>
              <a:t>N°2:</a:t>
            </a:r>
          </a:p>
          <a:p>
            <a:r>
              <a:rPr lang="fr-FR" sz="3600" b="1" dirty="0">
                <a:solidFill>
                  <a:srgbClr val="000099"/>
                </a:solidFill>
                <a:latin typeface="Times New Roman" pitchFamily="18" charset="0"/>
                <a:cs typeface="Times New Roman" pitchFamily="18" charset="0"/>
              </a:rPr>
              <a:t> </a:t>
            </a:r>
          </a:p>
          <a:p>
            <a:r>
              <a:rPr lang="fr-FR" sz="3600" b="1" dirty="0">
                <a:solidFill>
                  <a:srgbClr val="000099"/>
                </a:solidFill>
                <a:latin typeface="Times New Roman" pitchFamily="18" charset="0"/>
                <a:cs typeface="Times New Roman" pitchFamily="18" charset="0"/>
              </a:rPr>
              <a:t>SIEGE </a:t>
            </a:r>
          </a:p>
          <a:p>
            <a:r>
              <a:rPr lang="fr-FR" sz="3600" b="1" dirty="0">
                <a:solidFill>
                  <a:srgbClr val="000099"/>
                </a:solidFill>
                <a:latin typeface="Times New Roman" pitchFamily="18" charset="0"/>
                <a:cs typeface="Times New Roman" pitchFamily="18" charset="0"/>
              </a:rPr>
              <a:t>de la</a:t>
            </a:r>
          </a:p>
          <a:p>
            <a:r>
              <a:rPr lang="fr-FR" sz="3600" b="1" dirty="0">
                <a:solidFill>
                  <a:srgbClr val="000099"/>
                </a:solidFill>
                <a:latin typeface="Times New Roman" pitchFamily="18" charset="0"/>
                <a:cs typeface="Times New Roman" pitchFamily="18" charset="0"/>
              </a:rPr>
              <a:t>SEACNVS</a:t>
            </a:r>
          </a:p>
        </p:txBody>
      </p:sp>
      <p:pic>
        <p:nvPicPr>
          <p:cNvPr id="3" name="Picture 2" descr="F:\IMG_0563eee.JPG"/>
          <p:cNvPicPr>
            <a:picLocks noChangeAspect="1" noChangeArrowheads="1"/>
          </p:cNvPicPr>
          <p:nvPr/>
        </p:nvPicPr>
        <p:blipFill>
          <a:blip r:embed="rId2" cstate="print">
            <a:extLst>
              <a:ext uri="{28A0092B-C50C-407E-A947-70E740481C1C}">
                <a14:useLocalDpi xmlns:a14="http://schemas.microsoft.com/office/drawing/2010/main" val="0"/>
              </a:ext>
            </a:extLst>
          </a:blip>
          <a:srcRect l="4121" r="11414" b="6813"/>
          <a:stretch>
            <a:fillRect/>
          </a:stretch>
        </p:blipFill>
        <p:spPr bwMode="auto">
          <a:xfrm>
            <a:off x="3635896" y="1916830"/>
            <a:ext cx="2336728" cy="18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1" descr="C:\Users\Administrateur\Desktop\futur siège\DSC_0176.JPG"/>
          <p:cNvPicPr>
            <a:picLocks noChangeAspect="1" noChangeArrowheads="1"/>
          </p:cNvPicPr>
          <p:nvPr/>
        </p:nvPicPr>
        <p:blipFill>
          <a:blip r:embed="rId3" cstate="print">
            <a:extLst>
              <a:ext uri="{28A0092B-C50C-407E-A947-70E740481C1C}">
                <a14:useLocalDpi xmlns:a14="http://schemas.microsoft.com/office/drawing/2010/main" val="0"/>
              </a:ext>
            </a:extLst>
          </a:blip>
          <a:srcRect t="3561" r="7104" b="6055"/>
          <a:stretch>
            <a:fillRect/>
          </a:stretch>
        </p:blipFill>
        <p:spPr bwMode="auto">
          <a:xfrm>
            <a:off x="6273070" y="1916831"/>
            <a:ext cx="2693310" cy="381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2" descr="C:\Users\Administrateur\Desktop\futur siège\DSC02106.JPG"/>
          <p:cNvPicPr>
            <a:picLocks noChangeAspect="1" noChangeArrowheads="1"/>
          </p:cNvPicPr>
          <p:nvPr/>
        </p:nvPicPr>
        <p:blipFill>
          <a:blip r:embed="rId4" cstate="print">
            <a:extLst>
              <a:ext uri="{28A0092B-C50C-407E-A947-70E740481C1C}">
                <a14:useLocalDpi xmlns:a14="http://schemas.microsoft.com/office/drawing/2010/main" val="0"/>
              </a:ext>
            </a:extLst>
          </a:blip>
          <a:srcRect r="1212" b="26938"/>
          <a:stretch>
            <a:fillRect/>
          </a:stretch>
        </p:blipFill>
        <p:spPr bwMode="auto">
          <a:xfrm>
            <a:off x="3666471" y="4026135"/>
            <a:ext cx="2336728" cy="1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09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7" name="Text Box 30"/>
          <p:cNvSpPr txBox="1">
            <a:spLocks noChangeArrowheads="1"/>
          </p:cNvSpPr>
          <p:nvPr/>
        </p:nvSpPr>
        <p:spPr>
          <a:xfrm>
            <a:off x="1115616" y="148570"/>
            <a:ext cx="8229600" cy="400110"/>
          </a:xfrm>
          <a:prstGeom prst="rect">
            <a:avLst/>
          </a:prstGeom>
        </p:spPr>
        <p:txBody>
          <a:bodyPr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474788">
              <a:spcBef>
                <a:spcPts val="0"/>
              </a:spcBef>
              <a:defRPr/>
            </a:pPr>
            <a:r>
              <a:rPr lang="en-GB" sz="2000" b="1" dirty="0">
                <a:solidFill>
                  <a:schemeClr val="lt1"/>
                </a:solidFill>
                <a:latin typeface="Times New Roman" pitchFamily="18" charset="0"/>
                <a:ea typeface="+mn-ea"/>
                <a:cs typeface="Times New Roman" pitchFamily="18" charset="0"/>
              </a:rPr>
              <a:t>PROJET PILOTE N°2  “SIEGE SOCIAL DE LA SEACNVS”</a:t>
            </a:r>
          </a:p>
        </p:txBody>
      </p:sp>
      <p:sp>
        <p:nvSpPr>
          <p:cNvPr id="8" name="Rectangle 7"/>
          <p:cNvSpPr/>
          <p:nvPr/>
        </p:nvSpPr>
        <p:spPr>
          <a:xfrm>
            <a:off x="1403648" y="908720"/>
            <a:ext cx="2873375" cy="523875"/>
          </a:xfrm>
          <a:prstGeom prst="rect">
            <a:avLst/>
          </a:prstGeom>
        </p:spPr>
        <p:txBody>
          <a:bodyPr wrap="none">
            <a:spAutoFit/>
          </a:bodyPr>
          <a:lstStyle/>
          <a:p>
            <a:pPr>
              <a:defRPr/>
            </a:pPr>
            <a:r>
              <a:rPr lang="fr-FR" sz="2800" b="1" dirty="0">
                <a:solidFill>
                  <a:schemeClr val="accent5">
                    <a:lumMod val="60000"/>
                    <a:lumOff val="40000"/>
                  </a:schemeClr>
                </a:solidFill>
                <a:effectLst>
                  <a:outerShdw blurRad="38100" dist="38100" dir="2700000" algn="tl">
                    <a:srgbClr val="000000">
                      <a:alpha val="43137"/>
                    </a:srgbClr>
                  </a:outerShdw>
                </a:effectLst>
                <a:latin typeface="Agency FB" pitchFamily="34" charset="0"/>
                <a:ea typeface="+mj-ea"/>
                <a:cs typeface="Arial" pitchFamily="34" charset="0"/>
              </a:rPr>
              <a:t>DONNEES DU PROJET :</a:t>
            </a:r>
          </a:p>
        </p:txBody>
      </p:sp>
      <p:sp>
        <p:nvSpPr>
          <p:cNvPr id="9" name="Rectangle 2"/>
          <p:cNvSpPr>
            <a:spLocks noChangeArrowheads="1"/>
          </p:cNvSpPr>
          <p:nvPr/>
        </p:nvSpPr>
        <p:spPr bwMode="auto">
          <a:xfrm>
            <a:off x="395163" y="1580599"/>
            <a:ext cx="8569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2400" b="1" dirty="0">
                <a:solidFill>
                  <a:srgbClr val="001C76"/>
                </a:solidFill>
                <a:latin typeface="Agency FB" pitchFamily="34" charset="0"/>
              </a:rPr>
              <a:t>Il s’agit d’un bâtiment du siège social de la Société d’Etudes et d’Aménagement des Côtes Nord de la Ville de Sfax «  SEACNVS ».</a:t>
            </a:r>
          </a:p>
          <a:p>
            <a:pPr algn="just"/>
            <a:endParaRPr lang="fr-FR" sz="2400" b="1" dirty="0">
              <a:solidFill>
                <a:srgbClr val="001C76"/>
              </a:solidFill>
              <a:latin typeface="Agency FB" pitchFamily="34" charset="0"/>
            </a:endParaRPr>
          </a:p>
        </p:txBody>
      </p:sp>
      <p:sp>
        <p:nvSpPr>
          <p:cNvPr id="10" name="Rectangle 9"/>
          <p:cNvSpPr/>
          <p:nvPr/>
        </p:nvSpPr>
        <p:spPr>
          <a:xfrm>
            <a:off x="4277023" y="2420888"/>
            <a:ext cx="5263529" cy="3416320"/>
          </a:xfrm>
          <a:prstGeom prst="rect">
            <a:avLst/>
          </a:prstGeom>
        </p:spPr>
        <p:txBody>
          <a:bodyPr wrap="square">
            <a:spAutoFit/>
          </a:bodyPr>
          <a:lstStyle/>
          <a:p>
            <a:endParaRPr lang="fr-FR" dirty="0"/>
          </a:p>
          <a:p>
            <a:r>
              <a:rPr lang="fr-FR" b="1" dirty="0">
                <a:solidFill>
                  <a:srgbClr val="001C76"/>
                </a:solidFill>
                <a:effectLst>
                  <a:outerShdw blurRad="38100" dist="38100" dir="2700000" algn="tl">
                    <a:srgbClr val="000000">
                      <a:alpha val="43137"/>
                    </a:srgbClr>
                  </a:outerShdw>
                </a:effectLst>
                <a:latin typeface="Agency FB" pitchFamily="34" charset="0"/>
              </a:rPr>
              <a:t>Localisation                 : </a:t>
            </a:r>
            <a:r>
              <a:rPr lang="fr-FR" b="1" dirty="0">
                <a:solidFill>
                  <a:srgbClr val="001C76"/>
                </a:solidFill>
                <a:latin typeface="Agency FB" pitchFamily="34" charset="0"/>
              </a:rPr>
              <a:t>Route Sidi Mansour Km3,5, Zone      </a:t>
            </a:r>
          </a:p>
          <a:p>
            <a:r>
              <a:rPr lang="fr-FR" b="1" dirty="0">
                <a:solidFill>
                  <a:srgbClr val="001C76"/>
                </a:solidFill>
                <a:latin typeface="Agency FB" pitchFamily="34" charset="0"/>
              </a:rPr>
              <a:t>                                      Industrielle Poudrière I</a:t>
            </a:r>
          </a:p>
          <a:p>
            <a:r>
              <a:rPr lang="fr-FR" b="1" dirty="0">
                <a:solidFill>
                  <a:srgbClr val="001C76"/>
                </a:solidFill>
                <a:effectLst>
                  <a:outerShdw blurRad="38100" dist="38100" dir="2700000" algn="tl">
                    <a:srgbClr val="000000">
                      <a:alpha val="43137"/>
                    </a:srgbClr>
                  </a:outerShdw>
                </a:effectLst>
                <a:latin typeface="Agency FB" pitchFamily="34" charset="0"/>
              </a:rPr>
              <a:t>Surface du terrain     : </a:t>
            </a:r>
            <a:r>
              <a:rPr lang="fr-FR" b="1" dirty="0">
                <a:solidFill>
                  <a:srgbClr val="001C76"/>
                </a:solidFill>
                <a:latin typeface="Agency FB" pitchFamily="34" charset="0"/>
              </a:rPr>
              <a:t>1270m²</a:t>
            </a:r>
          </a:p>
          <a:p>
            <a:r>
              <a:rPr lang="fr-FR" b="1" dirty="0">
                <a:solidFill>
                  <a:srgbClr val="001C76"/>
                </a:solidFill>
                <a:effectLst>
                  <a:outerShdw blurRad="38100" dist="38100" dir="2700000" algn="tl">
                    <a:srgbClr val="000000">
                      <a:alpha val="43137"/>
                    </a:srgbClr>
                  </a:outerShdw>
                </a:effectLst>
                <a:latin typeface="Agency FB" pitchFamily="34" charset="0"/>
              </a:rPr>
              <a:t>Maitre d’ouvrage        :</a:t>
            </a:r>
            <a:r>
              <a:rPr lang="fr-FR" b="1" dirty="0">
                <a:solidFill>
                  <a:srgbClr val="001C76"/>
                </a:solidFill>
                <a:latin typeface="Agency FB" pitchFamily="34" charset="0"/>
              </a:rPr>
              <a:t>SEACNVS</a:t>
            </a:r>
          </a:p>
          <a:p>
            <a:r>
              <a:rPr lang="fr-FR" b="1" dirty="0">
                <a:solidFill>
                  <a:srgbClr val="001C76"/>
                </a:solidFill>
                <a:effectLst>
                  <a:outerShdw blurRad="38100" dist="38100" dir="2700000" algn="tl">
                    <a:srgbClr val="000000">
                      <a:alpha val="43137"/>
                    </a:srgbClr>
                  </a:outerShdw>
                </a:effectLst>
                <a:latin typeface="Agency FB" pitchFamily="34" charset="0"/>
              </a:rPr>
              <a:t>Maitre d’œuvre           : </a:t>
            </a:r>
            <a:r>
              <a:rPr lang="fr-FR" b="1" dirty="0">
                <a:solidFill>
                  <a:srgbClr val="001C76"/>
                </a:solidFill>
                <a:latin typeface="Agency FB" pitchFamily="34" charset="0"/>
              </a:rPr>
              <a:t>Lotfi REJEB</a:t>
            </a:r>
          </a:p>
          <a:p>
            <a:r>
              <a:rPr lang="fr-FR" b="1" dirty="0">
                <a:solidFill>
                  <a:srgbClr val="001C76"/>
                </a:solidFill>
                <a:effectLst>
                  <a:outerShdw blurRad="38100" dist="38100" dir="2700000" algn="tl">
                    <a:srgbClr val="000000">
                      <a:alpha val="43137"/>
                    </a:srgbClr>
                  </a:outerShdw>
                </a:effectLst>
                <a:latin typeface="Agency FB" pitchFamily="34" charset="0"/>
              </a:rPr>
              <a:t>Auditeur Énergétique : </a:t>
            </a:r>
            <a:r>
              <a:rPr lang="fr-FR" b="1" dirty="0" err="1">
                <a:solidFill>
                  <a:srgbClr val="001C76"/>
                </a:solidFill>
                <a:latin typeface="Agency FB" pitchFamily="34" charset="0"/>
              </a:rPr>
              <a:t>Adel</a:t>
            </a:r>
            <a:r>
              <a:rPr lang="fr-FR" b="1" dirty="0">
                <a:solidFill>
                  <a:srgbClr val="001C76"/>
                </a:solidFill>
                <a:latin typeface="Agency FB" pitchFamily="34" charset="0"/>
              </a:rPr>
              <a:t> GABSI et Ahmed FRIKHA</a:t>
            </a:r>
          </a:p>
          <a:p>
            <a:r>
              <a:rPr lang="fr-FR" b="1" dirty="0">
                <a:solidFill>
                  <a:srgbClr val="001C76"/>
                </a:solidFill>
                <a:effectLst>
                  <a:outerShdw blurRad="38100" dist="38100" dir="2700000" algn="tl">
                    <a:srgbClr val="000000">
                      <a:alpha val="43137"/>
                    </a:srgbClr>
                  </a:outerShdw>
                </a:effectLst>
                <a:latin typeface="Agency FB" pitchFamily="34" charset="0"/>
              </a:rPr>
              <a:t>Assistance Technique : </a:t>
            </a:r>
            <a:r>
              <a:rPr lang="fr-FR" b="1" dirty="0">
                <a:solidFill>
                  <a:srgbClr val="001C76"/>
                </a:solidFill>
                <a:latin typeface="Agency FB" pitchFamily="34" charset="0"/>
              </a:rPr>
              <a:t>ANME  et GIZ </a:t>
            </a:r>
          </a:p>
          <a:p>
            <a:r>
              <a:rPr lang="fr-FR" b="1" dirty="0">
                <a:solidFill>
                  <a:srgbClr val="001C76"/>
                </a:solidFill>
                <a:effectLst>
                  <a:outerShdw blurRad="38100" dist="38100" dir="2700000" algn="tl">
                    <a:srgbClr val="000000">
                      <a:alpha val="43137"/>
                    </a:srgbClr>
                  </a:outerShdw>
                </a:effectLst>
                <a:latin typeface="Agency FB" pitchFamily="34" charset="0"/>
              </a:rPr>
              <a:t>Ingénieur Structures :</a:t>
            </a:r>
            <a:r>
              <a:rPr lang="fr-FR" b="1" dirty="0">
                <a:solidFill>
                  <a:srgbClr val="001C76"/>
                </a:solidFill>
                <a:latin typeface="Agency FB" pitchFamily="34" charset="0"/>
              </a:rPr>
              <a:t> DAHLIA CONSULT </a:t>
            </a:r>
          </a:p>
          <a:p>
            <a:r>
              <a:rPr lang="fr-FR" b="1" dirty="0">
                <a:solidFill>
                  <a:srgbClr val="001C76"/>
                </a:solidFill>
                <a:effectLst>
                  <a:outerShdw blurRad="38100" dist="38100" dir="2700000" algn="tl">
                    <a:srgbClr val="000000">
                      <a:alpha val="43137"/>
                    </a:srgbClr>
                  </a:outerShdw>
                </a:effectLst>
                <a:latin typeface="Agency FB" pitchFamily="34" charset="0"/>
              </a:rPr>
              <a:t>Ingénieur Fluides        : </a:t>
            </a:r>
            <a:r>
              <a:rPr lang="fr-FR" b="1" dirty="0">
                <a:solidFill>
                  <a:srgbClr val="001C76"/>
                </a:solidFill>
                <a:latin typeface="Agency FB" pitchFamily="34" charset="0"/>
              </a:rPr>
              <a:t>M &amp; M CLIMATEC</a:t>
            </a:r>
          </a:p>
          <a:p>
            <a:r>
              <a:rPr lang="fr-FR" b="1" dirty="0">
                <a:solidFill>
                  <a:srgbClr val="001C76"/>
                </a:solidFill>
                <a:effectLst>
                  <a:outerShdw blurRad="38100" dist="38100" dir="2700000" algn="tl">
                    <a:srgbClr val="000000">
                      <a:alpha val="43137"/>
                    </a:srgbClr>
                  </a:outerShdw>
                </a:effectLst>
                <a:latin typeface="Agency FB" pitchFamily="34" charset="0"/>
              </a:rPr>
              <a:t>Ingénieur Electricité   </a:t>
            </a:r>
            <a:r>
              <a:rPr lang="fr-FR" b="1" dirty="0">
                <a:solidFill>
                  <a:srgbClr val="001C76"/>
                </a:solidFill>
                <a:latin typeface="Agency FB" pitchFamily="34" charset="0"/>
              </a:rPr>
              <a:t>:</a:t>
            </a:r>
            <a:r>
              <a:rPr lang="fr-FR" b="1" dirty="0" err="1">
                <a:solidFill>
                  <a:srgbClr val="001C76"/>
                </a:solidFill>
                <a:latin typeface="Agency FB" pitchFamily="34" charset="0"/>
              </a:rPr>
              <a:t>Nizar</a:t>
            </a:r>
            <a:r>
              <a:rPr lang="fr-FR" b="1" dirty="0">
                <a:solidFill>
                  <a:srgbClr val="001C76"/>
                </a:solidFill>
                <a:latin typeface="Agency FB" pitchFamily="34" charset="0"/>
              </a:rPr>
              <a:t>  REBAI</a:t>
            </a:r>
          </a:p>
          <a:p>
            <a:r>
              <a:rPr lang="fr-FR" b="1" dirty="0">
                <a:solidFill>
                  <a:srgbClr val="001C76"/>
                </a:solidFill>
                <a:effectLst>
                  <a:outerShdw blurRad="38100" dist="38100" dir="2700000" algn="tl">
                    <a:srgbClr val="000000">
                      <a:alpha val="43137"/>
                    </a:srgbClr>
                  </a:outerShdw>
                </a:effectLst>
                <a:latin typeface="Agency FB" pitchFamily="34" charset="0"/>
              </a:rPr>
              <a:t>Bureau de contrôle     : </a:t>
            </a:r>
            <a:r>
              <a:rPr lang="fr-FR" b="1" dirty="0">
                <a:solidFill>
                  <a:srgbClr val="001C76"/>
                </a:solidFill>
                <a:latin typeface="Agency FB" pitchFamily="34" charset="0"/>
              </a:rPr>
              <a:t>ASSISTAS</a:t>
            </a:r>
          </a:p>
        </p:txBody>
      </p:sp>
      <p:pic>
        <p:nvPicPr>
          <p:cNvPr id="11" name="Image 10" descr="E:\01-MAM\01-TRAVAUX\03-siège SEACNVS\20-Lotfi REJEB\PLANS\EXECUTION\DEFINITIF\Pers et façades 220211\composition 02 copi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733104"/>
            <a:ext cx="3593455" cy="3000152"/>
          </a:xfrm>
          <a:prstGeom prst="rect">
            <a:avLst/>
          </a:prstGeom>
          <a:noFill/>
          <a:ln>
            <a:noFill/>
          </a:ln>
        </p:spPr>
      </p:pic>
    </p:spTree>
    <p:extLst>
      <p:ext uri="{BB962C8B-B14F-4D97-AF65-F5344CB8AC3E}">
        <p14:creationId xmlns:p14="http://schemas.microsoft.com/office/powerpoint/2010/main" val="65586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7" name="Text Box 30"/>
          <p:cNvSpPr txBox="1">
            <a:spLocks noChangeArrowheads="1"/>
          </p:cNvSpPr>
          <p:nvPr/>
        </p:nvSpPr>
        <p:spPr>
          <a:xfrm>
            <a:off x="1115616" y="148570"/>
            <a:ext cx="8229600" cy="400110"/>
          </a:xfrm>
          <a:prstGeom prst="rect">
            <a:avLst/>
          </a:prstGeom>
        </p:spPr>
        <p:txBody>
          <a:bodyPr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474788">
              <a:spcBef>
                <a:spcPts val="0"/>
              </a:spcBef>
              <a:defRPr/>
            </a:pPr>
            <a:r>
              <a:rPr lang="en-GB" sz="2000" b="1" dirty="0">
                <a:solidFill>
                  <a:schemeClr val="lt1"/>
                </a:solidFill>
                <a:latin typeface="Times New Roman" pitchFamily="18" charset="0"/>
                <a:ea typeface="+mn-ea"/>
                <a:cs typeface="Times New Roman" pitchFamily="18" charset="0"/>
              </a:rPr>
              <a:t>FUTUR SIEGE “TAPARURA”</a:t>
            </a:r>
          </a:p>
        </p:txBody>
      </p:sp>
      <p:sp>
        <p:nvSpPr>
          <p:cNvPr id="8" name="Rectangle 7"/>
          <p:cNvSpPr/>
          <p:nvPr/>
        </p:nvSpPr>
        <p:spPr>
          <a:xfrm>
            <a:off x="1403648" y="908720"/>
            <a:ext cx="2873375" cy="523875"/>
          </a:xfrm>
          <a:prstGeom prst="rect">
            <a:avLst/>
          </a:prstGeom>
        </p:spPr>
        <p:txBody>
          <a:bodyPr wrap="none">
            <a:spAutoFit/>
          </a:bodyPr>
          <a:lstStyle/>
          <a:p>
            <a:pPr>
              <a:defRPr/>
            </a:pPr>
            <a:r>
              <a:rPr lang="fr-FR" sz="2800" b="1" dirty="0">
                <a:solidFill>
                  <a:schemeClr val="accent5">
                    <a:lumMod val="60000"/>
                    <a:lumOff val="40000"/>
                  </a:schemeClr>
                </a:solidFill>
                <a:effectLst>
                  <a:outerShdw blurRad="38100" dist="38100" dir="2700000" algn="tl">
                    <a:srgbClr val="000000">
                      <a:alpha val="43137"/>
                    </a:srgbClr>
                  </a:outerShdw>
                </a:effectLst>
                <a:latin typeface="Agency FB" pitchFamily="34" charset="0"/>
                <a:ea typeface="+mj-ea"/>
                <a:cs typeface="Arial" pitchFamily="34" charset="0"/>
              </a:rPr>
              <a:t>DONNEES DU PROJET :</a:t>
            </a:r>
          </a:p>
        </p:txBody>
      </p:sp>
      <p:pic>
        <p:nvPicPr>
          <p:cNvPr id="10" name="Image 9" descr="C:\Documents and Settings\b.amin\Mes documents\Downloads\Siege seacnvs.bmp"/>
          <p:cNvPicPr/>
          <p:nvPr/>
        </p:nvPicPr>
        <p:blipFill rotWithShape="1">
          <a:blip r:embed="rId3">
            <a:extLst>
              <a:ext uri="{28A0092B-C50C-407E-A947-70E740481C1C}">
                <a14:useLocalDpi xmlns:a14="http://schemas.microsoft.com/office/drawing/2010/main" val="0"/>
              </a:ext>
            </a:extLst>
          </a:blip>
          <a:srcRect r="21550" b="28810"/>
          <a:stretch/>
        </p:blipFill>
        <p:spPr bwMode="auto">
          <a:xfrm>
            <a:off x="1043608" y="1569516"/>
            <a:ext cx="7272808" cy="4235748"/>
          </a:xfrm>
          <a:prstGeom prst="rect">
            <a:avLst/>
          </a:prstGeom>
          <a:noFill/>
          <a:ln>
            <a:noFill/>
          </a:ln>
        </p:spPr>
      </p:pic>
    </p:spTree>
    <p:extLst>
      <p:ext uri="{BB962C8B-B14F-4D97-AF65-F5344CB8AC3E}">
        <p14:creationId xmlns:p14="http://schemas.microsoft.com/office/powerpoint/2010/main" val="74184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7" name="Text Box 30"/>
          <p:cNvSpPr txBox="1">
            <a:spLocks noChangeArrowheads="1"/>
          </p:cNvSpPr>
          <p:nvPr/>
        </p:nvSpPr>
        <p:spPr>
          <a:xfrm>
            <a:off x="1115616" y="148570"/>
            <a:ext cx="8229600" cy="400110"/>
          </a:xfrm>
          <a:prstGeom prst="rect">
            <a:avLst/>
          </a:prstGeom>
        </p:spPr>
        <p:txBody>
          <a:bodyPr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474788">
              <a:spcBef>
                <a:spcPts val="0"/>
              </a:spcBef>
              <a:defRPr/>
            </a:pPr>
            <a:r>
              <a:rPr lang="en-GB" sz="2000" b="1" dirty="0">
                <a:solidFill>
                  <a:schemeClr val="lt1"/>
                </a:solidFill>
                <a:latin typeface="Times New Roman" pitchFamily="18" charset="0"/>
                <a:ea typeface="+mn-ea"/>
                <a:cs typeface="Times New Roman" pitchFamily="18" charset="0"/>
              </a:rPr>
              <a:t>FUTUR SIEGE “TAPARURA”</a:t>
            </a:r>
          </a:p>
        </p:txBody>
      </p:sp>
      <p:sp>
        <p:nvSpPr>
          <p:cNvPr id="8" name="Rectangle 7"/>
          <p:cNvSpPr/>
          <p:nvPr/>
        </p:nvSpPr>
        <p:spPr>
          <a:xfrm>
            <a:off x="1403648" y="908720"/>
            <a:ext cx="2873375" cy="523875"/>
          </a:xfrm>
          <a:prstGeom prst="rect">
            <a:avLst/>
          </a:prstGeom>
        </p:spPr>
        <p:txBody>
          <a:bodyPr wrap="none">
            <a:spAutoFit/>
          </a:bodyPr>
          <a:lstStyle/>
          <a:p>
            <a:pPr>
              <a:defRPr/>
            </a:pPr>
            <a:r>
              <a:rPr lang="fr-FR" sz="2800" b="1" dirty="0">
                <a:solidFill>
                  <a:schemeClr val="accent5">
                    <a:lumMod val="60000"/>
                    <a:lumOff val="40000"/>
                  </a:schemeClr>
                </a:solidFill>
                <a:effectLst>
                  <a:outerShdw blurRad="38100" dist="38100" dir="2700000" algn="tl">
                    <a:srgbClr val="000000">
                      <a:alpha val="43137"/>
                    </a:srgbClr>
                  </a:outerShdw>
                </a:effectLst>
                <a:latin typeface="Agency FB" pitchFamily="34" charset="0"/>
                <a:ea typeface="+mj-ea"/>
                <a:cs typeface="Arial" pitchFamily="34" charset="0"/>
              </a:rPr>
              <a:t>DONNEES DU PROJET :</a:t>
            </a:r>
          </a:p>
        </p:txBody>
      </p:sp>
      <p:sp>
        <p:nvSpPr>
          <p:cNvPr id="9" name="Rectangle 2"/>
          <p:cNvSpPr>
            <a:spLocks noChangeArrowheads="1"/>
          </p:cNvSpPr>
          <p:nvPr/>
        </p:nvSpPr>
        <p:spPr bwMode="auto">
          <a:xfrm>
            <a:off x="395163" y="1487681"/>
            <a:ext cx="856932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2400" b="1" dirty="0">
                <a:solidFill>
                  <a:srgbClr val="001C76"/>
                </a:solidFill>
                <a:latin typeface="Agency FB" pitchFamily="34" charset="0"/>
              </a:rPr>
              <a:t>Dans le cadre de la mise en œuvre du Projet RELS (Réhabilitation Energétique des Logements), ce bâtiment est choisi pour:</a:t>
            </a:r>
          </a:p>
          <a:p>
            <a:pPr marL="342900" indent="-342900" algn="just">
              <a:buFont typeface="Wingdings" pitchFamily="2" charset="2"/>
              <a:buChar char="v"/>
            </a:pPr>
            <a:r>
              <a:rPr lang="fr-FR" sz="2400" b="1" dirty="0">
                <a:solidFill>
                  <a:srgbClr val="001C76"/>
                </a:solidFill>
                <a:latin typeface="Agency FB" pitchFamily="34" charset="0"/>
              </a:rPr>
              <a:t>Etre un modèle intégrant les mesures d’efficacité énergétique et d’énergie renouvelable les plus rentables.</a:t>
            </a:r>
          </a:p>
          <a:p>
            <a:pPr marL="342900" indent="-342900" algn="just">
              <a:buFont typeface="Wingdings" pitchFamily="2" charset="2"/>
              <a:buChar char="v"/>
            </a:pPr>
            <a:r>
              <a:rPr lang="fr-FR" sz="2400" b="1" dirty="0">
                <a:solidFill>
                  <a:srgbClr val="001C76"/>
                </a:solidFill>
                <a:latin typeface="Agency FB" pitchFamily="34" charset="0"/>
              </a:rPr>
              <a:t>Un lieu d’exposition des technologies utilisées en son sein. </a:t>
            </a:r>
          </a:p>
          <a:p>
            <a:pPr marL="342900" indent="-342900" algn="just">
              <a:buFont typeface="Wingdings" pitchFamily="2" charset="2"/>
              <a:buChar char="v"/>
            </a:pPr>
            <a:r>
              <a:rPr lang="fr-FR" sz="2400" b="1" dirty="0">
                <a:solidFill>
                  <a:srgbClr val="001C76"/>
                </a:solidFill>
                <a:latin typeface="Agency FB" pitchFamily="34" charset="0"/>
              </a:rPr>
              <a:t>Toute mesure d’efficacité énergétique et/ou d’énergie renouvelable sera accompagnée d’un panneau explicatif contenant à titre indicatif l’économie d’énergie potentielle qu’elle génère, la quantité de CO2 évitée… et en deuxième lieu des produits utilisés (tel que produits isolants) qui seront accompagnés par des panneaux explicatifs donnant un descriptif des composantes, de leurs coûts et de leur efficacité.</a:t>
            </a:r>
          </a:p>
          <a:p>
            <a:pPr marL="342900" indent="-342900" algn="just">
              <a:buFont typeface="Wingdings" pitchFamily="2" charset="2"/>
              <a:buChar char="v"/>
            </a:pPr>
            <a:endParaRPr lang="fr-FR" sz="2400" b="1" dirty="0">
              <a:solidFill>
                <a:srgbClr val="001C76"/>
              </a:solidFill>
              <a:latin typeface="Agency FB" pitchFamily="34" charset="0"/>
            </a:endParaRPr>
          </a:p>
        </p:txBody>
      </p:sp>
    </p:spTree>
    <p:extLst>
      <p:ext uri="{BB962C8B-B14F-4D97-AF65-F5344CB8AC3E}">
        <p14:creationId xmlns:p14="http://schemas.microsoft.com/office/powerpoint/2010/main" val="3291594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14"/>
          <p:cNvSpPr txBox="1">
            <a:spLocks/>
          </p:cNvSpPr>
          <p:nvPr/>
        </p:nvSpPr>
        <p:spPr>
          <a:xfrm>
            <a:off x="395536" y="6525344"/>
            <a:ext cx="21336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27.02.13</a:t>
            </a:r>
          </a:p>
        </p:txBody>
      </p:sp>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pic>
        <p:nvPicPr>
          <p:cNvPr id="8" name="Image 6" descr="Description : 00 ss 240311"/>
          <p:cNvPicPr>
            <a:picLocks noChangeAspect="1" noChangeArrowheads="1"/>
          </p:cNvPicPr>
          <p:nvPr/>
        </p:nvPicPr>
        <p:blipFill>
          <a:blip r:embed="rId3">
            <a:clrChange>
              <a:clrFrom>
                <a:srgbClr val="EFF1EE"/>
              </a:clrFrom>
              <a:clrTo>
                <a:srgbClr val="EFF1EE">
                  <a:alpha val="0"/>
                </a:srgbClr>
              </a:clrTo>
            </a:clrChange>
            <a:extLst>
              <a:ext uri="{28A0092B-C50C-407E-A947-70E740481C1C}">
                <a14:useLocalDpi xmlns:a14="http://schemas.microsoft.com/office/drawing/2010/main" val="0"/>
              </a:ext>
            </a:extLst>
          </a:blip>
          <a:srcRect l="13113" t="32170" r="7811"/>
          <a:stretch>
            <a:fillRect/>
          </a:stretch>
        </p:blipFill>
        <p:spPr bwMode="auto">
          <a:xfrm>
            <a:off x="107950" y="463550"/>
            <a:ext cx="4752975"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7" descr="Description : 0rdc 240311"/>
          <p:cNvPicPr>
            <a:picLocks noChangeAspect="1" noChangeArrowheads="1"/>
          </p:cNvPicPr>
          <p:nvPr/>
        </p:nvPicPr>
        <p:blipFill>
          <a:blip r:embed="rId4">
            <a:clrChange>
              <a:clrFrom>
                <a:srgbClr val="F3F5F0"/>
              </a:clrFrom>
              <a:clrTo>
                <a:srgbClr val="F3F5F0">
                  <a:alpha val="0"/>
                </a:srgbClr>
              </a:clrTo>
            </a:clrChange>
            <a:extLst>
              <a:ext uri="{28A0092B-C50C-407E-A947-70E740481C1C}">
                <a14:useLocalDpi xmlns:a14="http://schemas.microsoft.com/office/drawing/2010/main" val="0"/>
              </a:ext>
            </a:extLst>
          </a:blip>
          <a:srcRect l="13518" t="34106" r="9019"/>
          <a:stretch>
            <a:fillRect/>
          </a:stretch>
        </p:blipFill>
        <p:spPr bwMode="auto">
          <a:xfrm>
            <a:off x="4714875" y="633413"/>
            <a:ext cx="43211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8" descr="Description : 1er etage 240311"/>
          <p:cNvPicPr>
            <a:picLocks noChangeAspect="1" noChangeArrowheads="1"/>
          </p:cNvPicPr>
          <p:nvPr/>
        </p:nvPicPr>
        <p:blipFill>
          <a:blip r:embed="rId5" cstate="print">
            <a:clrChange>
              <a:clrFrom>
                <a:srgbClr val="EAECE9"/>
              </a:clrFrom>
              <a:clrTo>
                <a:srgbClr val="EAECE9">
                  <a:alpha val="0"/>
                </a:srgbClr>
              </a:clrTo>
            </a:clrChange>
            <a:extLst>
              <a:ext uri="{28A0092B-C50C-407E-A947-70E740481C1C}">
                <a14:useLocalDpi xmlns:a14="http://schemas.microsoft.com/office/drawing/2010/main" val="0"/>
              </a:ext>
            </a:extLst>
          </a:blip>
          <a:srcRect l="13759" t="31873" r="8603"/>
          <a:stretch>
            <a:fillRect/>
          </a:stretch>
        </p:blipFill>
        <p:spPr bwMode="auto">
          <a:xfrm>
            <a:off x="2195513" y="3501008"/>
            <a:ext cx="4679949" cy="290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1820701" y="3329608"/>
            <a:ext cx="10983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fr-FR" sz="2400" b="1" dirty="0">
                <a:solidFill>
                  <a:srgbClr val="001C76"/>
                </a:solidFill>
                <a:latin typeface="Agency FB" pitchFamily="34" charset="0"/>
              </a:rPr>
              <a:t>Sous-sol</a:t>
            </a:r>
          </a:p>
        </p:txBody>
      </p:sp>
      <p:sp>
        <p:nvSpPr>
          <p:cNvPr id="12" name="Rectangle 11"/>
          <p:cNvSpPr>
            <a:spLocks noChangeArrowheads="1"/>
          </p:cNvSpPr>
          <p:nvPr/>
        </p:nvSpPr>
        <p:spPr bwMode="auto">
          <a:xfrm>
            <a:off x="6156325" y="3331840"/>
            <a:ext cx="202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fr-FR" sz="2400" b="1" dirty="0">
                <a:solidFill>
                  <a:srgbClr val="001C76"/>
                </a:solidFill>
                <a:latin typeface="Agency FB" pitchFamily="34" charset="0"/>
              </a:rPr>
              <a:t>Rez-de-chaussée</a:t>
            </a:r>
            <a:r>
              <a:rPr lang="fr-FR" dirty="0"/>
              <a:t> </a:t>
            </a:r>
          </a:p>
        </p:txBody>
      </p:sp>
      <p:sp>
        <p:nvSpPr>
          <p:cNvPr id="13" name="Rectangle 12"/>
          <p:cNvSpPr>
            <a:spLocks noChangeArrowheads="1"/>
          </p:cNvSpPr>
          <p:nvPr/>
        </p:nvSpPr>
        <p:spPr bwMode="auto">
          <a:xfrm>
            <a:off x="3131840" y="6363667"/>
            <a:ext cx="2922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fr-FR" sz="2400" b="1" dirty="0">
                <a:solidFill>
                  <a:srgbClr val="001C76"/>
                </a:solidFill>
                <a:latin typeface="Agency FB" pitchFamily="34" charset="0"/>
              </a:rPr>
              <a:t>1 er étage et 2 </a:t>
            </a:r>
            <a:r>
              <a:rPr lang="fr-FR" sz="2400" b="1" dirty="0" err="1">
                <a:solidFill>
                  <a:srgbClr val="001C76"/>
                </a:solidFill>
                <a:latin typeface="Agency FB" pitchFamily="34" charset="0"/>
              </a:rPr>
              <a:t>ème</a:t>
            </a:r>
            <a:r>
              <a:rPr lang="fr-FR" sz="2400" b="1" dirty="0">
                <a:solidFill>
                  <a:srgbClr val="001C76"/>
                </a:solidFill>
                <a:latin typeface="Agency FB" pitchFamily="34" charset="0"/>
              </a:rPr>
              <a:t> étage</a:t>
            </a:r>
            <a:r>
              <a:rPr lang="fr-FR" dirty="0"/>
              <a:t>  </a:t>
            </a:r>
          </a:p>
        </p:txBody>
      </p:sp>
      <p:sp>
        <p:nvSpPr>
          <p:cNvPr id="14" name="Titre 3"/>
          <p:cNvSpPr txBox="1">
            <a:spLocks/>
          </p:cNvSpPr>
          <p:nvPr/>
        </p:nvSpPr>
        <p:spPr>
          <a:xfrm>
            <a:off x="1368424" y="189136"/>
            <a:ext cx="2232025" cy="863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r-FR" sz="2400" b="1" dirty="0">
                <a:solidFill>
                  <a:schemeClr val="lt1"/>
                </a:solidFill>
                <a:latin typeface="Times New Roman" pitchFamily="18" charset="0"/>
                <a:ea typeface="+mn-ea"/>
                <a:cs typeface="Times New Roman" pitchFamily="18" charset="0"/>
              </a:rPr>
              <a:t>Aperçu 3D</a:t>
            </a:r>
          </a:p>
        </p:txBody>
      </p:sp>
    </p:spTree>
    <p:extLst>
      <p:ext uri="{BB962C8B-B14F-4D97-AF65-F5344CB8AC3E}">
        <p14:creationId xmlns:p14="http://schemas.microsoft.com/office/powerpoint/2010/main" val="299616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sp>
        <p:nvSpPr>
          <p:cNvPr id="7" name="Rectangle 11"/>
          <p:cNvSpPr>
            <a:spLocks noChangeArrowheads="1"/>
          </p:cNvSpPr>
          <p:nvPr/>
        </p:nvSpPr>
        <p:spPr bwMode="auto">
          <a:xfrm>
            <a:off x="6156176" y="4869160"/>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fr-FR" sz="2400" b="1" dirty="0">
                <a:solidFill>
                  <a:srgbClr val="001C76"/>
                </a:solidFill>
                <a:latin typeface="Agency FB" pitchFamily="34" charset="0"/>
              </a:rPr>
              <a:t>4 </a:t>
            </a:r>
            <a:r>
              <a:rPr lang="fr-FR" sz="2400" b="1" dirty="0" err="1">
                <a:solidFill>
                  <a:srgbClr val="001C76"/>
                </a:solidFill>
                <a:latin typeface="Agency FB" pitchFamily="34" charset="0"/>
              </a:rPr>
              <a:t>ème</a:t>
            </a:r>
            <a:r>
              <a:rPr lang="fr-FR" sz="2400" b="1" dirty="0">
                <a:solidFill>
                  <a:srgbClr val="001C76"/>
                </a:solidFill>
                <a:latin typeface="Agency FB" pitchFamily="34" charset="0"/>
              </a:rPr>
              <a:t> étage</a:t>
            </a:r>
            <a:r>
              <a:rPr lang="fr-FR" dirty="0"/>
              <a:t>  </a:t>
            </a:r>
          </a:p>
        </p:txBody>
      </p:sp>
      <p:pic>
        <p:nvPicPr>
          <p:cNvPr id="8" name="Picture 18"/>
          <p:cNvPicPr>
            <a:picLocks noChangeAspect="1" noChangeArrowheads="1"/>
          </p:cNvPicPr>
          <p:nvPr/>
        </p:nvPicPr>
        <p:blipFill>
          <a:blip r:embed="rId3">
            <a:clrChange>
              <a:clrFrom>
                <a:srgbClr val="ECEEEB"/>
              </a:clrFrom>
              <a:clrTo>
                <a:srgbClr val="ECEEEB">
                  <a:alpha val="0"/>
                </a:srgbClr>
              </a:clrTo>
            </a:clrChange>
            <a:extLst>
              <a:ext uri="{28A0092B-C50C-407E-A947-70E740481C1C}">
                <a14:useLocalDpi xmlns:a14="http://schemas.microsoft.com/office/drawing/2010/main" val="0"/>
              </a:ext>
            </a:extLst>
          </a:blip>
          <a:srcRect r="458" b="1468"/>
          <a:stretch>
            <a:fillRect/>
          </a:stretch>
        </p:blipFill>
        <p:spPr bwMode="auto">
          <a:xfrm>
            <a:off x="3419475" y="-26988"/>
            <a:ext cx="572452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p:cNvPicPr>
            <a:picLocks noChangeAspect="1" noChangeArrowheads="1"/>
          </p:cNvPicPr>
          <p:nvPr/>
        </p:nvPicPr>
        <p:blipFill>
          <a:blip r:embed="rId4">
            <a:clrChange>
              <a:clrFrom>
                <a:srgbClr val="F1F3F0"/>
              </a:clrFrom>
              <a:clrTo>
                <a:srgbClr val="F1F3F0">
                  <a:alpha val="0"/>
                </a:srgbClr>
              </a:clrTo>
            </a:clrChange>
            <a:extLst>
              <a:ext uri="{28A0092B-C50C-407E-A947-70E740481C1C}">
                <a14:useLocalDpi xmlns:a14="http://schemas.microsoft.com/office/drawing/2010/main" val="0"/>
              </a:ext>
            </a:extLst>
          </a:blip>
          <a:srcRect r="458" b="462"/>
          <a:stretch>
            <a:fillRect/>
          </a:stretch>
        </p:blipFill>
        <p:spPr bwMode="auto">
          <a:xfrm>
            <a:off x="36513" y="2673350"/>
            <a:ext cx="5903912"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0"/>
          <p:cNvSpPr>
            <a:spLocks noChangeArrowheads="1"/>
          </p:cNvSpPr>
          <p:nvPr/>
        </p:nvSpPr>
        <p:spPr bwMode="auto">
          <a:xfrm>
            <a:off x="1833562" y="1944688"/>
            <a:ext cx="1585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fr-FR" sz="2400" b="1">
                <a:solidFill>
                  <a:srgbClr val="001C76"/>
                </a:solidFill>
                <a:latin typeface="Agency FB" pitchFamily="34" charset="0"/>
              </a:rPr>
              <a:t>3 ème étage</a:t>
            </a:r>
            <a:r>
              <a:rPr lang="fr-FR"/>
              <a:t>  </a:t>
            </a:r>
          </a:p>
        </p:txBody>
      </p:sp>
      <p:sp>
        <p:nvSpPr>
          <p:cNvPr id="11" name="Titre 3"/>
          <p:cNvSpPr txBox="1">
            <a:spLocks/>
          </p:cNvSpPr>
          <p:nvPr/>
        </p:nvSpPr>
        <p:spPr>
          <a:xfrm>
            <a:off x="1368424" y="189136"/>
            <a:ext cx="2232025" cy="863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fr-FR" sz="2400" b="1" dirty="0">
                <a:solidFill>
                  <a:schemeClr val="lt1"/>
                </a:solidFill>
                <a:latin typeface="Times New Roman" pitchFamily="18" charset="0"/>
                <a:ea typeface="+mn-ea"/>
                <a:cs typeface="Times New Roman" pitchFamily="18" charset="0"/>
              </a:rPr>
              <a:t>Aperçu 3D</a:t>
            </a:r>
          </a:p>
        </p:txBody>
      </p:sp>
    </p:spTree>
    <p:extLst>
      <p:ext uri="{BB962C8B-B14F-4D97-AF65-F5344CB8AC3E}">
        <p14:creationId xmlns:p14="http://schemas.microsoft.com/office/powerpoint/2010/main" val="411338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l="27103" t="7477" r="33801" b="15654"/>
          <a:stretch>
            <a:fillRect/>
          </a:stretch>
        </p:blipFill>
        <p:spPr bwMode="auto">
          <a:xfrm>
            <a:off x="5010633" y="1052736"/>
            <a:ext cx="3839163" cy="50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2"/>
          <p:cNvPicPr>
            <a:picLocks noChangeAspect="1" noChangeArrowheads="1"/>
          </p:cNvPicPr>
          <p:nvPr/>
        </p:nvPicPr>
        <p:blipFill>
          <a:blip r:embed="rId4">
            <a:extLst>
              <a:ext uri="{28A0092B-C50C-407E-A947-70E740481C1C}">
                <a14:useLocalDpi xmlns:a14="http://schemas.microsoft.com/office/drawing/2010/main" val="0"/>
              </a:ext>
            </a:extLst>
          </a:blip>
          <a:srcRect l="33672" t="64114" r="56812" b="16634"/>
          <a:stretch>
            <a:fillRect/>
          </a:stretch>
        </p:blipFill>
        <p:spPr bwMode="auto">
          <a:xfrm>
            <a:off x="1079997" y="910524"/>
            <a:ext cx="3882512" cy="538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915816" y="116632"/>
            <a:ext cx="3292055" cy="707886"/>
          </a:xfrm>
          <a:prstGeom prst="rect">
            <a:avLst/>
          </a:prstGeom>
        </p:spPr>
        <p:txBody>
          <a:bodyPr wrap="none">
            <a:spAutoFit/>
          </a:bodyPr>
          <a:lstStyle/>
          <a:p>
            <a:pPr>
              <a:defRPr/>
            </a:pPr>
            <a:r>
              <a:rPr lang="fr-FR" sz="2000" b="1">
                <a:solidFill>
                  <a:schemeClr val="lt1"/>
                </a:solidFill>
                <a:latin typeface="Times New Roman" pitchFamily="18" charset="0"/>
                <a:cs typeface="Times New Roman" pitchFamily="18" charset="0"/>
              </a:rPr>
              <a:t>PARTIE RESIDENTIELLE</a:t>
            </a:r>
          </a:p>
          <a:p>
            <a:pPr>
              <a:defRPr/>
            </a:pPr>
            <a:endParaRPr lang="fr-FR" sz="2000" b="1" dirty="0">
              <a:solidFill>
                <a:schemeClr val="lt1"/>
              </a:solidFill>
              <a:latin typeface="Times New Roman" pitchFamily="18" charset="0"/>
              <a:cs typeface="Times New Roman" pitchFamily="18" charset="0"/>
            </a:endParaRPr>
          </a:p>
        </p:txBody>
      </p:sp>
    </p:spTree>
    <p:extLst>
      <p:ext uri="{BB962C8B-B14F-4D97-AF65-F5344CB8AC3E}">
        <p14:creationId xmlns:p14="http://schemas.microsoft.com/office/powerpoint/2010/main" val="311240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5"/>
          <p:cNvSpPr txBox="1">
            <a:spLocks/>
          </p:cNvSpPr>
          <p:nvPr/>
        </p:nvSpPr>
        <p:spPr>
          <a:xfrm>
            <a:off x="8100392" y="6592267"/>
            <a:ext cx="1008112"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rPr>
              <a:t>Page </a:t>
            </a:r>
            <a:fld id="{0F4F8170-787F-403C-9EAE-FFA6A2AE586E}" type="slidenum">
              <a:rPr kumimoji="0" lang="fr-FR" sz="1200" b="1" i="0" u="none" strike="noStrike" kern="1200" cap="none" spc="0" normalizeH="0" baseline="0" noProof="0" smtClean="0">
                <a:ln>
                  <a:noFill/>
                </a:ln>
                <a:solidFill>
                  <a:srgbClr val="0000CC"/>
                </a:solidFill>
                <a:effectLst/>
                <a:uLnTx/>
                <a:uFillTx/>
                <a:latin typeface="Segoe UI" pitchFamily="34" charset="0"/>
                <a:ea typeface="Segoe UI" pitchFamily="34" charset="0"/>
                <a:cs typeface="Segoe UI"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fr-FR" sz="1200" b="1" i="0" u="none" strike="noStrike" kern="1200" cap="none" spc="0" normalizeH="0" baseline="0" noProof="0" dirty="0">
              <a:ln>
                <a:noFill/>
              </a:ln>
              <a:solidFill>
                <a:srgbClr val="0000CC"/>
              </a:solidFill>
              <a:effectLst/>
              <a:uLnTx/>
              <a:uFillTx/>
              <a:latin typeface="Segoe UI" pitchFamily="34" charset="0"/>
              <a:ea typeface="Segoe UI" pitchFamily="34" charset="0"/>
              <a:cs typeface="Segoe UI" pitchFamily="34" charset="0"/>
            </a:endParaRPr>
          </a:p>
        </p:txBody>
      </p:sp>
      <p:pic>
        <p:nvPicPr>
          <p:cNvPr id="7" name="Image 21"/>
          <p:cNvPicPr>
            <a:picLocks noChangeAspect="1" noChangeArrowheads="1"/>
          </p:cNvPicPr>
          <p:nvPr/>
        </p:nvPicPr>
        <p:blipFill rotWithShape="1">
          <a:blip r:embed="rId3">
            <a:extLst>
              <a:ext uri="{28A0092B-C50C-407E-A947-70E740481C1C}">
                <a14:useLocalDpi xmlns:a14="http://schemas.microsoft.com/office/drawing/2010/main" val="0"/>
              </a:ext>
            </a:extLst>
          </a:blip>
          <a:srcRect r="3725" b="78217"/>
          <a:stretch/>
        </p:blipFill>
        <p:spPr bwMode="auto">
          <a:xfrm>
            <a:off x="1619672" y="30819"/>
            <a:ext cx="6282440" cy="733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1520" y="1556792"/>
            <a:ext cx="8640960" cy="1754326"/>
          </a:xfrm>
          <a:prstGeom prst="rect">
            <a:avLst/>
          </a:prstGeom>
        </p:spPr>
        <p:txBody>
          <a:bodyPr wrap="square">
            <a:spAutoFit/>
          </a:bodyPr>
          <a:lstStyle/>
          <a:p>
            <a:pPr algn="just"/>
            <a:r>
              <a:rPr lang="fr-FR" b="1" dirty="0">
                <a:solidFill>
                  <a:srgbClr val="001C76"/>
                </a:solidFill>
                <a:latin typeface="Agency FB" pitchFamily="34" charset="0"/>
              </a:rPr>
              <a:t>Avant d’entamer les travaux d’amélioration énergétique du bâtiment, il a été procédé à un audit énergétique sur plans, La simulation a été faite avec le Logiciel CLIP pour la version de base, avec les caractéristiques thermiques et énergétiques minimales du bâtiment,</a:t>
            </a:r>
          </a:p>
          <a:p>
            <a:pPr algn="just"/>
            <a:endParaRPr lang="fr-FR" b="1" dirty="0">
              <a:solidFill>
                <a:srgbClr val="001C76"/>
              </a:solidFill>
              <a:latin typeface="Agency FB" pitchFamily="34" charset="0"/>
            </a:endParaRPr>
          </a:p>
          <a:p>
            <a:pPr algn="just"/>
            <a:r>
              <a:rPr lang="fr-FR" b="1" dirty="0">
                <a:solidFill>
                  <a:srgbClr val="001C76"/>
                </a:solidFill>
                <a:latin typeface="Agency FB" pitchFamily="34" charset="0"/>
              </a:rPr>
              <a:t> </a:t>
            </a:r>
          </a:p>
          <a:p>
            <a:endParaRPr lang="fr-FR" dirty="0"/>
          </a:p>
        </p:txBody>
      </p:sp>
      <p:pic>
        <p:nvPicPr>
          <p:cNvPr id="10" name="Image 9"/>
          <p:cNvPicPr/>
          <p:nvPr/>
        </p:nvPicPr>
        <p:blipFill rotWithShape="1">
          <a:blip r:embed="rId4"/>
          <a:srcRect t="56285"/>
          <a:stretch/>
        </p:blipFill>
        <p:spPr bwMode="auto">
          <a:xfrm>
            <a:off x="4605552" y="2996952"/>
            <a:ext cx="4358936" cy="2592288"/>
          </a:xfrm>
          <a:prstGeom prst="rect">
            <a:avLst/>
          </a:prstGeom>
          <a:noFill/>
          <a:ln w="9525">
            <a:noFill/>
            <a:miter lim="800000"/>
            <a:headEnd/>
            <a:tailEnd/>
          </a:ln>
        </p:spPr>
      </p:pic>
      <p:sp>
        <p:nvSpPr>
          <p:cNvPr id="11" name="Rectangle 10"/>
          <p:cNvSpPr/>
          <p:nvPr/>
        </p:nvSpPr>
        <p:spPr>
          <a:xfrm>
            <a:off x="251520" y="2937425"/>
            <a:ext cx="4320481" cy="2723823"/>
          </a:xfrm>
          <a:prstGeom prst="rect">
            <a:avLst/>
          </a:prstGeom>
        </p:spPr>
        <p:txBody>
          <a:bodyPr wrap="square">
            <a:spAutoFit/>
          </a:bodyPr>
          <a:lstStyle/>
          <a:p>
            <a:pPr algn="just"/>
            <a:r>
              <a:rPr lang="fr-FR" b="1" dirty="0">
                <a:solidFill>
                  <a:srgbClr val="001C76"/>
                </a:solidFill>
                <a:latin typeface="Agency FB" pitchFamily="34" charset="0"/>
              </a:rPr>
              <a:t>Les besoins énergétiques annuels du bloc à usage résidentiel liés au confort thermique   (</a:t>
            </a:r>
            <a:r>
              <a:rPr lang="fr-FR" b="1" dirty="0" err="1">
                <a:solidFill>
                  <a:srgbClr val="001C76"/>
                </a:solidFill>
                <a:latin typeface="Agency FB" pitchFamily="34" charset="0"/>
              </a:rPr>
              <a:t>BECTh</a:t>
            </a:r>
            <a:r>
              <a:rPr lang="fr-FR" b="1" dirty="0">
                <a:solidFill>
                  <a:srgbClr val="001C76"/>
                </a:solidFill>
                <a:latin typeface="Agency FB" pitchFamily="34" charset="0"/>
              </a:rPr>
              <a:t>) pour cette version (réglementaire) sont évalués à :60 </a:t>
            </a:r>
            <a:r>
              <a:rPr lang="fr-FR" b="1" dirty="0" err="1">
                <a:solidFill>
                  <a:srgbClr val="001C76"/>
                </a:solidFill>
                <a:latin typeface="Agency FB" pitchFamily="34" charset="0"/>
              </a:rPr>
              <a:t>Kwh</a:t>
            </a:r>
            <a:r>
              <a:rPr lang="fr-FR" b="1" dirty="0">
                <a:solidFill>
                  <a:srgbClr val="001C76"/>
                </a:solidFill>
                <a:latin typeface="Agency FB" pitchFamily="34" charset="0"/>
              </a:rPr>
              <a:t>/m² répartis comme suit :</a:t>
            </a:r>
          </a:p>
          <a:p>
            <a:pPr algn="just"/>
            <a:endParaRPr lang="fr-FR" b="1" dirty="0">
              <a:solidFill>
                <a:srgbClr val="001C76"/>
              </a:solidFill>
              <a:latin typeface="Agency FB" pitchFamily="34" charset="0"/>
            </a:endParaRPr>
          </a:p>
          <a:p>
            <a:pPr marL="542925" indent="-285750" algn="just">
              <a:lnSpc>
                <a:spcPct val="150000"/>
              </a:lnSpc>
              <a:buFont typeface="Wingdings" pitchFamily="2" charset="2"/>
              <a:buChar char="§"/>
            </a:pPr>
            <a:r>
              <a:rPr lang="en-US" b="1" dirty="0" err="1">
                <a:solidFill>
                  <a:srgbClr val="001C76"/>
                </a:solidFill>
                <a:latin typeface="Agency FB" pitchFamily="34" charset="0"/>
              </a:rPr>
              <a:t>Eté</a:t>
            </a:r>
            <a:r>
              <a:rPr lang="en-US" b="1" dirty="0">
                <a:solidFill>
                  <a:srgbClr val="001C76"/>
                </a:solidFill>
                <a:latin typeface="Agency FB" pitchFamily="34" charset="0"/>
              </a:rPr>
              <a:t> : 38 Kwh/m²</a:t>
            </a:r>
            <a:endParaRPr lang="fr-FR" b="1" dirty="0">
              <a:solidFill>
                <a:srgbClr val="001C76"/>
              </a:solidFill>
              <a:latin typeface="Agency FB" pitchFamily="34" charset="0"/>
            </a:endParaRPr>
          </a:p>
          <a:p>
            <a:pPr marL="542925" indent="-285750" algn="just">
              <a:lnSpc>
                <a:spcPct val="150000"/>
              </a:lnSpc>
              <a:buFont typeface="Wingdings" pitchFamily="2" charset="2"/>
              <a:buChar char="§"/>
            </a:pPr>
            <a:r>
              <a:rPr lang="en-US" b="1" dirty="0">
                <a:solidFill>
                  <a:srgbClr val="001C76"/>
                </a:solidFill>
                <a:latin typeface="Agency FB" pitchFamily="34" charset="0"/>
              </a:rPr>
              <a:t>Hiver : 22 Kwh/m² </a:t>
            </a:r>
            <a:endParaRPr lang="fr-FR" b="1" dirty="0">
              <a:solidFill>
                <a:srgbClr val="001C76"/>
              </a:solidFill>
              <a:latin typeface="Agency FB" pitchFamily="34" charset="0"/>
            </a:endParaRPr>
          </a:p>
          <a:p>
            <a:pPr marL="257175" algn="just">
              <a:lnSpc>
                <a:spcPct val="150000"/>
              </a:lnSpc>
            </a:pPr>
            <a:r>
              <a:rPr lang="fr-FR" b="1" dirty="0">
                <a:solidFill>
                  <a:srgbClr val="001C76"/>
                </a:solidFill>
                <a:latin typeface="Agency FB" pitchFamily="34" charset="0"/>
              </a:rPr>
              <a:t>Ce qui classerait le bâtiment dans la </a:t>
            </a:r>
            <a:r>
              <a:rPr lang="fr-FR" b="1" u="sng" dirty="0">
                <a:solidFill>
                  <a:srgbClr val="001C76"/>
                </a:solidFill>
                <a:latin typeface="Agency FB" pitchFamily="34" charset="0"/>
              </a:rPr>
              <a:t>classe 5</a:t>
            </a:r>
          </a:p>
        </p:txBody>
      </p:sp>
      <p:sp>
        <p:nvSpPr>
          <p:cNvPr id="4" name="Flèche droite 3"/>
          <p:cNvSpPr/>
          <p:nvPr/>
        </p:nvSpPr>
        <p:spPr>
          <a:xfrm>
            <a:off x="107504" y="5373216"/>
            <a:ext cx="432048" cy="144016"/>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499927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3268</TotalTime>
  <Words>826</Words>
  <Application>Microsoft Office PowerPoint</Application>
  <PresentationFormat>Affichage à l'écran (4:3)</PresentationFormat>
  <Paragraphs>146</Paragraphs>
  <Slides>19</Slides>
  <Notes>15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Agency FB</vt:lpstr>
      <vt:lpstr>Arial</vt:lpstr>
      <vt:lpstr>Calibri</vt:lpstr>
      <vt:lpstr>Segoe Black</vt:lpstr>
      <vt:lpstr>Segoe UI</vt:lpstr>
      <vt:lpstr>Times New Roman</vt:lpstr>
      <vt:lpstr>Wingdings</vt:lpstr>
      <vt:lpstr>Thème Office</vt:lpstr>
      <vt:lpstr>Projets pilotes à Sfax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ziedg</dc:creator>
  <cp:lastModifiedBy>gdoura</cp:lastModifiedBy>
  <cp:revision>112</cp:revision>
  <dcterms:created xsi:type="dcterms:W3CDTF">2013-02-27T09:14:04Z</dcterms:created>
  <dcterms:modified xsi:type="dcterms:W3CDTF">2020-03-05T15:19:01Z</dcterms:modified>
</cp:coreProperties>
</file>