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87" r:id="rId3"/>
  </p:sldMasterIdLst>
  <p:notesMasterIdLst>
    <p:notesMasterId r:id="rId27"/>
  </p:notesMasterIdLst>
  <p:sldIdLst>
    <p:sldId id="256" r:id="rId4"/>
    <p:sldId id="257"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5"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fr-FR" sz="1800" b="0" strike="noStrike" spc="-1">
                <a:solidFill>
                  <a:srgbClr val="000000"/>
                </a:solidFill>
                <a:latin typeface="Calibri"/>
              </a:rPr>
              <a:t>Pulse para desplazar la diapositiva</a:t>
            </a:r>
          </a:p>
        </p:txBody>
      </p:sp>
      <p:sp>
        <p:nvSpPr>
          <p:cNvPr id="166" name="PlaceHolder 2"/>
          <p:cNvSpPr>
            <a:spLocks noGrp="1"/>
          </p:cNvSpPr>
          <p:nvPr>
            <p:ph type="body"/>
          </p:nvPr>
        </p:nvSpPr>
        <p:spPr>
          <a:xfrm>
            <a:off x="756000" y="5078520"/>
            <a:ext cx="6047640" cy="4811040"/>
          </a:xfrm>
          <a:prstGeom prst="rect">
            <a:avLst/>
          </a:prstGeom>
        </p:spPr>
        <p:txBody>
          <a:bodyPr lIns="0" tIns="0" rIns="0" bIns="0">
            <a:noAutofit/>
          </a:bodyPr>
          <a:lstStyle/>
          <a:p>
            <a:r>
              <a:rPr lang="ca-ES" sz="2000" b="0" strike="noStrike" spc="-1">
                <a:latin typeface="Arial"/>
              </a:rPr>
              <a:t>Pulse para editar el formato de las notas</a:t>
            </a:r>
          </a:p>
        </p:txBody>
      </p:sp>
      <p:sp>
        <p:nvSpPr>
          <p:cNvPr id="167" name="PlaceHolder 3"/>
          <p:cNvSpPr>
            <a:spLocks noGrp="1"/>
          </p:cNvSpPr>
          <p:nvPr>
            <p:ph type="hdr"/>
          </p:nvPr>
        </p:nvSpPr>
        <p:spPr>
          <a:xfrm>
            <a:off x="0" y="0"/>
            <a:ext cx="3280680" cy="534240"/>
          </a:xfrm>
          <a:prstGeom prst="rect">
            <a:avLst/>
          </a:prstGeom>
        </p:spPr>
        <p:txBody>
          <a:bodyPr lIns="0" tIns="0" rIns="0" bIns="0">
            <a:noAutofit/>
          </a:bodyPr>
          <a:lstStyle/>
          <a:p>
            <a:r>
              <a:rPr lang="ca-ES" sz="1400" b="0" strike="noStrike" spc="-1">
                <a:latin typeface="Times New Roman"/>
              </a:rPr>
              <a:t>&lt;cabecera&gt;</a:t>
            </a:r>
          </a:p>
        </p:txBody>
      </p:sp>
      <p:sp>
        <p:nvSpPr>
          <p:cNvPr id="168"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ca-ES" sz="1400" b="0" strike="noStrike" spc="-1">
                <a:latin typeface="Times New Roman"/>
              </a:rPr>
              <a:t>&lt;fecha/hora&gt;</a:t>
            </a:r>
          </a:p>
        </p:txBody>
      </p:sp>
      <p:sp>
        <p:nvSpPr>
          <p:cNvPr id="169" name="PlaceHolder 5"/>
          <p:cNvSpPr>
            <a:spLocks noGrp="1"/>
          </p:cNvSpPr>
          <p:nvPr>
            <p:ph type="ftr"/>
          </p:nvPr>
        </p:nvSpPr>
        <p:spPr>
          <a:xfrm>
            <a:off x="0" y="10157400"/>
            <a:ext cx="3280680" cy="534240"/>
          </a:xfrm>
          <a:prstGeom prst="rect">
            <a:avLst/>
          </a:prstGeom>
        </p:spPr>
        <p:txBody>
          <a:bodyPr lIns="0" tIns="0" rIns="0" bIns="0" anchor="b">
            <a:noAutofit/>
          </a:bodyPr>
          <a:lstStyle/>
          <a:p>
            <a:r>
              <a:rPr lang="ca-ES" sz="1400" b="0" strike="noStrike" spc="-1">
                <a:latin typeface="Times New Roman"/>
              </a:rPr>
              <a:t>&lt;pie de página&gt;</a:t>
            </a:r>
          </a:p>
        </p:txBody>
      </p:sp>
      <p:sp>
        <p:nvSpPr>
          <p:cNvPr id="170"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DB4EB343-0BF4-40C5-BEAA-8B8F03A44AF2}" type="slidenum">
              <a:rPr lang="ca-ES" sz="1400" b="0" strike="noStrike" spc="-1">
                <a:latin typeface="Times New Roman"/>
              </a:rPr>
              <a:t>‹N°›</a:t>
            </a:fld>
            <a:endParaRPr lang="ca-ES" sz="1400" b="0" strike="noStrike" spc="-1">
              <a:latin typeface="Times New Roman"/>
            </a:endParaRPr>
          </a:p>
        </p:txBody>
      </p:sp>
    </p:spTree>
    <p:extLst>
      <p:ext uri="{BB962C8B-B14F-4D97-AF65-F5344CB8AC3E}">
        <p14:creationId xmlns:p14="http://schemas.microsoft.com/office/powerpoint/2010/main" val="3835448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PlaceHolder 1"/>
          <p:cNvSpPr>
            <a:spLocks noGrp="1" noRot="1" noChangeAspect="1"/>
          </p:cNvSpPr>
          <p:nvPr>
            <p:ph type="sldImg"/>
          </p:nvPr>
        </p:nvSpPr>
        <p:spPr>
          <a:xfrm>
            <a:off x="685800" y="1143000"/>
            <a:ext cx="5486400" cy="3086100"/>
          </a:xfrm>
          <a:prstGeom prst="rect">
            <a:avLst/>
          </a:prstGeom>
        </p:spPr>
      </p:sp>
      <p:sp>
        <p:nvSpPr>
          <p:cNvPr id="518" name="PlaceHolder 2"/>
          <p:cNvSpPr>
            <a:spLocks noGrp="1"/>
          </p:cNvSpPr>
          <p:nvPr>
            <p:ph type="body"/>
          </p:nvPr>
        </p:nvSpPr>
        <p:spPr>
          <a:xfrm>
            <a:off x="685800" y="4400640"/>
            <a:ext cx="5486040" cy="3600000"/>
          </a:xfrm>
          <a:prstGeom prst="rect">
            <a:avLst/>
          </a:prstGeom>
        </p:spPr>
        <p:txBody>
          <a:bodyPr>
            <a:noAutofit/>
          </a:bodyPr>
          <a:lstStyle/>
          <a:p>
            <a:endParaRPr lang="ca-ES" sz="2000" b="0" strike="noStrike" spc="-1">
              <a:latin typeface="Arial"/>
            </a:endParaRPr>
          </a:p>
        </p:txBody>
      </p:sp>
      <p:sp>
        <p:nvSpPr>
          <p:cNvPr id="519"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52FAC7CF-C7DD-420E-B796-F5D39E15C8C3}" type="slidenum">
              <a:rPr lang="fr-FR" sz="1200" b="0" strike="noStrike" spc="-1">
                <a:solidFill>
                  <a:srgbClr val="000000"/>
                </a:solidFill>
                <a:latin typeface="+mn-lt"/>
                <a:ea typeface="+mn-ea"/>
              </a:rPr>
              <a:t>2</a:t>
            </a:fld>
            <a:endParaRPr lang="ca-ES" sz="1200" b="0" strike="noStrike" spc="-1">
              <a:latin typeface="Times New Roman"/>
            </a:endParaRPr>
          </a:p>
        </p:txBody>
      </p:sp>
    </p:spTree>
    <p:extLst>
      <p:ext uri="{BB962C8B-B14F-4D97-AF65-F5344CB8AC3E}">
        <p14:creationId xmlns:p14="http://schemas.microsoft.com/office/powerpoint/2010/main" val="2837277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PlaceHolder 1"/>
          <p:cNvSpPr>
            <a:spLocks noGrp="1" noRot="1" noChangeAspect="1"/>
          </p:cNvSpPr>
          <p:nvPr>
            <p:ph type="sldImg"/>
          </p:nvPr>
        </p:nvSpPr>
        <p:spPr>
          <a:xfrm>
            <a:off x="685800" y="1143000"/>
            <a:ext cx="5486400" cy="3086100"/>
          </a:xfrm>
          <a:prstGeom prst="rect">
            <a:avLst/>
          </a:prstGeom>
        </p:spPr>
      </p:sp>
      <p:sp>
        <p:nvSpPr>
          <p:cNvPr id="527" name="PlaceHolder 2"/>
          <p:cNvSpPr>
            <a:spLocks noGrp="1"/>
          </p:cNvSpPr>
          <p:nvPr>
            <p:ph type="body"/>
          </p:nvPr>
        </p:nvSpPr>
        <p:spPr>
          <a:xfrm>
            <a:off x="685800" y="4400640"/>
            <a:ext cx="5486040" cy="3600000"/>
          </a:xfrm>
          <a:prstGeom prst="rect">
            <a:avLst/>
          </a:prstGeom>
        </p:spPr>
        <p:txBody>
          <a:bodyPr>
            <a:noAutofit/>
          </a:bodyPr>
          <a:lstStyle/>
          <a:p>
            <a:endParaRPr lang="ca-ES" sz="2000" b="0" strike="noStrike" spc="-1">
              <a:latin typeface="Arial"/>
            </a:endParaRPr>
          </a:p>
        </p:txBody>
      </p:sp>
      <p:sp>
        <p:nvSpPr>
          <p:cNvPr id="528"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C1A9804-3F1E-4227-ABBC-4E4A526F85CF}" type="slidenum">
              <a:rPr lang="fr-FR" sz="1200" b="0" strike="noStrike" spc="-1">
                <a:solidFill>
                  <a:srgbClr val="000000"/>
                </a:solidFill>
                <a:latin typeface="+mn-lt"/>
                <a:ea typeface="+mn-ea"/>
              </a:rPr>
              <a:t>3</a:t>
            </a:fld>
            <a:endParaRPr lang="ca-ES" sz="1200" b="0" strike="noStrike" spc="-1">
              <a:latin typeface="Times New Roman"/>
            </a:endParaRPr>
          </a:p>
        </p:txBody>
      </p:sp>
    </p:spTree>
    <p:extLst>
      <p:ext uri="{BB962C8B-B14F-4D97-AF65-F5344CB8AC3E}">
        <p14:creationId xmlns:p14="http://schemas.microsoft.com/office/powerpoint/2010/main" val="2772861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PlaceHolder 1"/>
          <p:cNvSpPr>
            <a:spLocks noGrp="1" noRot="1" noChangeAspect="1"/>
          </p:cNvSpPr>
          <p:nvPr>
            <p:ph type="sldImg"/>
          </p:nvPr>
        </p:nvSpPr>
        <p:spPr>
          <a:xfrm>
            <a:off x="685800" y="1143000"/>
            <a:ext cx="5486400" cy="3086100"/>
          </a:xfrm>
          <a:prstGeom prst="rect">
            <a:avLst/>
          </a:prstGeom>
        </p:spPr>
      </p:sp>
      <p:sp>
        <p:nvSpPr>
          <p:cNvPr id="530"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ca-ES" sz="1800" b="0" strike="noStrike" spc="-1">
                <a:latin typeface="Arial"/>
              </a:rPr>
              <a:t>Projets relatif à la suirveillance maritime, protection de la biodiversité au milieu marine et prévention de la pollution de la mère </a:t>
            </a:r>
          </a:p>
          <a:p>
            <a:pPr marL="216000" indent="-216000">
              <a:lnSpc>
                <a:spcPct val="100000"/>
              </a:lnSpc>
            </a:pPr>
            <a:endParaRPr lang="ca-ES" sz="1800" b="0" strike="noStrike" spc="-1">
              <a:latin typeface="Arial"/>
            </a:endParaRPr>
          </a:p>
          <a:p>
            <a:pPr marL="216000" indent="-216000">
              <a:lnSpc>
                <a:spcPct val="100000"/>
              </a:lnSpc>
            </a:pPr>
            <a:r>
              <a:rPr lang="ca-ES" sz="1800" b="0" strike="noStrike" spc="-1">
                <a:latin typeface="Arial"/>
              </a:rPr>
              <a:t>Renforcement des capacités, capitalisation de l’expertise, diffusion de bonnes</a:t>
            </a:r>
          </a:p>
          <a:p>
            <a:pPr marL="216000" indent="-216000">
              <a:lnSpc>
                <a:spcPct val="100000"/>
              </a:lnSpc>
            </a:pPr>
            <a:r>
              <a:rPr lang="ca-ES" sz="1800" b="0" strike="noStrike" spc="-1">
                <a:latin typeface="Arial"/>
              </a:rPr>
              <a:t>pratiques et expérimentation dans la maitrise de l’énergie et dans la gestion</a:t>
            </a:r>
          </a:p>
          <a:p>
            <a:pPr marL="216000" indent="-216000">
              <a:lnSpc>
                <a:spcPct val="100000"/>
              </a:lnSpc>
            </a:pPr>
            <a:r>
              <a:rPr lang="ca-ES" sz="1800" b="0" strike="noStrike" spc="-1">
                <a:latin typeface="Arial"/>
              </a:rPr>
              <a:t>intégrée et la valorisation des déchets; Actions pilotes et de vulgarisation visant l’adaptation aux changements</a:t>
            </a:r>
          </a:p>
          <a:p>
            <a:pPr marL="216000" indent="-216000">
              <a:lnSpc>
                <a:spcPct val="100000"/>
              </a:lnSpc>
            </a:pPr>
            <a:r>
              <a:rPr lang="ca-ES" sz="1800" b="0" strike="noStrike" spc="-1">
                <a:latin typeface="Arial"/>
              </a:rPr>
              <a:t>Climatiques :; gestion de l’eau</a:t>
            </a:r>
          </a:p>
        </p:txBody>
      </p:sp>
      <p:sp>
        <p:nvSpPr>
          <p:cNvPr id="53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731A7933-5C01-46AE-BE37-5EC0AF82634D}" type="slidenum">
              <a:rPr lang="fr-FR" sz="1200" b="0" strike="noStrike" spc="-1">
                <a:solidFill>
                  <a:srgbClr val="000000"/>
                </a:solidFill>
                <a:latin typeface="+mn-lt"/>
                <a:ea typeface="+mn-ea"/>
              </a:rPr>
              <a:t>12</a:t>
            </a:fld>
            <a:endParaRPr lang="ca-ES" sz="1200" b="0" strike="noStrike" spc="-1">
              <a:latin typeface="Times New Roman"/>
            </a:endParaRPr>
          </a:p>
        </p:txBody>
      </p:sp>
    </p:spTree>
    <p:extLst>
      <p:ext uri="{BB962C8B-B14F-4D97-AF65-F5344CB8AC3E}">
        <p14:creationId xmlns:p14="http://schemas.microsoft.com/office/powerpoint/2010/main" val="812511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PlaceHolder 1"/>
          <p:cNvSpPr>
            <a:spLocks noGrp="1" noRot="1" noChangeAspect="1"/>
          </p:cNvSpPr>
          <p:nvPr>
            <p:ph type="sldImg"/>
          </p:nvPr>
        </p:nvSpPr>
        <p:spPr>
          <a:xfrm>
            <a:off x="685800" y="1143000"/>
            <a:ext cx="5486400" cy="3086100"/>
          </a:xfrm>
          <a:prstGeom prst="rect">
            <a:avLst/>
          </a:prstGeom>
        </p:spPr>
      </p:sp>
      <p:sp>
        <p:nvSpPr>
          <p:cNvPr id="533" name="PlaceHolder 2"/>
          <p:cNvSpPr>
            <a:spLocks noGrp="1"/>
          </p:cNvSpPr>
          <p:nvPr>
            <p:ph type="body"/>
          </p:nvPr>
        </p:nvSpPr>
        <p:spPr>
          <a:xfrm>
            <a:off x="685800" y="4400640"/>
            <a:ext cx="5486040" cy="3600000"/>
          </a:xfrm>
          <a:prstGeom prst="rect">
            <a:avLst/>
          </a:prstGeom>
        </p:spPr>
        <p:txBody>
          <a:bodyPr>
            <a:noAutofit/>
          </a:bodyPr>
          <a:lstStyle/>
          <a:p>
            <a:endParaRPr lang="ca-ES" sz="2000" b="0" strike="noStrike" spc="-1">
              <a:latin typeface="Arial"/>
            </a:endParaRPr>
          </a:p>
        </p:txBody>
      </p:sp>
      <p:sp>
        <p:nvSpPr>
          <p:cNvPr id="53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B5734D61-7878-48A9-9A3F-F7E5456141AA}" type="slidenum">
              <a:rPr lang="fr-FR" sz="1200" b="0" strike="noStrike" spc="-1">
                <a:solidFill>
                  <a:srgbClr val="000000"/>
                </a:solidFill>
                <a:latin typeface="+mn-lt"/>
                <a:ea typeface="+mn-ea"/>
              </a:rPr>
              <a:t>17</a:t>
            </a:fld>
            <a:endParaRPr lang="ca-ES" sz="1200" b="0" strike="noStrike" spc="-1">
              <a:latin typeface="Times New Roman"/>
            </a:endParaRPr>
          </a:p>
        </p:txBody>
      </p:sp>
    </p:spTree>
    <p:extLst>
      <p:ext uri="{BB962C8B-B14F-4D97-AF65-F5344CB8AC3E}">
        <p14:creationId xmlns:p14="http://schemas.microsoft.com/office/powerpoint/2010/main" val="57328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27" name="PlaceHolder 2"/>
          <p:cNvSpPr>
            <a:spLocks noGrp="1"/>
          </p:cNvSpPr>
          <p:nvPr>
            <p:ph type="body"/>
          </p:nvPr>
        </p:nvSpPr>
        <p:spPr>
          <a:xfrm>
            <a:off x="838080" y="182556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8" name="PlaceHolder 3"/>
          <p:cNvSpPr>
            <a:spLocks noGrp="1"/>
          </p:cNvSpPr>
          <p:nvPr>
            <p:ph type="body"/>
          </p:nvPr>
        </p:nvSpPr>
        <p:spPr>
          <a:xfrm>
            <a:off x="838080" y="409824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30"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1"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2"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3" name="PlaceHolder 5"/>
          <p:cNvSpPr>
            <a:spLocks noGrp="1"/>
          </p:cNvSpPr>
          <p:nvPr>
            <p:ph type="body"/>
          </p:nvPr>
        </p:nvSpPr>
        <p:spPr>
          <a:xfrm>
            <a:off x="622620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35" name="PlaceHolder 2"/>
          <p:cNvSpPr>
            <a:spLocks noGrp="1"/>
          </p:cNvSpPr>
          <p:nvPr>
            <p:ph type="body"/>
          </p:nvPr>
        </p:nvSpPr>
        <p:spPr>
          <a:xfrm>
            <a:off x="83808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6" name="PlaceHolder 3"/>
          <p:cNvSpPr>
            <a:spLocks noGrp="1"/>
          </p:cNvSpPr>
          <p:nvPr>
            <p:ph type="body"/>
          </p:nvPr>
        </p:nvSpPr>
        <p:spPr>
          <a:xfrm>
            <a:off x="439344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7" name="PlaceHolder 4"/>
          <p:cNvSpPr>
            <a:spLocks noGrp="1"/>
          </p:cNvSpPr>
          <p:nvPr>
            <p:ph type="body"/>
          </p:nvPr>
        </p:nvSpPr>
        <p:spPr>
          <a:xfrm>
            <a:off x="794916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8" name="PlaceHolder 5"/>
          <p:cNvSpPr>
            <a:spLocks noGrp="1"/>
          </p:cNvSpPr>
          <p:nvPr>
            <p:ph type="body"/>
          </p:nvPr>
        </p:nvSpPr>
        <p:spPr>
          <a:xfrm>
            <a:off x="83808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9" name="PlaceHolder 6"/>
          <p:cNvSpPr>
            <a:spLocks noGrp="1"/>
          </p:cNvSpPr>
          <p:nvPr>
            <p:ph type="body"/>
          </p:nvPr>
        </p:nvSpPr>
        <p:spPr>
          <a:xfrm>
            <a:off x="439344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40" name="PlaceHolder 7"/>
          <p:cNvSpPr>
            <a:spLocks noGrp="1"/>
          </p:cNvSpPr>
          <p:nvPr>
            <p:ph type="body"/>
          </p:nvPr>
        </p:nvSpPr>
        <p:spPr>
          <a:xfrm>
            <a:off x="794916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49" name="PlaceHolder 2"/>
          <p:cNvSpPr>
            <a:spLocks noGrp="1"/>
          </p:cNvSpPr>
          <p:nvPr>
            <p:ph type="body"/>
          </p:nvPr>
        </p:nvSpPr>
        <p:spPr>
          <a:xfrm>
            <a:off x="838080" y="1825560"/>
            <a:ext cx="10515240" cy="435096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51"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52"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56"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57"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58"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60"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1"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2" name="PlaceHolder 4"/>
          <p:cNvSpPr>
            <a:spLocks noGrp="1"/>
          </p:cNvSpPr>
          <p:nvPr>
            <p:ph type="body"/>
          </p:nvPr>
        </p:nvSpPr>
        <p:spPr>
          <a:xfrm>
            <a:off x="622620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64"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5"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6" name="PlaceHolder 4"/>
          <p:cNvSpPr>
            <a:spLocks noGrp="1"/>
          </p:cNvSpPr>
          <p:nvPr>
            <p:ph type="body"/>
          </p:nvPr>
        </p:nvSpPr>
        <p:spPr>
          <a:xfrm>
            <a:off x="838080" y="409824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68" name="PlaceHolder 2"/>
          <p:cNvSpPr>
            <a:spLocks noGrp="1"/>
          </p:cNvSpPr>
          <p:nvPr>
            <p:ph type="body"/>
          </p:nvPr>
        </p:nvSpPr>
        <p:spPr>
          <a:xfrm>
            <a:off x="838080" y="182556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9" name="PlaceHolder 3"/>
          <p:cNvSpPr>
            <a:spLocks noGrp="1"/>
          </p:cNvSpPr>
          <p:nvPr>
            <p:ph type="body"/>
          </p:nvPr>
        </p:nvSpPr>
        <p:spPr>
          <a:xfrm>
            <a:off x="838080" y="409824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71"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2"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3"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4" name="PlaceHolder 5"/>
          <p:cNvSpPr>
            <a:spLocks noGrp="1"/>
          </p:cNvSpPr>
          <p:nvPr>
            <p:ph type="body"/>
          </p:nvPr>
        </p:nvSpPr>
        <p:spPr>
          <a:xfrm>
            <a:off x="622620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76" name="PlaceHolder 2"/>
          <p:cNvSpPr>
            <a:spLocks noGrp="1"/>
          </p:cNvSpPr>
          <p:nvPr>
            <p:ph type="body"/>
          </p:nvPr>
        </p:nvSpPr>
        <p:spPr>
          <a:xfrm>
            <a:off x="83808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7" name="PlaceHolder 3"/>
          <p:cNvSpPr>
            <a:spLocks noGrp="1"/>
          </p:cNvSpPr>
          <p:nvPr>
            <p:ph type="body"/>
          </p:nvPr>
        </p:nvSpPr>
        <p:spPr>
          <a:xfrm>
            <a:off x="439344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8" name="PlaceHolder 4"/>
          <p:cNvSpPr>
            <a:spLocks noGrp="1"/>
          </p:cNvSpPr>
          <p:nvPr>
            <p:ph type="body"/>
          </p:nvPr>
        </p:nvSpPr>
        <p:spPr>
          <a:xfrm>
            <a:off x="794916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9" name="PlaceHolder 5"/>
          <p:cNvSpPr>
            <a:spLocks noGrp="1"/>
          </p:cNvSpPr>
          <p:nvPr>
            <p:ph type="body"/>
          </p:nvPr>
        </p:nvSpPr>
        <p:spPr>
          <a:xfrm>
            <a:off x="83808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80" name="PlaceHolder 6"/>
          <p:cNvSpPr>
            <a:spLocks noGrp="1"/>
          </p:cNvSpPr>
          <p:nvPr>
            <p:ph type="body"/>
          </p:nvPr>
        </p:nvSpPr>
        <p:spPr>
          <a:xfrm>
            <a:off x="439344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81" name="PlaceHolder 7"/>
          <p:cNvSpPr>
            <a:spLocks noGrp="1"/>
          </p:cNvSpPr>
          <p:nvPr>
            <p:ph type="body"/>
          </p:nvPr>
        </p:nvSpPr>
        <p:spPr>
          <a:xfrm>
            <a:off x="794916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9"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30" name="PlaceHolder 2"/>
          <p:cNvSpPr>
            <a:spLocks noGrp="1"/>
          </p:cNvSpPr>
          <p:nvPr>
            <p:ph type="subTitle"/>
          </p:nvPr>
        </p:nvSpPr>
        <p:spPr>
          <a:xfrm>
            <a:off x="838080" y="1825560"/>
            <a:ext cx="10515240" cy="435096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32" name="PlaceHolder 2"/>
          <p:cNvSpPr>
            <a:spLocks noGrp="1"/>
          </p:cNvSpPr>
          <p:nvPr>
            <p:ph type="body"/>
          </p:nvPr>
        </p:nvSpPr>
        <p:spPr>
          <a:xfrm>
            <a:off x="838080" y="1825560"/>
            <a:ext cx="10515240" cy="435096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34"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35"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8" name="PlaceHolder 2"/>
          <p:cNvSpPr>
            <a:spLocks noGrp="1"/>
          </p:cNvSpPr>
          <p:nvPr>
            <p:ph type="body"/>
          </p:nvPr>
        </p:nvSpPr>
        <p:spPr>
          <a:xfrm>
            <a:off x="838080" y="1825560"/>
            <a:ext cx="10515240" cy="435096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7" name="PlaceHolder 1"/>
          <p:cNvSpPr>
            <a:spLocks noGrp="1"/>
          </p:cNvSpPr>
          <p:nvPr>
            <p:ph type="subTitle"/>
          </p:nvPr>
        </p:nvSpPr>
        <p:spPr>
          <a:xfrm>
            <a:off x="838080" y="365040"/>
            <a:ext cx="10515240" cy="614412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39"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40"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41"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43"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44"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45" name="PlaceHolder 4"/>
          <p:cNvSpPr>
            <a:spLocks noGrp="1"/>
          </p:cNvSpPr>
          <p:nvPr>
            <p:ph type="body"/>
          </p:nvPr>
        </p:nvSpPr>
        <p:spPr>
          <a:xfrm>
            <a:off x="622620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47"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48"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49" name="PlaceHolder 4"/>
          <p:cNvSpPr>
            <a:spLocks noGrp="1"/>
          </p:cNvSpPr>
          <p:nvPr>
            <p:ph type="body"/>
          </p:nvPr>
        </p:nvSpPr>
        <p:spPr>
          <a:xfrm>
            <a:off x="838080" y="409824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51" name="PlaceHolder 2"/>
          <p:cNvSpPr>
            <a:spLocks noGrp="1"/>
          </p:cNvSpPr>
          <p:nvPr>
            <p:ph type="body"/>
          </p:nvPr>
        </p:nvSpPr>
        <p:spPr>
          <a:xfrm>
            <a:off x="838080" y="182556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52" name="PlaceHolder 3"/>
          <p:cNvSpPr>
            <a:spLocks noGrp="1"/>
          </p:cNvSpPr>
          <p:nvPr>
            <p:ph type="body"/>
          </p:nvPr>
        </p:nvSpPr>
        <p:spPr>
          <a:xfrm>
            <a:off x="838080" y="409824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54"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55"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56"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57" name="PlaceHolder 5"/>
          <p:cNvSpPr>
            <a:spLocks noGrp="1"/>
          </p:cNvSpPr>
          <p:nvPr>
            <p:ph type="body"/>
          </p:nvPr>
        </p:nvSpPr>
        <p:spPr>
          <a:xfrm>
            <a:off x="622620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59" name="PlaceHolder 2"/>
          <p:cNvSpPr>
            <a:spLocks noGrp="1"/>
          </p:cNvSpPr>
          <p:nvPr>
            <p:ph type="body"/>
          </p:nvPr>
        </p:nvSpPr>
        <p:spPr>
          <a:xfrm>
            <a:off x="83808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0" name="PlaceHolder 3"/>
          <p:cNvSpPr>
            <a:spLocks noGrp="1"/>
          </p:cNvSpPr>
          <p:nvPr>
            <p:ph type="body"/>
          </p:nvPr>
        </p:nvSpPr>
        <p:spPr>
          <a:xfrm>
            <a:off x="439344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1" name="PlaceHolder 4"/>
          <p:cNvSpPr>
            <a:spLocks noGrp="1"/>
          </p:cNvSpPr>
          <p:nvPr>
            <p:ph type="body"/>
          </p:nvPr>
        </p:nvSpPr>
        <p:spPr>
          <a:xfrm>
            <a:off x="7949160" y="182556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2" name="PlaceHolder 5"/>
          <p:cNvSpPr>
            <a:spLocks noGrp="1"/>
          </p:cNvSpPr>
          <p:nvPr>
            <p:ph type="body"/>
          </p:nvPr>
        </p:nvSpPr>
        <p:spPr>
          <a:xfrm>
            <a:off x="83808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3" name="PlaceHolder 6"/>
          <p:cNvSpPr>
            <a:spLocks noGrp="1"/>
          </p:cNvSpPr>
          <p:nvPr>
            <p:ph type="body"/>
          </p:nvPr>
        </p:nvSpPr>
        <p:spPr>
          <a:xfrm>
            <a:off x="439344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4" name="PlaceHolder 7"/>
          <p:cNvSpPr>
            <a:spLocks noGrp="1"/>
          </p:cNvSpPr>
          <p:nvPr>
            <p:ph type="body"/>
          </p:nvPr>
        </p:nvSpPr>
        <p:spPr>
          <a:xfrm>
            <a:off x="7949160" y="4098240"/>
            <a:ext cx="338580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0"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p:spPr>
        <p:txBody>
          <a:bodyPr lIns="0" tIns="0" rIns="0" bIns="0" anchor="ctr">
            <a:noAutofit/>
          </a:bodyPr>
          <a:lstStyle/>
          <a:p>
            <a:pPr algn="ctr"/>
            <a:endParaRPr lang="ca-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5"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7"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9"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0"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1" name="PlaceHolder 4"/>
          <p:cNvSpPr>
            <a:spLocks noGrp="1"/>
          </p:cNvSpPr>
          <p:nvPr>
            <p:ph type="body"/>
          </p:nvPr>
        </p:nvSpPr>
        <p:spPr>
          <a:xfrm>
            <a:off x="6226200" y="409824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23"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4"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5" name="PlaceHolder 4"/>
          <p:cNvSpPr>
            <a:spLocks noGrp="1"/>
          </p:cNvSpPr>
          <p:nvPr>
            <p:ph type="body"/>
          </p:nvPr>
        </p:nvSpPr>
        <p:spPr>
          <a:xfrm>
            <a:off x="838080" y="4098240"/>
            <a:ext cx="10515240" cy="20750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523880" y="1122480"/>
            <a:ext cx="9143640" cy="2387160"/>
          </a:xfrm>
          <a:prstGeom prst="rect">
            <a:avLst/>
          </a:prstGeom>
        </p:spPr>
        <p:txBody>
          <a:bodyPr anchor="b">
            <a:noAutofit/>
          </a:bodyPr>
          <a:lstStyle/>
          <a:p>
            <a:pPr algn="ctr">
              <a:lnSpc>
                <a:spcPct val="90000"/>
              </a:lnSpc>
            </a:pPr>
            <a:r>
              <a:rPr lang="fr-FR" sz="6000" b="0" strike="noStrike" spc="-1">
                <a:solidFill>
                  <a:srgbClr val="000000"/>
                </a:solidFill>
                <a:latin typeface="Calibri Light"/>
              </a:rPr>
              <a:t>Modifiez le style du titre</a:t>
            </a:r>
            <a:endParaRPr lang="fr-FR" sz="6000" b="0" strike="noStrike" spc="-1">
              <a:solidFill>
                <a:srgbClr val="000000"/>
              </a:solidFill>
              <a:latin typeface="Calibri"/>
            </a:endParaRPr>
          </a:p>
        </p:txBody>
      </p:sp>
      <p:sp>
        <p:nvSpPr>
          <p:cNvPr id="6" name="PlaceHolder 2"/>
          <p:cNvSpPr>
            <a:spLocks noGrp="1"/>
          </p:cNvSpPr>
          <p:nvPr>
            <p:ph type="dt"/>
          </p:nvPr>
        </p:nvSpPr>
        <p:spPr>
          <a:xfrm>
            <a:off x="838080" y="6356520"/>
            <a:ext cx="2742840" cy="364680"/>
          </a:xfrm>
          <a:prstGeom prst="rect">
            <a:avLst/>
          </a:prstGeom>
        </p:spPr>
        <p:txBody>
          <a:bodyPr anchor="ctr">
            <a:noAutofit/>
          </a:bodyPr>
          <a:lstStyle/>
          <a:p>
            <a:pPr>
              <a:lnSpc>
                <a:spcPct val="100000"/>
              </a:lnSpc>
            </a:pPr>
            <a:fld id="{B3F6325F-66EF-4ECC-AA9E-C160E933612C}" type="datetime">
              <a:rPr lang="fr-FR" sz="1200" b="0" strike="noStrike" spc="-1">
                <a:solidFill>
                  <a:srgbClr val="8B8B8B"/>
                </a:solidFill>
                <a:latin typeface="Calibri"/>
              </a:rPr>
              <a:t>15/12/2020</a:t>
            </a:fld>
            <a:endParaRPr lang="ca-ES" sz="1200" b="0" strike="noStrike" spc="-1">
              <a:latin typeface="Times New Roman"/>
            </a:endParaRPr>
          </a:p>
        </p:txBody>
      </p:sp>
      <p:sp>
        <p:nvSpPr>
          <p:cNvPr id="2" name="PlaceHolder 3"/>
          <p:cNvSpPr>
            <a:spLocks noGrp="1"/>
          </p:cNvSpPr>
          <p:nvPr>
            <p:ph type="ftr"/>
          </p:nvPr>
        </p:nvSpPr>
        <p:spPr>
          <a:xfrm>
            <a:off x="4038480" y="6356520"/>
            <a:ext cx="4114440" cy="364680"/>
          </a:xfrm>
          <a:prstGeom prst="rect">
            <a:avLst/>
          </a:prstGeom>
        </p:spPr>
        <p:txBody>
          <a:bodyPr anchor="ctr">
            <a:noAutofit/>
          </a:bodyPr>
          <a:lstStyle/>
          <a:p>
            <a:endParaRPr lang="ca-ES" sz="2400" b="0" strike="noStrike" spc="-1">
              <a:latin typeface="Times New Roman"/>
            </a:endParaRPr>
          </a:p>
        </p:txBody>
      </p:sp>
      <p:sp>
        <p:nvSpPr>
          <p:cNvPr id="3" name="PlaceHolder 4"/>
          <p:cNvSpPr>
            <a:spLocks noGrp="1"/>
          </p:cNvSpPr>
          <p:nvPr>
            <p:ph type="sldNum"/>
          </p:nvPr>
        </p:nvSpPr>
        <p:spPr>
          <a:xfrm>
            <a:off x="8610480" y="6356520"/>
            <a:ext cx="2742840" cy="364680"/>
          </a:xfrm>
          <a:prstGeom prst="rect">
            <a:avLst/>
          </a:prstGeom>
        </p:spPr>
        <p:txBody>
          <a:bodyPr anchor="ctr">
            <a:noAutofit/>
          </a:bodyPr>
          <a:lstStyle/>
          <a:p>
            <a:pPr algn="r">
              <a:lnSpc>
                <a:spcPct val="100000"/>
              </a:lnSpc>
            </a:pPr>
            <a:fld id="{DD8C7550-4B23-4B59-B02B-166687FB72B5}" type="slidenum">
              <a:rPr lang="fr-FR" sz="1200" b="0" strike="noStrike" spc="-1">
                <a:solidFill>
                  <a:srgbClr val="8B8B8B"/>
                </a:solidFill>
                <a:latin typeface="Calibri"/>
              </a:rPr>
              <a:t>‹N°›</a:t>
            </a:fld>
            <a:endParaRPr lang="ca-ES" sz="1200" b="0" strike="noStrike" spc="-1">
              <a:latin typeface="Times New Roman"/>
            </a:endParaRPr>
          </a:p>
        </p:txBody>
      </p:sp>
      <p:sp>
        <p:nvSpPr>
          <p:cNvPr id="4"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2800" b="0" strike="noStrike" spc="-1">
                <a:solidFill>
                  <a:srgbClr val="000000"/>
                </a:solidFill>
                <a:latin typeface="Calibri"/>
              </a:rPr>
              <a:t>Pulse para editar el formato de texto del esquema</a:t>
            </a:r>
          </a:p>
          <a:p>
            <a:pPr marL="864000" lvl="1" indent="-324000">
              <a:spcBef>
                <a:spcPts val="1134"/>
              </a:spcBef>
              <a:buClr>
                <a:srgbClr val="000000"/>
              </a:buClr>
              <a:buSzPct val="75000"/>
              <a:buFont typeface="Symbol" charset="2"/>
              <a:buChar char=""/>
            </a:pPr>
            <a:r>
              <a:rPr lang="fr-FR" sz="2000" b="0" strike="noStrike" spc="-1">
                <a:solidFill>
                  <a:srgbClr val="000000"/>
                </a:solidFill>
                <a:latin typeface="Calibri"/>
              </a:rPr>
              <a:t>Segundo nivel del esquema</a:t>
            </a:r>
          </a:p>
          <a:p>
            <a:pPr marL="1296000" lvl="2" indent="-288000">
              <a:spcBef>
                <a:spcPts val="850"/>
              </a:spcBef>
              <a:buClr>
                <a:srgbClr val="000000"/>
              </a:buClr>
              <a:buSzPct val="45000"/>
              <a:buFont typeface="Wingdings" charset="2"/>
              <a:buChar char=""/>
            </a:pPr>
            <a:r>
              <a:rPr lang="fr-FR" sz="1800" b="0" strike="noStrike" spc="-1">
                <a:solidFill>
                  <a:srgbClr val="000000"/>
                </a:solidFill>
                <a:latin typeface="Calibri"/>
              </a:rPr>
              <a:t>Tercer nivel del esquema</a:t>
            </a:r>
          </a:p>
          <a:p>
            <a:pPr marL="1728000" lvl="3" indent="-216000">
              <a:spcBef>
                <a:spcPts val="567"/>
              </a:spcBef>
              <a:buClr>
                <a:srgbClr val="000000"/>
              </a:buClr>
              <a:buSzPct val="75000"/>
              <a:buFont typeface="Symbol" charset="2"/>
              <a:buChar char=""/>
            </a:pPr>
            <a:r>
              <a:rPr lang="fr-FR" sz="1800" b="0" strike="noStrike" spc="-1">
                <a:solidFill>
                  <a:srgbClr val="000000"/>
                </a:solidFill>
                <a:latin typeface="Calibri"/>
              </a:rPr>
              <a:t>Cuarto nivel del esquema</a:t>
            </a:r>
          </a:p>
          <a:p>
            <a:pPr marL="2160000" lvl="4" indent="-216000">
              <a:spcBef>
                <a:spcPts val="283"/>
              </a:spcBef>
              <a:buClr>
                <a:srgbClr val="000000"/>
              </a:buClr>
              <a:buSzPct val="45000"/>
              <a:buFont typeface="Wingdings" charset="2"/>
              <a:buChar char=""/>
            </a:pPr>
            <a:r>
              <a:rPr lang="fr-FR" sz="2000" b="0" strike="noStrike" spc="-1">
                <a:solidFill>
                  <a:srgbClr val="000000"/>
                </a:solidFill>
                <a:latin typeface="Calibri"/>
              </a:rPr>
              <a:t>Quinto nivel del esquema</a:t>
            </a:r>
          </a:p>
          <a:p>
            <a:pPr marL="2592000" lvl="5" indent="-216000">
              <a:spcBef>
                <a:spcPts val="283"/>
              </a:spcBef>
              <a:buClr>
                <a:srgbClr val="000000"/>
              </a:buClr>
              <a:buSzPct val="45000"/>
              <a:buFont typeface="Wingdings" charset="2"/>
              <a:buChar char=""/>
            </a:pPr>
            <a:r>
              <a:rPr lang="fr-FR" sz="2000" b="0" strike="noStrike" spc="-1">
                <a:solidFill>
                  <a:srgbClr val="000000"/>
                </a:solidFill>
                <a:latin typeface="Calibri"/>
              </a:rPr>
              <a:t>Sexto nivel del esquema</a:t>
            </a:r>
          </a:p>
          <a:p>
            <a:pPr marL="3024000" lvl="6" indent="-216000">
              <a:spcBef>
                <a:spcPts val="283"/>
              </a:spcBef>
              <a:buClr>
                <a:srgbClr val="000000"/>
              </a:buClr>
              <a:buSzPct val="45000"/>
              <a:buFont typeface="Wingdings" charset="2"/>
              <a:buChar char=""/>
            </a:pPr>
            <a:r>
              <a:rPr lang="fr-FR" sz="2000" b="0" strike="noStrike" spc="-1">
                <a:solidFill>
                  <a:srgbClr val="000000"/>
                </a:solidFill>
                <a:latin typeface="Calibri"/>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p:spPr>
        <p:txBody>
          <a:bodyPr anchor="ctr">
            <a:noAutofit/>
          </a:bodyPr>
          <a:lstStyle/>
          <a:p>
            <a:pPr>
              <a:lnSpc>
                <a:spcPct val="90000"/>
              </a:lnSpc>
            </a:pPr>
            <a:r>
              <a:rPr lang="fr-FR" sz="4400" b="0" strike="noStrike" spc="-1">
                <a:solidFill>
                  <a:srgbClr val="000000"/>
                </a:solidFill>
                <a:latin typeface="Calibri Light"/>
              </a:rPr>
              <a:t>Modifiez le style du titre</a:t>
            </a:r>
            <a:endParaRPr lang="fr-FR" sz="4400" b="0" strike="noStrike" spc="-1">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fr-FR" sz="2800" b="0" strike="noStrike" spc="-1">
                <a:solidFill>
                  <a:srgbClr val="000000"/>
                </a:solidFill>
                <a:latin typeface="Calibri"/>
              </a:rPr>
              <a:t>Modifiez les styles du texte du masque</a:t>
            </a:r>
          </a:p>
          <a:p>
            <a:pPr marL="685800" lvl="1" indent="-228240">
              <a:lnSpc>
                <a:spcPct val="90000"/>
              </a:lnSpc>
              <a:spcBef>
                <a:spcPts val="499"/>
              </a:spcBef>
              <a:buClr>
                <a:srgbClr val="000000"/>
              </a:buClr>
              <a:buFont typeface="Arial"/>
              <a:buChar char="•"/>
            </a:pPr>
            <a:r>
              <a:rPr lang="fr-FR" sz="2400" b="0" strike="noStrike" spc="-1">
                <a:solidFill>
                  <a:srgbClr val="000000"/>
                </a:solidFill>
                <a:latin typeface="Calibri"/>
              </a:rPr>
              <a:t>Deuxième niveau</a:t>
            </a:r>
          </a:p>
          <a:p>
            <a:pPr marL="1143000" lvl="2" indent="-228240">
              <a:lnSpc>
                <a:spcPct val="90000"/>
              </a:lnSpc>
              <a:spcBef>
                <a:spcPts val="499"/>
              </a:spcBef>
              <a:buClr>
                <a:srgbClr val="000000"/>
              </a:buClr>
              <a:buFont typeface="Arial"/>
              <a:buChar char="•"/>
            </a:pPr>
            <a:r>
              <a:rPr lang="fr-FR" sz="2000" b="0" strike="noStrike" spc="-1">
                <a:solidFill>
                  <a:srgbClr val="000000"/>
                </a:solidFill>
                <a:latin typeface="Calibri"/>
              </a:rPr>
              <a:t>Troisième niveau</a:t>
            </a:r>
          </a:p>
          <a:p>
            <a:pPr marL="1600200" lvl="3" indent="-228240">
              <a:lnSpc>
                <a:spcPct val="90000"/>
              </a:lnSpc>
              <a:spcBef>
                <a:spcPts val="499"/>
              </a:spcBef>
              <a:buClr>
                <a:srgbClr val="000000"/>
              </a:buClr>
              <a:buFont typeface="Arial"/>
              <a:buChar char="•"/>
            </a:pPr>
            <a:r>
              <a:rPr lang="fr-FR" sz="1800" b="0" strike="noStrike" spc="-1">
                <a:solidFill>
                  <a:srgbClr val="000000"/>
                </a:solidFill>
                <a:latin typeface="Calibri"/>
              </a:rPr>
              <a:t>Quatrième niveau</a:t>
            </a:r>
          </a:p>
          <a:p>
            <a:pPr marL="2057400" lvl="4" indent="-228240">
              <a:lnSpc>
                <a:spcPct val="90000"/>
              </a:lnSpc>
              <a:spcBef>
                <a:spcPts val="499"/>
              </a:spcBef>
              <a:buClr>
                <a:srgbClr val="000000"/>
              </a:buClr>
              <a:buFont typeface="Arial"/>
              <a:buChar char="•"/>
            </a:pPr>
            <a:r>
              <a:rPr lang="fr-FR" sz="1800" b="0" strike="noStrike" spc="-1">
                <a:solidFill>
                  <a:srgbClr val="000000"/>
                </a:solidFill>
                <a:latin typeface="Calibri"/>
              </a:rPr>
              <a:t>Cinquième niveau</a:t>
            </a:r>
          </a:p>
        </p:txBody>
      </p:sp>
      <p:sp>
        <p:nvSpPr>
          <p:cNvPr id="43" name="PlaceHolder 3"/>
          <p:cNvSpPr>
            <a:spLocks noGrp="1"/>
          </p:cNvSpPr>
          <p:nvPr>
            <p:ph type="dt"/>
          </p:nvPr>
        </p:nvSpPr>
        <p:spPr>
          <a:xfrm>
            <a:off x="838080" y="6356520"/>
            <a:ext cx="2742840" cy="364680"/>
          </a:xfrm>
          <a:prstGeom prst="rect">
            <a:avLst/>
          </a:prstGeom>
        </p:spPr>
        <p:txBody>
          <a:bodyPr anchor="ctr">
            <a:noAutofit/>
          </a:bodyPr>
          <a:lstStyle/>
          <a:p>
            <a:pPr>
              <a:lnSpc>
                <a:spcPct val="100000"/>
              </a:lnSpc>
            </a:pPr>
            <a:fld id="{3469644D-5182-42EE-9E32-83FB73C4665B}" type="datetime">
              <a:rPr lang="fr-FR" sz="1200" b="0" strike="noStrike" spc="-1">
                <a:solidFill>
                  <a:srgbClr val="8B8B8B"/>
                </a:solidFill>
                <a:latin typeface="Calibri"/>
              </a:rPr>
              <a:t>15/12/2020</a:t>
            </a:fld>
            <a:endParaRPr lang="ca-ES" sz="1200" b="0" strike="noStrike" spc="-1">
              <a:latin typeface="Times New Roman"/>
            </a:endParaRPr>
          </a:p>
        </p:txBody>
      </p:sp>
      <p:sp>
        <p:nvSpPr>
          <p:cNvPr id="44" name="PlaceHolder 4"/>
          <p:cNvSpPr>
            <a:spLocks noGrp="1"/>
          </p:cNvSpPr>
          <p:nvPr>
            <p:ph type="ftr"/>
          </p:nvPr>
        </p:nvSpPr>
        <p:spPr>
          <a:xfrm>
            <a:off x="4038480" y="6356520"/>
            <a:ext cx="4114440" cy="364680"/>
          </a:xfrm>
          <a:prstGeom prst="rect">
            <a:avLst/>
          </a:prstGeom>
        </p:spPr>
        <p:txBody>
          <a:bodyPr anchor="ctr">
            <a:noAutofit/>
          </a:bodyPr>
          <a:lstStyle/>
          <a:p>
            <a:endParaRPr lang="ca-ES" sz="2400" b="0" strike="noStrike" spc="-1">
              <a:latin typeface="Times New Roman"/>
            </a:endParaRPr>
          </a:p>
        </p:txBody>
      </p:sp>
      <p:sp>
        <p:nvSpPr>
          <p:cNvPr id="45" name="PlaceHolder 5"/>
          <p:cNvSpPr>
            <a:spLocks noGrp="1"/>
          </p:cNvSpPr>
          <p:nvPr>
            <p:ph type="sldNum"/>
          </p:nvPr>
        </p:nvSpPr>
        <p:spPr>
          <a:xfrm>
            <a:off x="8610480" y="6356520"/>
            <a:ext cx="2742840" cy="364680"/>
          </a:xfrm>
          <a:prstGeom prst="rect">
            <a:avLst/>
          </a:prstGeom>
        </p:spPr>
        <p:txBody>
          <a:bodyPr anchor="ctr">
            <a:noAutofit/>
          </a:bodyPr>
          <a:lstStyle/>
          <a:p>
            <a:pPr algn="r">
              <a:lnSpc>
                <a:spcPct val="100000"/>
              </a:lnSpc>
            </a:pPr>
            <a:fld id="{C8501CE2-AF11-473E-BF9A-C878D3BB7D65}" type="slidenum">
              <a:rPr lang="fr-FR" sz="1200" b="0" strike="noStrike" spc="-1">
                <a:solidFill>
                  <a:srgbClr val="8B8B8B"/>
                </a:solidFill>
                <a:latin typeface="Calibri"/>
              </a:rPr>
              <a:t>‹N°›</a:t>
            </a:fld>
            <a:endParaRPr lang="ca-E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838080" y="365040"/>
            <a:ext cx="10515240" cy="1325160"/>
          </a:xfrm>
          <a:prstGeom prst="rect">
            <a:avLst/>
          </a:prstGeom>
        </p:spPr>
        <p:txBody>
          <a:bodyPr anchor="ctr">
            <a:noAutofit/>
          </a:bodyPr>
          <a:lstStyle/>
          <a:p>
            <a:pPr>
              <a:lnSpc>
                <a:spcPct val="90000"/>
              </a:lnSpc>
            </a:pPr>
            <a:r>
              <a:rPr lang="fr-FR" sz="4400" b="0" strike="noStrike" spc="-1">
                <a:solidFill>
                  <a:srgbClr val="000000"/>
                </a:solidFill>
                <a:latin typeface="Calibri Light"/>
              </a:rPr>
              <a:t>Modifiez le style du titre</a:t>
            </a:r>
            <a:endParaRPr lang="fr-FR" sz="4400" b="0" strike="noStrike" spc="-1">
              <a:solidFill>
                <a:srgbClr val="000000"/>
              </a:solidFill>
              <a:latin typeface="Calibri"/>
            </a:endParaRPr>
          </a:p>
        </p:txBody>
      </p:sp>
      <p:sp>
        <p:nvSpPr>
          <p:cNvPr id="124" name="PlaceHolder 2"/>
          <p:cNvSpPr>
            <a:spLocks noGrp="1"/>
          </p:cNvSpPr>
          <p:nvPr>
            <p:ph type="body"/>
          </p:nvPr>
        </p:nvSpPr>
        <p:spPr>
          <a:xfrm>
            <a:off x="838080" y="1825560"/>
            <a:ext cx="518112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fr-FR" sz="2800" b="0" strike="noStrike" spc="-1">
                <a:solidFill>
                  <a:srgbClr val="000000"/>
                </a:solidFill>
                <a:latin typeface="Calibri"/>
              </a:rPr>
              <a:t>Modifiez les styles du texte du masque</a:t>
            </a:r>
          </a:p>
          <a:p>
            <a:pPr marL="685800" lvl="1" indent="-228240">
              <a:lnSpc>
                <a:spcPct val="90000"/>
              </a:lnSpc>
              <a:spcBef>
                <a:spcPts val="499"/>
              </a:spcBef>
              <a:buClr>
                <a:srgbClr val="000000"/>
              </a:buClr>
              <a:buFont typeface="Arial"/>
              <a:buChar char="•"/>
            </a:pPr>
            <a:r>
              <a:rPr lang="fr-FR" sz="2400" b="0" strike="noStrike" spc="-1">
                <a:solidFill>
                  <a:srgbClr val="000000"/>
                </a:solidFill>
                <a:latin typeface="Calibri"/>
              </a:rPr>
              <a:t>Deuxième niveau</a:t>
            </a:r>
          </a:p>
          <a:p>
            <a:pPr marL="1143000" lvl="2" indent="-228240">
              <a:lnSpc>
                <a:spcPct val="90000"/>
              </a:lnSpc>
              <a:spcBef>
                <a:spcPts val="499"/>
              </a:spcBef>
              <a:buClr>
                <a:srgbClr val="000000"/>
              </a:buClr>
              <a:buFont typeface="Arial"/>
              <a:buChar char="•"/>
            </a:pPr>
            <a:r>
              <a:rPr lang="fr-FR" sz="2000" b="0" strike="noStrike" spc="-1">
                <a:solidFill>
                  <a:srgbClr val="000000"/>
                </a:solidFill>
                <a:latin typeface="Calibri"/>
              </a:rPr>
              <a:t>Troisième niveau</a:t>
            </a:r>
          </a:p>
          <a:p>
            <a:pPr marL="1600200" lvl="3" indent="-228240">
              <a:lnSpc>
                <a:spcPct val="90000"/>
              </a:lnSpc>
              <a:spcBef>
                <a:spcPts val="499"/>
              </a:spcBef>
              <a:buClr>
                <a:srgbClr val="000000"/>
              </a:buClr>
              <a:buFont typeface="Arial"/>
              <a:buChar char="•"/>
            </a:pPr>
            <a:r>
              <a:rPr lang="fr-FR" sz="1800" b="0" strike="noStrike" spc="-1">
                <a:solidFill>
                  <a:srgbClr val="000000"/>
                </a:solidFill>
                <a:latin typeface="Calibri"/>
              </a:rPr>
              <a:t>Quatrième niveau</a:t>
            </a:r>
          </a:p>
          <a:p>
            <a:pPr marL="2057400" lvl="4" indent="-228240">
              <a:lnSpc>
                <a:spcPct val="90000"/>
              </a:lnSpc>
              <a:spcBef>
                <a:spcPts val="499"/>
              </a:spcBef>
              <a:buClr>
                <a:srgbClr val="000000"/>
              </a:buClr>
              <a:buFont typeface="Arial"/>
              <a:buChar char="•"/>
            </a:pPr>
            <a:r>
              <a:rPr lang="fr-FR" sz="1800" b="0" strike="noStrike" spc="-1">
                <a:solidFill>
                  <a:srgbClr val="000000"/>
                </a:solidFill>
                <a:latin typeface="Calibri"/>
              </a:rPr>
              <a:t>Cinquième niveau</a:t>
            </a:r>
          </a:p>
        </p:txBody>
      </p:sp>
      <p:sp>
        <p:nvSpPr>
          <p:cNvPr id="125" name="PlaceHolder 3"/>
          <p:cNvSpPr>
            <a:spLocks noGrp="1"/>
          </p:cNvSpPr>
          <p:nvPr>
            <p:ph type="body"/>
          </p:nvPr>
        </p:nvSpPr>
        <p:spPr>
          <a:xfrm>
            <a:off x="6172200" y="1825560"/>
            <a:ext cx="518112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fr-FR" sz="2800" b="0" strike="noStrike" spc="-1">
                <a:solidFill>
                  <a:srgbClr val="000000"/>
                </a:solidFill>
                <a:latin typeface="Calibri"/>
              </a:rPr>
              <a:t>Modifiez les styles du texte du masque</a:t>
            </a:r>
          </a:p>
          <a:p>
            <a:pPr marL="685800" lvl="1" indent="-228240">
              <a:lnSpc>
                <a:spcPct val="90000"/>
              </a:lnSpc>
              <a:spcBef>
                <a:spcPts val="499"/>
              </a:spcBef>
              <a:buClr>
                <a:srgbClr val="000000"/>
              </a:buClr>
              <a:buFont typeface="Arial"/>
              <a:buChar char="•"/>
            </a:pPr>
            <a:r>
              <a:rPr lang="fr-FR" sz="2400" b="0" strike="noStrike" spc="-1">
                <a:solidFill>
                  <a:srgbClr val="000000"/>
                </a:solidFill>
                <a:latin typeface="Calibri"/>
              </a:rPr>
              <a:t>Deuxième niveau</a:t>
            </a:r>
          </a:p>
          <a:p>
            <a:pPr marL="1143000" lvl="2" indent="-228240">
              <a:lnSpc>
                <a:spcPct val="90000"/>
              </a:lnSpc>
              <a:spcBef>
                <a:spcPts val="499"/>
              </a:spcBef>
              <a:buClr>
                <a:srgbClr val="000000"/>
              </a:buClr>
              <a:buFont typeface="Arial"/>
              <a:buChar char="•"/>
            </a:pPr>
            <a:r>
              <a:rPr lang="fr-FR" sz="2000" b="0" strike="noStrike" spc="-1">
                <a:solidFill>
                  <a:srgbClr val="000000"/>
                </a:solidFill>
                <a:latin typeface="Calibri"/>
              </a:rPr>
              <a:t>Troisième niveau</a:t>
            </a:r>
          </a:p>
          <a:p>
            <a:pPr marL="1600200" lvl="3" indent="-228240">
              <a:lnSpc>
                <a:spcPct val="90000"/>
              </a:lnSpc>
              <a:spcBef>
                <a:spcPts val="499"/>
              </a:spcBef>
              <a:buClr>
                <a:srgbClr val="000000"/>
              </a:buClr>
              <a:buFont typeface="Arial"/>
              <a:buChar char="•"/>
            </a:pPr>
            <a:r>
              <a:rPr lang="fr-FR" sz="1800" b="0" strike="noStrike" spc="-1">
                <a:solidFill>
                  <a:srgbClr val="000000"/>
                </a:solidFill>
                <a:latin typeface="Calibri"/>
              </a:rPr>
              <a:t>Quatrième niveau</a:t>
            </a:r>
          </a:p>
          <a:p>
            <a:pPr marL="2057400" lvl="4" indent="-228240">
              <a:lnSpc>
                <a:spcPct val="90000"/>
              </a:lnSpc>
              <a:spcBef>
                <a:spcPts val="499"/>
              </a:spcBef>
              <a:buClr>
                <a:srgbClr val="000000"/>
              </a:buClr>
              <a:buFont typeface="Arial"/>
              <a:buChar char="•"/>
            </a:pPr>
            <a:r>
              <a:rPr lang="fr-FR" sz="1800" b="0" strike="noStrike" spc="-1">
                <a:solidFill>
                  <a:srgbClr val="000000"/>
                </a:solidFill>
                <a:latin typeface="Calibri"/>
              </a:rPr>
              <a:t>Cinquième niveau</a:t>
            </a:r>
          </a:p>
        </p:txBody>
      </p:sp>
      <p:sp>
        <p:nvSpPr>
          <p:cNvPr id="126" name="PlaceHolder 4"/>
          <p:cNvSpPr>
            <a:spLocks noGrp="1"/>
          </p:cNvSpPr>
          <p:nvPr>
            <p:ph type="dt"/>
          </p:nvPr>
        </p:nvSpPr>
        <p:spPr>
          <a:xfrm>
            <a:off x="838080" y="6356520"/>
            <a:ext cx="2742840" cy="364680"/>
          </a:xfrm>
          <a:prstGeom prst="rect">
            <a:avLst/>
          </a:prstGeom>
        </p:spPr>
        <p:txBody>
          <a:bodyPr anchor="ctr">
            <a:noAutofit/>
          </a:bodyPr>
          <a:lstStyle/>
          <a:p>
            <a:pPr>
              <a:lnSpc>
                <a:spcPct val="100000"/>
              </a:lnSpc>
            </a:pPr>
            <a:fld id="{70B27A08-4E86-423F-915C-C598A9280DED}" type="datetime">
              <a:rPr lang="fr-FR" sz="1200" b="0" strike="noStrike" spc="-1">
                <a:solidFill>
                  <a:srgbClr val="8B8B8B"/>
                </a:solidFill>
                <a:latin typeface="Calibri"/>
              </a:rPr>
              <a:t>15/12/2020</a:t>
            </a:fld>
            <a:endParaRPr lang="ca-ES" sz="1200" b="0" strike="noStrike" spc="-1">
              <a:latin typeface="Times New Roman"/>
            </a:endParaRPr>
          </a:p>
        </p:txBody>
      </p:sp>
      <p:sp>
        <p:nvSpPr>
          <p:cNvPr id="127" name="PlaceHolder 5"/>
          <p:cNvSpPr>
            <a:spLocks noGrp="1"/>
          </p:cNvSpPr>
          <p:nvPr>
            <p:ph type="ftr"/>
          </p:nvPr>
        </p:nvSpPr>
        <p:spPr>
          <a:xfrm>
            <a:off x="4038480" y="6356520"/>
            <a:ext cx="4114440" cy="364680"/>
          </a:xfrm>
          <a:prstGeom prst="rect">
            <a:avLst/>
          </a:prstGeom>
        </p:spPr>
        <p:txBody>
          <a:bodyPr anchor="ctr">
            <a:noAutofit/>
          </a:bodyPr>
          <a:lstStyle/>
          <a:p>
            <a:endParaRPr lang="ca-ES" sz="2400" b="0" strike="noStrike" spc="-1">
              <a:latin typeface="Times New Roman"/>
            </a:endParaRPr>
          </a:p>
        </p:txBody>
      </p:sp>
      <p:sp>
        <p:nvSpPr>
          <p:cNvPr id="128" name="PlaceHolder 6"/>
          <p:cNvSpPr>
            <a:spLocks noGrp="1"/>
          </p:cNvSpPr>
          <p:nvPr>
            <p:ph type="sldNum"/>
          </p:nvPr>
        </p:nvSpPr>
        <p:spPr>
          <a:xfrm>
            <a:off x="8610480" y="6356520"/>
            <a:ext cx="2742840" cy="364680"/>
          </a:xfrm>
          <a:prstGeom prst="rect">
            <a:avLst/>
          </a:prstGeom>
        </p:spPr>
        <p:txBody>
          <a:bodyPr anchor="ctr">
            <a:noAutofit/>
          </a:bodyPr>
          <a:lstStyle/>
          <a:p>
            <a:pPr algn="r">
              <a:lnSpc>
                <a:spcPct val="100000"/>
              </a:lnSpc>
            </a:pPr>
            <a:fld id="{6FF49461-B971-493F-8563-B491FC5F3D6C}" type="slidenum">
              <a:rPr lang="fr-FR" sz="1200" b="0" strike="noStrike" spc="-1">
                <a:solidFill>
                  <a:srgbClr val="8B8B8B"/>
                </a:solidFill>
                <a:latin typeface="Calibri"/>
              </a:rPr>
              <a:t>‹N°›</a:t>
            </a:fld>
            <a:endParaRPr lang="ca-E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tif"/></Relationships>
</file>

<file path=ppt/slides/_rels/slide1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4.png"/><Relationship Id="rId7" Type="http://schemas.openxmlformats.org/officeDocument/2006/relationships/image" Target="../media/image37.png"/><Relationship Id="rId2" Type="http://schemas.openxmlformats.org/officeDocument/2006/relationships/image" Target="../media/image43.jpeg"/><Relationship Id="rId1" Type="http://schemas.openxmlformats.org/officeDocument/2006/relationships/slideLayout" Target="../slideLayouts/slideLayout28.xml"/><Relationship Id="rId6" Type="http://schemas.openxmlformats.org/officeDocument/2006/relationships/image" Target="../media/image19.png"/><Relationship Id="rId5" Type="http://schemas.openxmlformats.org/officeDocument/2006/relationships/image" Target="../media/image46.jpeg"/><Relationship Id="rId4" Type="http://schemas.openxmlformats.org/officeDocument/2006/relationships/image" Target="../media/image45.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about:blank"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about:blank"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about:blank"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46.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about:blank"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image" Target="../media/image48.png"/><Relationship Id="rId1" Type="http://schemas.openxmlformats.org/officeDocument/2006/relationships/slideLayout" Target="../slideLayouts/slideLayout13.xml"/><Relationship Id="rId6" Type="http://schemas.openxmlformats.org/officeDocument/2006/relationships/image" Target="../media/image51.png"/><Relationship Id="rId5" Type="http://schemas.openxmlformats.org/officeDocument/2006/relationships/image" Target="../media/image50.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5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37.png"/><Relationship Id="rId18" Type="http://schemas.openxmlformats.org/officeDocument/2006/relationships/image" Target="../media/image42.jpeg"/><Relationship Id="rId3" Type="http://schemas.openxmlformats.org/officeDocument/2006/relationships/image" Target="../media/image28.png"/><Relationship Id="rId7" Type="http://schemas.openxmlformats.org/officeDocument/2006/relationships/image" Target="../media/image32.jpeg"/><Relationship Id="rId12" Type="http://schemas.openxmlformats.org/officeDocument/2006/relationships/image" Target="../media/image36.jpeg"/><Relationship Id="rId17" Type="http://schemas.openxmlformats.org/officeDocument/2006/relationships/image" Target="../media/image41.png"/><Relationship Id="rId2" Type="http://schemas.openxmlformats.org/officeDocument/2006/relationships/image" Target="../media/image27.png"/><Relationship Id="rId16" Type="http://schemas.openxmlformats.org/officeDocument/2006/relationships/image" Target="../media/image40.jpeg"/><Relationship Id="rId1" Type="http://schemas.openxmlformats.org/officeDocument/2006/relationships/slideLayout" Target="../slideLayouts/slideLayout13.xml"/><Relationship Id="rId6" Type="http://schemas.openxmlformats.org/officeDocument/2006/relationships/image" Target="../media/image31.png"/><Relationship Id="rId11" Type="http://schemas.openxmlformats.org/officeDocument/2006/relationships/image" Target="../media/image35.png"/><Relationship Id="rId5" Type="http://schemas.openxmlformats.org/officeDocument/2006/relationships/image" Target="../media/image30.jpeg"/><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image" Target="../media/image29.gif"/><Relationship Id="rId9" Type="http://schemas.openxmlformats.org/officeDocument/2006/relationships/image" Target="../media/image33.jpeg"/><Relationship Id="rId1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CustomShape 1"/>
          <p:cNvSpPr/>
          <p:nvPr/>
        </p:nvSpPr>
        <p:spPr>
          <a:xfrm>
            <a:off x="3194280" y="2545200"/>
            <a:ext cx="5456880" cy="204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fr-FR" sz="2400" b="1" strike="noStrike" spc="-1">
                <a:solidFill>
                  <a:srgbClr val="2E75B6"/>
                </a:solidFill>
                <a:latin typeface="Calibri Light"/>
              </a:rPr>
              <a:t>Formations stratégiques managériales</a:t>
            </a:r>
            <a:endParaRPr lang="ca-ES" sz="2400" b="0" strike="noStrike" spc="-1">
              <a:latin typeface="Arial"/>
            </a:endParaRPr>
          </a:p>
          <a:p>
            <a:pPr>
              <a:lnSpc>
                <a:spcPct val="100000"/>
              </a:lnSpc>
            </a:pPr>
            <a:endParaRPr lang="ca-ES" sz="2400" b="0" strike="noStrike" spc="-1">
              <a:latin typeface="Arial"/>
            </a:endParaRPr>
          </a:p>
          <a:p>
            <a:pPr>
              <a:lnSpc>
                <a:spcPct val="100000"/>
              </a:lnSpc>
            </a:pPr>
            <a:r>
              <a:rPr lang="fr-FR" sz="2000" b="0" strike="noStrike" spc="-1">
                <a:solidFill>
                  <a:srgbClr val="2E75B6"/>
                </a:solidFill>
                <a:latin typeface="Calibri Light"/>
              </a:rPr>
              <a:t>Module I: </a:t>
            </a:r>
            <a:r>
              <a:rPr lang="fr-FR" sz="2000" b="0" strike="noStrike" spc="-1">
                <a:solidFill>
                  <a:srgbClr val="000000"/>
                </a:solidFill>
                <a:latin typeface="Calibri Light"/>
              </a:rPr>
              <a:t>	Montage de projet</a:t>
            </a:r>
            <a:endParaRPr lang="ca-ES" sz="2000" b="0" strike="noStrike" spc="-1">
              <a:latin typeface="Arial"/>
            </a:endParaRPr>
          </a:p>
          <a:p>
            <a:pPr>
              <a:lnSpc>
                <a:spcPct val="100000"/>
              </a:lnSpc>
            </a:pPr>
            <a:r>
              <a:rPr lang="fr-FR" sz="2000" b="0" strike="noStrike" spc="-1">
                <a:solidFill>
                  <a:srgbClr val="2E75B6"/>
                </a:solidFill>
                <a:latin typeface="Calibri Light"/>
              </a:rPr>
              <a:t>Module II: </a:t>
            </a:r>
            <a:r>
              <a:rPr lang="fr-FR" sz="2000" b="0" strike="noStrike" spc="-1">
                <a:solidFill>
                  <a:srgbClr val="000000"/>
                </a:solidFill>
                <a:latin typeface="Calibri Light"/>
              </a:rPr>
              <a:t>	Suivi et gestion de projet</a:t>
            </a:r>
            <a:endParaRPr lang="ca-ES" sz="2000" b="0" strike="noStrike" spc="-1">
              <a:latin typeface="Arial"/>
            </a:endParaRPr>
          </a:p>
          <a:p>
            <a:pPr>
              <a:lnSpc>
                <a:spcPct val="100000"/>
              </a:lnSpc>
            </a:pPr>
            <a:r>
              <a:rPr lang="fr-FR" sz="2000" b="0" strike="noStrike" spc="-1">
                <a:solidFill>
                  <a:srgbClr val="2E75B6"/>
                </a:solidFill>
                <a:latin typeface="Calibri Light"/>
              </a:rPr>
              <a:t>Module III: </a:t>
            </a:r>
            <a:r>
              <a:rPr lang="fr-FR" sz="2000" b="0" strike="noStrike" spc="-1">
                <a:solidFill>
                  <a:srgbClr val="000000"/>
                </a:solidFill>
                <a:latin typeface="Calibri Light"/>
              </a:rPr>
              <a:t>	</a:t>
            </a:r>
            <a:r>
              <a:rPr lang="fr-FR" sz="2000" b="1" strike="noStrike" spc="-1">
                <a:solidFill>
                  <a:srgbClr val="000000"/>
                </a:solidFill>
                <a:latin typeface="Calibri Light"/>
              </a:rPr>
              <a:t>Financement de projet</a:t>
            </a:r>
            <a:endParaRPr lang="ca-ES" sz="2000" b="0" strike="noStrike" spc="-1">
              <a:latin typeface="Arial"/>
            </a:endParaRPr>
          </a:p>
          <a:p>
            <a:pPr>
              <a:lnSpc>
                <a:spcPct val="100000"/>
              </a:lnSpc>
            </a:pPr>
            <a:r>
              <a:rPr lang="fr-FR" sz="2000" b="0" strike="noStrike" spc="-1">
                <a:solidFill>
                  <a:srgbClr val="2E75B6"/>
                </a:solidFill>
                <a:latin typeface="Calibri Light"/>
              </a:rPr>
              <a:t>Module IV: </a:t>
            </a:r>
            <a:r>
              <a:rPr lang="fr-FR" sz="2000" b="0" strike="noStrike" spc="-1">
                <a:solidFill>
                  <a:srgbClr val="000000"/>
                </a:solidFill>
                <a:latin typeface="Calibri Light"/>
              </a:rPr>
              <a:t>	Communication &amp; marketing du projet</a:t>
            </a:r>
            <a:endParaRPr lang="ca-ES" sz="2000" b="0" strike="noStrike" spc="-1">
              <a:latin typeface="Arial"/>
            </a:endParaRPr>
          </a:p>
        </p:txBody>
      </p:sp>
      <p:pic>
        <p:nvPicPr>
          <p:cNvPr id="172" name="Image 4"/>
          <p:cNvPicPr/>
          <p:nvPr/>
        </p:nvPicPr>
        <p:blipFill>
          <a:blip r:embed="rId2"/>
          <a:stretch/>
        </p:blipFill>
        <p:spPr>
          <a:xfrm>
            <a:off x="5141520" y="527760"/>
            <a:ext cx="2236680" cy="753840"/>
          </a:xfrm>
          <a:prstGeom prst="rect">
            <a:avLst/>
          </a:prstGeom>
          <a:ln>
            <a:noFill/>
          </a:ln>
        </p:spPr>
      </p:pic>
      <p:pic>
        <p:nvPicPr>
          <p:cNvPr id="173" name="Image 5"/>
          <p:cNvPicPr/>
          <p:nvPr/>
        </p:nvPicPr>
        <p:blipFill>
          <a:blip r:embed="rId3"/>
          <a:stretch/>
        </p:blipFill>
        <p:spPr>
          <a:xfrm>
            <a:off x="7692120" y="527760"/>
            <a:ext cx="814320" cy="897840"/>
          </a:xfrm>
          <a:prstGeom prst="rect">
            <a:avLst/>
          </a:prstGeom>
          <a:ln>
            <a:noFill/>
          </a:ln>
        </p:spPr>
      </p:pic>
      <p:pic>
        <p:nvPicPr>
          <p:cNvPr id="174" name="Image 6"/>
          <p:cNvPicPr/>
          <p:nvPr/>
        </p:nvPicPr>
        <p:blipFill>
          <a:blip r:embed="rId4"/>
          <a:stretch/>
        </p:blipFill>
        <p:spPr>
          <a:xfrm>
            <a:off x="8574120" y="306720"/>
            <a:ext cx="1950840" cy="975240"/>
          </a:xfrm>
          <a:prstGeom prst="rect">
            <a:avLst/>
          </a:prstGeom>
          <a:ln>
            <a:noFill/>
          </a:ln>
        </p:spPr>
      </p:pic>
      <p:pic>
        <p:nvPicPr>
          <p:cNvPr id="175" name="Image 7"/>
          <p:cNvPicPr/>
          <p:nvPr/>
        </p:nvPicPr>
        <p:blipFill>
          <a:blip r:embed="rId5"/>
          <a:stretch/>
        </p:blipFill>
        <p:spPr>
          <a:xfrm>
            <a:off x="10582920" y="546840"/>
            <a:ext cx="1136880" cy="734760"/>
          </a:xfrm>
          <a:prstGeom prst="rect">
            <a:avLst/>
          </a:prstGeom>
          <a:ln>
            <a:noFill/>
          </a:ln>
        </p:spPr>
      </p:pic>
      <p:pic>
        <p:nvPicPr>
          <p:cNvPr id="176" name="Image 8" descr="Tunisian-Emblem"/>
          <p:cNvPicPr/>
          <p:nvPr/>
        </p:nvPicPr>
        <p:blipFill>
          <a:blip r:embed="rId6"/>
          <a:stretch/>
        </p:blipFill>
        <p:spPr>
          <a:xfrm>
            <a:off x="3140280" y="179640"/>
            <a:ext cx="681120" cy="1076040"/>
          </a:xfrm>
          <a:prstGeom prst="rect">
            <a:avLst/>
          </a:prstGeom>
          <a:ln w="9360">
            <a:noFill/>
          </a:ln>
        </p:spPr>
      </p:pic>
      <p:sp>
        <p:nvSpPr>
          <p:cNvPr id="177" name="CustomShape 2"/>
          <p:cNvSpPr/>
          <p:nvPr/>
        </p:nvSpPr>
        <p:spPr>
          <a:xfrm>
            <a:off x="5027760" y="66240"/>
            <a:ext cx="111528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fr-FR" sz="1600" b="0" strike="noStrike" spc="-1">
                <a:solidFill>
                  <a:srgbClr val="000000"/>
                </a:solidFill>
                <a:latin typeface="Calibri"/>
              </a:rPr>
              <a:t>Partenaires</a:t>
            </a:r>
            <a:endParaRPr lang="ca-ES" sz="1600" b="0" strike="noStrike" spc="-1">
              <a:latin typeface="Arial"/>
            </a:endParaRPr>
          </a:p>
        </p:txBody>
      </p:sp>
      <p:pic>
        <p:nvPicPr>
          <p:cNvPr id="178" name="Picture 2" descr="ANME"/>
          <p:cNvPicPr/>
          <p:nvPr/>
        </p:nvPicPr>
        <p:blipFill>
          <a:blip r:embed="rId7"/>
          <a:stretch/>
        </p:blipFill>
        <p:spPr>
          <a:xfrm>
            <a:off x="356040" y="177120"/>
            <a:ext cx="2329200" cy="14558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TextShape 1"/>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Option 2 : Les différents type d’appels à projet</a:t>
            </a:r>
            <a:endParaRPr lang="fr-FR" sz="2800" b="0" strike="noStrike" spc="-1">
              <a:solidFill>
                <a:srgbClr val="000000"/>
              </a:solidFill>
              <a:latin typeface="Calibri"/>
            </a:endParaRPr>
          </a:p>
        </p:txBody>
      </p:sp>
      <p:sp>
        <p:nvSpPr>
          <p:cNvPr id="356" name="Line 2"/>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grpSp>
        <p:nvGrpSpPr>
          <p:cNvPr id="357" name="Group 3"/>
          <p:cNvGrpSpPr/>
          <p:nvPr/>
        </p:nvGrpSpPr>
        <p:grpSpPr>
          <a:xfrm>
            <a:off x="354960" y="274680"/>
            <a:ext cx="992160" cy="932760"/>
            <a:chOff x="354960" y="274680"/>
            <a:chExt cx="992160" cy="932760"/>
          </a:xfrm>
        </p:grpSpPr>
        <p:grpSp>
          <p:nvGrpSpPr>
            <p:cNvPr id="358" name="Group 4"/>
            <p:cNvGrpSpPr/>
            <p:nvPr/>
          </p:nvGrpSpPr>
          <p:grpSpPr>
            <a:xfrm>
              <a:off x="354960" y="274680"/>
              <a:ext cx="912960" cy="914040"/>
              <a:chOff x="354960" y="274680"/>
              <a:chExt cx="912960" cy="914040"/>
            </a:xfrm>
          </p:grpSpPr>
          <p:sp>
            <p:nvSpPr>
              <p:cNvPr id="359" name="CustomShape 5"/>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360" name="CustomShape 6"/>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361" name="CustomShape 7"/>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362" name="CustomShape 8"/>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363" name="CustomShape 9"/>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364" name="CustomShape 10"/>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365" name="Line 11"/>
          <p:cNvSpPr/>
          <p:nvPr/>
        </p:nvSpPr>
        <p:spPr>
          <a:xfrm>
            <a:off x="6095880" y="1825560"/>
            <a:ext cx="0" cy="4730760"/>
          </a:xfrm>
          <a:prstGeom prst="line">
            <a:avLst/>
          </a:prstGeom>
          <a:ln/>
        </p:spPr>
        <p:style>
          <a:lnRef idx="1">
            <a:schemeClr val="dk1"/>
          </a:lnRef>
          <a:fillRef idx="0">
            <a:schemeClr val="dk1"/>
          </a:fillRef>
          <a:effectRef idx="0">
            <a:schemeClr val="dk1"/>
          </a:effectRef>
          <a:fontRef idx="minor"/>
        </p:style>
      </p:sp>
      <p:sp>
        <p:nvSpPr>
          <p:cNvPr id="366" name="CustomShape 12"/>
          <p:cNvSpPr/>
          <p:nvPr/>
        </p:nvSpPr>
        <p:spPr>
          <a:xfrm>
            <a:off x="447480" y="1809720"/>
            <a:ext cx="52290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a:solidFill>
                  <a:srgbClr val="000000"/>
                </a:solidFill>
                <a:latin typeface="Gill Sans MT"/>
              </a:rPr>
              <a:t>Projets dans le cadre d’accords de partenariats</a:t>
            </a:r>
            <a:endParaRPr lang="ca-ES" sz="1800" b="0" strike="noStrike" spc="-1">
              <a:latin typeface="Arial"/>
            </a:endParaRPr>
          </a:p>
          <a:p>
            <a:pPr algn="ctr">
              <a:lnSpc>
                <a:spcPct val="100000"/>
              </a:lnSpc>
            </a:pPr>
            <a:r>
              <a:rPr lang="fr-FR" sz="1800" b="0" strike="noStrike" spc="-1">
                <a:solidFill>
                  <a:srgbClr val="808080"/>
                </a:solidFill>
                <a:latin typeface="Gill Sans MT"/>
              </a:rPr>
              <a:t>Nécessite la mobilisation d’intervenants en provenance des pays d’origine de l’appel </a:t>
            </a:r>
            <a:endParaRPr lang="ca-ES" sz="1800" b="0" strike="noStrike" spc="-1">
              <a:latin typeface="Arial"/>
            </a:endParaRPr>
          </a:p>
        </p:txBody>
      </p:sp>
      <p:pic>
        <p:nvPicPr>
          <p:cNvPr id="367" name="Picture 28" descr="Programme IEV de coopération transfrontalière Italie-Tunisie : 18 projets  admis au financement | EU Neighbours"/>
          <p:cNvPicPr/>
          <p:nvPr/>
        </p:nvPicPr>
        <p:blipFill>
          <a:blip r:embed="rId2"/>
          <a:srcRect b="19686"/>
          <a:stretch/>
        </p:blipFill>
        <p:spPr>
          <a:xfrm>
            <a:off x="3323880" y="2978280"/>
            <a:ext cx="2652120" cy="1197720"/>
          </a:xfrm>
          <a:prstGeom prst="rect">
            <a:avLst/>
          </a:prstGeom>
          <a:ln>
            <a:noFill/>
          </a:ln>
        </p:spPr>
      </p:pic>
      <p:pic>
        <p:nvPicPr>
          <p:cNvPr id="368" name="Image 1"/>
          <p:cNvPicPr/>
          <p:nvPr/>
        </p:nvPicPr>
        <p:blipFill>
          <a:blip r:embed="rId3"/>
          <a:srcRect t="30732" b="31790"/>
          <a:stretch/>
        </p:blipFill>
        <p:spPr>
          <a:xfrm>
            <a:off x="110160" y="4497480"/>
            <a:ext cx="2517480" cy="943200"/>
          </a:xfrm>
          <a:prstGeom prst="rect">
            <a:avLst/>
          </a:prstGeom>
          <a:ln>
            <a:noFill/>
          </a:ln>
        </p:spPr>
      </p:pic>
      <p:pic>
        <p:nvPicPr>
          <p:cNvPr id="369" name="Picture 2" descr="Déclaration du porte-parole adjoint du ministère de l'Europe et des (...) -  La France en Israël - Ambassade de France à Tel Aviv"/>
          <p:cNvPicPr/>
          <p:nvPr/>
        </p:nvPicPr>
        <p:blipFill>
          <a:blip r:embed="rId4"/>
          <a:stretch/>
        </p:blipFill>
        <p:spPr>
          <a:xfrm>
            <a:off x="4098600" y="4497480"/>
            <a:ext cx="1460160" cy="1460160"/>
          </a:xfrm>
          <a:prstGeom prst="rect">
            <a:avLst/>
          </a:prstGeom>
          <a:ln>
            <a:noFill/>
          </a:ln>
        </p:spPr>
      </p:pic>
      <p:sp>
        <p:nvSpPr>
          <p:cNvPr id="370" name="CustomShape 13"/>
          <p:cNvSpPr/>
          <p:nvPr/>
        </p:nvSpPr>
        <p:spPr>
          <a:xfrm>
            <a:off x="6556320" y="1825560"/>
            <a:ext cx="5229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a:solidFill>
                  <a:srgbClr val="000000"/>
                </a:solidFill>
                <a:latin typeface="Gill Sans MT"/>
              </a:rPr>
              <a:t>Projets d’appui direct</a:t>
            </a:r>
            <a:endParaRPr lang="ca-ES" sz="1800" b="0" strike="noStrike" spc="-1">
              <a:latin typeface="Arial"/>
            </a:endParaRPr>
          </a:p>
        </p:txBody>
      </p:sp>
      <p:pic>
        <p:nvPicPr>
          <p:cNvPr id="371" name="Picture 2" descr="City Climate Finance Gap Fund Launches to Support Climate Smart Urban  Development"/>
          <p:cNvPicPr/>
          <p:nvPr/>
        </p:nvPicPr>
        <p:blipFill>
          <a:blip r:embed="rId5"/>
          <a:srcRect t="18559" b="20504"/>
          <a:stretch/>
        </p:blipFill>
        <p:spPr>
          <a:xfrm>
            <a:off x="6609600" y="3214800"/>
            <a:ext cx="2924280" cy="1185120"/>
          </a:xfrm>
          <a:prstGeom prst="rect">
            <a:avLst/>
          </a:prstGeom>
          <a:ln>
            <a:noFill/>
          </a:ln>
        </p:spPr>
      </p:pic>
      <p:pic>
        <p:nvPicPr>
          <p:cNvPr id="372" name="Picture 26" descr="Page d'accueil | Ville de Luxembourg"/>
          <p:cNvPicPr/>
          <p:nvPr/>
        </p:nvPicPr>
        <p:blipFill>
          <a:blip r:embed="rId6"/>
          <a:stretch/>
        </p:blipFill>
        <p:spPr>
          <a:xfrm>
            <a:off x="9533880" y="3214800"/>
            <a:ext cx="2348280" cy="1173960"/>
          </a:xfrm>
          <a:prstGeom prst="rect">
            <a:avLst/>
          </a:prstGeom>
          <a:ln>
            <a:noFill/>
          </a:ln>
        </p:spPr>
      </p:pic>
      <p:pic>
        <p:nvPicPr>
          <p:cNvPr id="373" name="Picture 16" descr="Commission européenne, site web officiel"/>
          <p:cNvPicPr/>
          <p:nvPr/>
        </p:nvPicPr>
        <p:blipFill>
          <a:blip r:embed="rId7"/>
          <a:srcRect t="19301" b="14005"/>
          <a:stretch/>
        </p:blipFill>
        <p:spPr>
          <a:xfrm>
            <a:off x="2155320" y="5524200"/>
            <a:ext cx="1733400" cy="1155960"/>
          </a:xfrm>
          <a:prstGeom prst="rect">
            <a:avLst/>
          </a:prstGeom>
          <a:ln>
            <a:noFill/>
          </a:ln>
        </p:spPr>
      </p:pic>
      <p:pic>
        <p:nvPicPr>
          <p:cNvPr id="374" name="Image 373"/>
          <p:cNvPicPr/>
          <p:nvPr/>
        </p:nvPicPr>
        <p:blipFill>
          <a:blip r:embed="rId8"/>
          <a:stretch/>
        </p:blipFill>
        <p:spPr>
          <a:xfrm>
            <a:off x="216000" y="2833920"/>
            <a:ext cx="3240000" cy="128988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0" presetClass="entr" fill="hold" nodeType="withEffect">
                                  <p:stCondLst>
                                    <p:cond delay="0"/>
                                  </p:stCondLst>
                                  <p:childTnLst>
                                    <p:set>
                                      <p:cBhvr>
                                        <p:cTn id="6" dur="1" fill="hold">
                                          <p:stCondLst>
                                            <p:cond delay="0"/>
                                          </p:stCondLst>
                                        </p:cTn>
                                        <p:tgtEl>
                                          <p:spTgt spid="368"/>
                                        </p:tgtEl>
                                        <p:attrNameLst>
                                          <p:attrName>style.visibility</p:attrName>
                                        </p:attrNameLst>
                                      </p:cBhvr>
                                      <p:to>
                                        <p:strVal val="visible"/>
                                      </p:to>
                                    </p:set>
                                    <p:animEffect transition="in" filter="fade">
                                      <p:cBhvr additive="repl">
                                        <p:cTn id="7" dur="500"/>
                                        <p:tgtEl>
                                          <p:spTgt spid="368"/>
                                        </p:tgtEl>
                                      </p:cBhvr>
                                    </p:animEffect>
                                  </p:childTnLst>
                                </p:cTn>
                              </p:par>
                              <p:par>
                                <p:cTn id="8" presetID="10" presetClass="entr" fill="hold" nodeType="withEffect">
                                  <p:stCondLst>
                                    <p:cond delay="0"/>
                                  </p:stCondLst>
                                  <p:childTnLst>
                                    <p:set>
                                      <p:cBhvr>
                                        <p:cTn id="9" dur="1" fill="hold">
                                          <p:stCondLst>
                                            <p:cond delay="0"/>
                                          </p:stCondLst>
                                        </p:cTn>
                                        <p:tgtEl>
                                          <p:spTgt spid="369"/>
                                        </p:tgtEl>
                                        <p:attrNameLst>
                                          <p:attrName>style.visibility</p:attrName>
                                        </p:attrNameLst>
                                      </p:cBhvr>
                                      <p:to>
                                        <p:strVal val="visible"/>
                                      </p:to>
                                    </p:set>
                                    <p:animEffect transition="in" filter="fade">
                                      <p:cBhvr additive="repl">
                                        <p:cTn id="10" dur="500"/>
                                        <p:tgtEl>
                                          <p:spTgt spid="369"/>
                                        </p:tgtEl>
                                      </p:cBhvr>
                                    </p:animEffect>
                                  </p:childTnLst>
                                </p:cTn>
                              </p:par>
                              <p:par>
                                <p:cTn id="11" presetID="10" presetClass="entr" fill="hold" nodeType="withEffect">
                                  <p:stCondLst>
                                    <p:cond delay="0"/>
                                  </p:stCondLst>
                                  <p:childTnLst>
                                    <p:set>
                                      <p:cBhvr>
                                        <p:cTn id="12" dur="1" fill="hold">
                                          <p:stCondLst>
                                            <p:cond delay="0"/>
                                          </p:stCondLst>
                                        </p:cTn>
                                        <p:tgtEl>
                                          <p:spTgt spid="373"/>
                                        </p:tgtEl>
                                        <p:attrNameLst>
                                          <p:attrName>style.visibility</p:attrName>
                                        </p:attrNameLst>
                                      </p:cBhvr>
                                      <p:to>
                                        <p:strVal val="visible"/>
                                      </p:to>
                                    </p:set>
                                    <p:animEffect transition="in" filter="fade">
                                      <p:cBhvr additive="repl">
                                        <p:cTn id="13" dur="500"/>
                                        <p:tgtEl>
                                          <p:spTgt spid="373"/>
                                        </p:tgtEl>
                                      </p:cBhvr>
                                    </p:animEffect>
                                  </p:childTnLst>
                                </p:cTn>
                              </p:par>
                              <p:par>
                                <p:cTn id="14" presetID="10" presetClass="entr" fill="hold" nodeType="withEffect">
                                  <p:stCondLst>
                                    <p:cond delay="0"/>
                                  </p:stCondLst>
                                  <p:childTnLst>
                                    <p:set>
                                      <p:cBhvr>
                                        <p:cTn id="15" dur="1" fill="hold">
                                          <p:stCondLst>
                                            <p:cond delay="0"/>
                                          </p:stCondLst>
                                        </p:cTn>
                                        <p:tgtEl>
                                          <p:spTgt spid="367"/>
                                        </p:tgtEl>
                                        <p:attrNameLst>
                                          <p:attrName>style.visibility</p:attrName>
                                        </p:attrNameLst>
                                      </p:cBhvr>
                                      <p:to>
                                        <p:strVal val="visible"/>
                                      </p:to>
                                    </p:set>
                                    <p:animEffect transition="in" filter="fade">
                                      <p:cBhvr additive="repl">
                                        <p:cTn id="16" dur="500"/>
                                        <p:tgtEl>
                                          <p:spTgt spid="36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fill="hold" nodeType="clickEffect">
                                  <p:stCondLst>
                                    <p:cond delay="0"/>
                                  </p:stCondLst>
                                  <p:childTnLst>
                                    <p:set>
                                      <p:cBhvr>
                                        <p:cTn id="20" dur="1" fill="hold">
                                          <p:stCondLst>
                                            <p:cond delay="0"/>
                                          </p:stCondLst>
                                        </p:cTn>
                                        <p:tgtEl>
                                          <p:spTgt spid="371"/>
                                        </p:tgtEl>
                                        <p:attrNameLst>
                                          <p:attrName>style.visibility</p:attrName>
                                        </p:attrNameLst>
                                      </p:cBhvr>
                                      <p:to>
                                        <p:strVal val="visible"/>
                                      </p:to>
                                    </p:set>
                                    <p:animEffect transition="in" filter="fade">
                                      <p:cBhvr additive="repl">
                                        <p:cTn id="21" dur="500"/>
                                        <p:tgtEl>
                                          <p:spTgt spid="371"/>
                                        </p:tgtEl>
                                      </p:cBhvr>
                                    </p:animEffect>
                                  </p:childTnLst>
                                </p:cTn>
                              </p:par>
                              <p:par>
                                <p:cTn id="22" presetID="10" presetClass="entr" fill="hold" nodeType="withEffect">
                                  <p:stCondLst>
                                    <p:cond delay="0"/>
                                  </p:stCondLst>
                                  <p:childTnLst>
                                    <p:set>
                                      <p:cBhvr>
                                        <p:cTn id="23" dur="1" fill="hold">
                                          <p:stCondLst>
                                            <p:cond delay="0"/>
                                          </p:stCondLst>
                                        </p:cTn>
                                        <p:tgtEl>
                                          <p:spTgt spid="370"/>
                                        </p:tgtEl>
                                        <p:attrNameLst>
                                          <p:attrName>style.visibility</p:attrName>
                                        </p:attrNameLst>
                                      </p:cBhvr>
                                      <p:to>
                                        <p:strVal val="visible"/>
                                      </p:to>
                                    </p:set>
                                    <p:animEffect transition="in" filter="fade">
                                      <p:cBhvr additive="repl">
                                        <p:cTn id="24" dur="500"/>
                                        <p:tgtEl>
                                          <p:spTgt spid="370"/>
                                        </p:tgtEl>
                                      </p:cBhvr>
                                    </p:animEffect>
                                  </p:childTnLst>
                                </p:cTn>
                              </p:par>
                              <p:par>
                                <p:cTn id="25" presetID="10" presetClass="entr" fill="hold" nodeType="withEffect">
                                  <p:stCondLst>
                                    <p:cond delay="0"/>
                                  </p:stCondLst>
                                  <p:childTnLst>
                                    <p:set>
                                      <p:cBhvr>
                                        <p:cTn id="26" dur="1" fill="hold">
                                          <p:stCondLst>
                                            <p:cond delay="0"/>
                                          </p:stCondLst>
                                        </p:cTn>
                                        <p:tgtEl>
                                          <p:spTgt spid="372"/>
                                        </p:tgtEl>
                                        <p:attrNameLst>
                                          <p:attrName>style.visibility</p:attrName>
                                        </p:attrNameLst>
                                      </p:cBhvr>
                                      <p:to>
                                        <p:strVal val="visible"/>
                                      </p:to>
                                    </p:set>
                                    <p:animEffect transition="in" filter="fade">
                                      <p:cBhvr additive="repl">
                                        <p:cTn id="27" dur="500"/>
                                        <p:tgtEl>
                                          <p:spTgt spid="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376"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Appels à projet – accords de partenariats</a:t>
            </a:r>
            <a:endParaRPr lang="fr-FR" sz="2800" b="0" strike="noStrike" spc="-1">
              <a:solidFill>
                <a:srgbClr val="000000"/>
              </a:solidFill>
              <a:latin typeface="Calibri"/>
            </a:endParaRPr>
          </a:p>
        </p:txBody>
      </p:sp>
      <p:sp>
        <p:nvSpPr>
          <p:cNvPr id="377" name="Line 3"/>
          <p:cNvSpPr/>
          <p:nvPr/>
        </p:nvSpPr>
        <p:spPr>
          <a:xfrm>
            <a:off x="3800160" y="1553400"/>
            <a:ext cx="0" cy="5087880"/>
          </a:xfrm>
          <a:prstGeom prst="line">
            <a:avLst/>
          </a:prstGeom>
          <a:ln/>
        </p:spPr>
        <p:style>
          <a:lnRef idx="1">
            <a:schemeClr val="dk1"/>
          </a:lnRef>
          <a:fillRef idx="0">
            <a:schemeClr val="dk1"/>
          </a:fillRef>
          <a:effectRef idx="0">
            <a:schemeClr val="dk1"/>
          </a:effectRef>
          <a:fontRef idx="minor"/>
        </p:style>
      </p:sp>
      <p:sp>
        <p:nvSpPr>
          <p:cNvPr id="378" name="CustomShape 4"/>
          <p:cNvSpPr/>
          <p:nvPr/>
        </p:nvSpPr>
        <p:spPr>
          <a:xfrm>
            <a:off x="3987720" y="1582920"/>
            <a:ext cx="7606800" cy="507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000000"/>
                </a:solidFill>
                <a:latin typeface="Gill Sans MT"/>
              </a:rPr>
              <a:t>Description</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Programme « Bassin maritime Méditerranée » 2014-2020 est la plus grande initiative de coopération transfrontalière de l’Union Européenne dans le cadre de l’instrument européen de voisinage visant à promouvoir un développement juste et équitable des deux côtés de la Méditerranée</a:t>
            </a:r>
            <a:endParaRPr lang="ca-ES" sz="1600" b="0" strike="noStrike" spc="-1">
              <a:latin typeface="Arial"/>
            </a:endParaRPr>
          </a:p>
          <a:p>
            <a:pPr algn="just">
              <a:lnSpc>
                <a:spcPct val="100000"/>
              </a:lnSpc>
            </a:pPr>
            <a:r>
              <a:rPr lang="fr-FR" sz="1600" b="1" strike="noStrike" spc="-1">
                <a:solidFill>
                  <a:srgbClr val="000000"/>
                </a:solidFill>
                <a:latin typeface="Gill Sans MT"/>
              </a:rPr>
              <a:t>Objectif</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Financement de projets de coopération pour rendre l’espace méditerranéen plus compétitif, innovant, inclusif et durable</a:t>
            </a:r>
            <a:endParaRPr lang="ca-ES" sz="1600" b="0" strike="noStrike" spc="-1">
              <a:latin typeface="Arial"/>
            </a:endParaRPr>
          </a:p>
          <a:p>
            <a:pPr algn="just">
              <a:lnSpc>
                <a:spcPct val="100000"/>
              </a:lnSpc>
            </a:pPr>
            <a:r>
              <a:rPr lang="fr-FR" sz="1600" b="1" strike="noStrike" spc="-1">
                <a:solidFill>
                  <a:srgbClr val="000000"/>
                </a:solidFill>
                <a:latin typeface="Gill Sans MT"/>
              </a:rPr>
              <a:t>Projets / thématiques éligibles</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Développement des entreprises</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Appui à l’innovation</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Favoriser l’inclusion sociale</a:t>
            </a:r>
            <a:endParaRPr lang="ca-ES" sz="1600" b="0" strike="noStrike" spc="-1">
              <a:latin typeface="Arial"/>
            </a:endParaRPr>
          </a:p>
          <a:p>
            <a:pPr marL="285840" indent="-285480" algn="just">
              <a:lnSpc>
                <a:spcPct val="100000"/>
              </a:lnSpc>
              <a:spcAft>
                <a:spcPts val="1199"/>
              </a:spcAft>
              <a:buClr>
                <a:srgbClr val="000000"/>
              </a:buClr>
              <a:buFont typeface="StarSymbol"/>
              <a:buChar char="-"/>
            </a:pPr>
            <a:r>
              <a:rPr lang="fr-FR" sz="1600" b="0" strike="noStrike" spc="-1">
                <a:solidFill>
                  <a:srgbClr val="000000"/>
                </a:solidFill>
                <a:latin typeface="Gill Sans MT"/>
              </a:rPr>
              <a:t>Protection de l’environnement et atténuation, adaptation au changement climatique </a:t>
            </a:r>
            <a:endParaRPr lang="ca-ES" sz="1600" b="0" strike="noStrike" spc="-1">
              <a:latin typeface="Arial"/>
            </a:endParaRPr>
          </a:p>
          <a:p>
            <a:pPr algn="just">
              <a:lnSpc>
                <a:spcPct val="100000"/>
              </a:lnSpc>
            </a:pPr>
            <a:r>
              <a:rPr lang="fr-FR" sz="1600" b="1" strike="noStrike" spc="-1">
                <a:solidFill>
                  <a:srgbClr val="000000"/>
                </a:solidFill>
                <a:latin typeface="Gill Sans MT"/>
              </a:rPr>
              <a:t>Montant</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ea typeface="Microsoft YaHei"/>
              </a:rPr>
              <a:t>Selon les appels et types des projets (</a:t>
            </a:r>
            <a:r>
              <a:rPr lang="fr-FR" sz="1600" b="0" strike="noStrike" spc="-1">
                <a:solidFill>
                  <a:srgbClr val="000000"/>
                </a:solidFill>
                <a:latin typeface="Gill Sans MT"/>
              </a:rPr>
              <a:t>cofinancement à 90% du projet)</a:t>
            </a:r>
            <a:endParaRPr lang="ca-ES" sz="1600" b="0" strike="noStrike" spc="-1">
              <a:latin typeface="Arial"/>
            </a:endParaRPr>
          </a:p>
          <a:p>
            <a:pPr algn="just">
              <a:lnSpc>
                <a:spcPct val="100000"/>
              </a:lnSpc>
            </a:pPr>
            <a:r>
              <a:rPr lang="fr-FR" sz="1600" b="1" strike="noStrike" spc="-1">
                <a:solidFill>
                  <a:srgbClr val="000000"/>
                </a:solidFill>
                <a:latin typeface="Gill Sans MT"/>
              </a:rPr>
              <a:t>Y accéder</a:t>
            </a:r>
            <a:endParaRPr lang="ca-ES" sz="1600" b="0" strike="noStrike" spc="-1">
              <a:latin typeface="Arial"/>
            </a:endParaRPr>
          </a:p>
          <a:p>
            <a:pPr algn="just">
              <a:lnSpc>
                <a:spcPct val="100000"/>
              </a:lnSpc>
            </a:pPr>
            <a:r>
              <a:rPr lang="fr-FR" sz="1600" b="0" strike="noStrike" spc="-1">
                <a:solidFill>
                  <a:srgbClr val="000000"/>
                </a:solidFill>
                <a:latin typeface="Gill Sans MT"/>
              </a:rPr>
              <a:t>Retrouver les appels (clos à l’heure actuelle) </a:t>
            </a:r>
            <a:r>
              <a:rPr lang="fr-FR" sz="1600" b="0" u="sng" strike="noStrike" spc="-1">
                <a:solidFill>
                  <a:srgbClr val="0563C1"/>
                </a:solidFill>
                <a:uFillTx/>
                <a:latin typeface="Gill Sans MT"/>
                <a:hlinkClick r:id="rId2"/>
              </a:rPr>
              <a:t>http://www.enicbcmed.eu/fr/appels-propositions</a:t>
            </a:r>
            <a:endParaRPr lang="ca-ES" sz="1600" b="0" strike="noStrike" spc="-1">
              <a:latin typeface="Arial"/>
            </a:endParaRPr>
          </a:p>
        </p:txBody>
      </p:sp>
      <p:grpSp>
        <p:nvGrpSpPr>
          <p:cNvPr id="379" name="Group 5"/>
          <p:cNvGrpSpPr/>
          <p:nvPr/>
        </p:nvGrpSpPr>
        <p:grpSpPr>
          <a:xfrm>
            <a:off x="354960" y="274680"/>
            <a:ext cx="992160" cy="932760"/>
            <a:chOff x="354960" y="274680"/>
            <a:chExt cx="992160" cy="932760"/>
          </a:xfrm>
        </p:grpSpPr>
        <p:grpSp>
          <p:nvGrpSpPr>
            <p:cNvPr id="380" name="Group 6"/>
            <p:cNvGrpSpPr/>
            <p:nvPr/>
          </p:nvGrpSpPr>
          <p:grpSpPr>
            <a:xfrm>
              <a:off x="354960" y="274680"/>
              <a:ext cx="912960" cy="914040"/>
              <a:chOff x="354960" y="274680"/>
              <a:chExt cx="912960" cy="914040"/>
            </a:xfrm>
          </p:grpSpPr>
          <p:sp>
            <p:nvSpPr>
              <p:cNvPr id="381" name="CustomShape 7"/>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382" name="CustomShape 8"/>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383" name="CustomShape 9"/>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384" name="CustomShape 10"/>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385" name="CustomShape 11"/>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386" name="CustomShape 12"/>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pic>
        <p:nvPicPr>
          <p:cNvPr id="387" name="Image 386"/>
          <p:cNvPicPr/>
          <p:nvPr/>
        </p:nvPicPr>
        <p:blipFill>
          <a:blip r:embed="rId3"/>
          <a:stretch/>
        </p:blipFill>
        <p:spPr>
          <a:xfrm>
            <a:off x="72000" y="1728000"/>
            <a:ext cx="3475440" cy="138348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389"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Appels à projet – accords de partenariats</a:t>
            </a:r>
            <a:endParaRPr lang="fr-FR" sz="2800" b="0" strike="noStrike" spc="-1">
              <a:solidFill>
                <a:srgbClr val="000000"/>
              </a:solidFill>
              <a:latin typeface="Calibri"/>
            </a:endParaRPr>
          </a:p>
        </p:txBody>
      </p:sp>
      <p:sp>
        <p:nvSpPr>
          <p:cNvPr id="390" name="Line 3"/>
          <p:cNvSpPr/>
          <p:nvPr/>
        </p:nvSpPr>
        <p:spPr>
          <a:xfrm>
            <a:off x="3800160" y="1553400"/>
            <a:ext cx="0" cy="5087880"/>
          </a:xfrm>
          <a:prstGeom prst="line">
            <a:avLst/>
          </a:prstGeom>
          <a:ln/>
        </p:spPr>
        <p:style>
          <a:lnRef idx="1">
            <a:schemeClr val="dk1"/>
          </a:lnRef>
          <a:fillRef idx="0">
            <a:schemeClr val="dk1"/>
          </a:fillRef>
          <a:effectRef idx="0">
            <a:schemeClr val="dk1"/>
          </a:effectRef>
          <a:fontRef idx="minor"/>
        </p:style>
      </p:sp>
      <p:sp>
        <p:nvSpPr>
          <p:cNvPr id="391" name="CustomShape 4"/>
          <p:cNvSpPr/>
          <p:nvPr/>
        </p:nvSpPr>
        <p:spPr>
          <a:xfrm>
            <a:off x="3987720" y="1582920"/>
            <a:ext cx="7606800" cy="515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000000"/>
                </a:solidFill>
                <a:latin typeface="Gill Sans MT"/>
              </a:rPr>
              <a:t>Description</a:t>
            </a:r>
            <a:endParaRPr lang="ca-ES" sz="1600" b="0" strike="noStrike" spc="-1">
              <a:latin typeface="Arial"/>
            </a:endParaRPr>
          </a:p>
          <a:p>
            <a:pPr algn="just">
              <a:lnSpc>
                <a:spcPct val="100000"/>
              </a:lnSpc>
              <a:spcAft>
                <a:spcPts val="601"/>
              </a:spcAft>
            </a:pPr>
            <a:r>
              <a:rPr lang="fr-FR" sz="1600" b="0" strike="noStrike" spc="-1">
                <a:solidFill>
                  <a:srgbClr val="000000"/>
                </a:solidFill>
                <a:latin typeface="Gill Sans MT"/>
              </a:rPr>
              <a:t>Programme Italie-Tunisie dans le cadre de la coopération transfrontalière de l’Union Européenne. Budget de 33M EUR pour la phase 2014-2020.</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Le programme concerne en priorité (mais ne se limite pas) 9 gouvernorats : Bizerte,  Ariana, Tunis, Ben Arous, Nabeul, Sousse, Monastir, Mahdia et Sfax.</a:t>
            </a:r>
            <a:endParaRPr lang="ca-ES" sz="1600" b="0" strike="noStrike" spc="-1">
              <a:latin typeface="Arial"/>
            </a:endParaRPr>
          </a:p>
          <a:p>
            <a:pPr algn="just">
              <a:lnSpc>
                <a:spcPct val="100000"/>
              </a:lnSpc>
            </a:pPr>
            <a:r>
              <a:rPr lang="fr-FR" sz="1600" b="1" strike="noStrike" spc="-1">
                <a:solidFill>
                  <a:srgbClr val="000000"/>
                </a:solidFill>
                <a:latin typeface="Gill Sans MT"/>
              </a:rPr>
              <a:t>Objectif</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Favoriser l’intégration transfrontalière et le développement économique, social et territorial des deux pays.</a:t>
            </a:r>
            <a:endParaRPr lang="ca-ES" sz="1600" b="0" strike="noStrike" spc="-1">
              <a:latin typeface="Arial"/>
            </a:endParaRPr>
          </a:p>
          <a:p>
            <a:pPr algn="just">
              <a:lnSpc>
                <a:spcPct val="100000"/>
              </a:lnSpc>
            </a:pPr>
            <a:r>
              <a:rPr lang="fr-FR" sz="1600" b="1" strike="noStrike" spc="-1">
                <a:solidFill>
                  <a:srgbClr val="000000"/>
                </a:solidFill>
                <a:latin typeface="Gill Sans MT"/>
              </a:rPr>
              <a:t>Projets / thématiques éligibles</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Développement des PMEs et de l’entreprenariat</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Soutien à l’éducation, la recherche, le développement technologique et l’innovation</a:t>
            </a:r>
            <a:endParaRPr lang="ca-ES" sz="1600" b="0" strike="noStrike" spc="-1">
              <a:latin typeface="Arial"/>
            </a:endParaRPr>
          </a:p>
          <a:p>
            <a:pPr marL="285840" indent="-285480" algn="just">
              <a:lnSpc>
                <a:spcPct val="100000"/>
              </a:lnSpc>
              <a:spcAft>
                <a:spcPts val="1199"/>
              </a:spcAft>
              <a:buClr>
                <a:srgbClr val="000000"/>
              </a:buClr>
              <a:buFont typeface="StarSymbol"/>
              <a:buChar char="-"/>
            </a:pPr>
            <a:r>
              <a:rPr lang="fr-FR" sz="1600" b="0" strike="noStrike" spc="-1">
                <a:solidFill>
                  <a:srgbClr val="000000"/>
                </a:solidFill>
                <a:latin typeface="Gill Sans MT"/>
              </a:rPr>
              <a:t>Protection de l’environnement et </a:t>
            </a:r>
            <a:r>
              <a:rPr lang="fr-FR" sz="1600" b="1" strike="noStrike" spc="-1">
                <a:solidFill>
                  <a:srgbClr val="000000"/>
                </a:solidFill>
                <a:latin typeface="Gill Sans MT"/>
              </a:rPr>
              <a:t>adaptation au changement climatique</a:t>
            </a:r>
            <a:endParaRPr lang="ca-ES" sz="1600" b="0" strike="noStrike" spc="-1">
              <a:latin typeface="Arial"/>
            </a:endParaRPr>
          </a:p>
          <a:p>
            <a:pPr algn="just">
              <a:lnSpc>
                <a:spcPct val="100000"/>
              </a:lnSpc>
            </a:pPr>
            <a:r>
              <a:rPr lang="fr-FR" sz="1600" b="1" strike="noStrike" spc="-1">
                <a:solidFill>
                  <a:srgbClr val="000000"/>
                </a:solidFill>
                <a:latin typeface="Gill Sans MT"/>
              </a:rPr>
              <a:t>Montant</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Entre 800’000 EUR et 1,8 M EUR selon les projets (cofinancement à 90% du projet)</a:t>
            </a:r>
            <a:endParaRPr lang="ca-ES" sz="1600" b="0" strike="noStrike" spc="-1">
              <a:latin typeface="Arial"/>
            </a:endParaRPr>
          </a:p>
          <a:p>
            <a:pPr>
              <a:lnSpc>
                <a:spcPct val="100000"/>
              </a:lnSpc>
            </a:pPr>
            <a:r>
              <a:rPr lang="fr-FR" sz="1600" b="1" strike="noStrike" spc="-1">
                <a:solidFill>
                  <a:srgbClr val="000000"/>
                </a:solidFill>
                <a:latin typeface="Gill Sans MT"/>
              </a:rPr>
              <a:t>Y accéder</a:t>
            </a:r>
            <a:endParaRPr lang="ca-ES" sz="1600" b="0" strike="noStrike" spc="-1">
              <a:latin typeface="Arial"/>
            </a:endParaRPr>
          </a:p>
          <a:p>
            <a:pPr>
              <a:lnSpc>
                <a:spcPct val="100000"/>
              </a:lnSpc>
            </a:pPr>
            <a:r>
              <a:rPr lang="fr-FR" sz="1600" b="0" strike="noStrike" spc="-1">
                <a:solidFill>
                  <a:srgbClr val="000000"/>
                </a:solidFill>
                <a:latin typeface="Gill Sans MT"/>
              </a:rPr>
              <a:t>Appels à projets : </a:t>
            </a:r>
            <a:r>
              <a:rPr lang="fr-FR" sz="1600" b="0" u="sng" strike="noStrike" spc="-1">
                <a:solidFill>
                  <a:srgbClr val="0563C1"/>
                </a:solidFill>
                <a:uFillTx/>
                <a:latin typeface="Gill Sans MT"/>
                <a:hlinkClick r:id="rId3"/>
              </a:rPr>
              <a:t>http://www.italietunisie.eu/index.php?option=com_content&amp;view=category&amp;layout=blog&amp;id=208&amp;Itemid=233&amp;lang=fr</a:t>
            </a:r>
            <a:endParaRPr lang="ca-ES" sz="1600" b="0" strike="noStrike" spc="-1">
              <a:latin typeface="Arial"/>
            </a:endParaRPr>
          </a:p>
          <a:p>
            <a:pPr algn="just">
              <a:lnSpc>
                <a:spcPct val="100000"/>
              </a:lnSpc>
            </a:pPr>
            <a:endParaRPr lang="ca-ES" sz="1600" b="0" strike="noStrike" spc="-1">
              <a:latin typeface="Arial"/>
            </a:endParaRPr>
          </a:p>
        </p:txBody>
      </p:sp>
      <p:pic>
        <p:nvPicPr>
          <p:cNvPr id="392" name="Picture 28" descr="Programme IEV de coopération transfrontalière Italie-Tunisie : 18 projets  admis au financement | EU Neighbours"/>
          <p:cNvPicPr/>
          <p:nvPr/>
        </p:nvPicPr>
        <p:blipFill>
          <a:blip r:embed="rId4"/>
          <a:srcRect b="19686"/>
          <a:stretch/>
        </p:blipFill>
        <p:spPr>
          <a:xfrm>
            <a:off x="532800" y="1553760"/>
            <a:ext cx="2652120" cy="1197720"/>
          </a:xfrm>
          <a:prstGeom prst="rect">
            <a:avLst/>
          </a:prstGeom>
          <a:ln>
            <a:noFill/>
          </a:ln>
        </p:spPr>
      </p:pic>
      <p:grpSp>
        <p:nvGrpSpPr>
          <p:cNvPr id="393" name="Group 5"/>
          <p:cNvGrpSpPr/>
          <p:nvPr/>
        </p:nvGrpSpPr>
        <p:grpSpPr>
          <a:xfrm>
            <a:off x="354960" y="274680"/>
            <a:ext cx="992160" cy="932760"/>
            <a:chOff x="354960" y="274680"/>
            <a:chExt cx="992160" cy="932760"/>
          </a:xfrm>
        </p:grpSpPr>
        <p:grpSp>
          <p:nvGrpSpPr>
            <p:cNvPr id="394" name="Group 6"/>
            <p:cNvGrpSpPr/>
            <p:nvPr/>
          </p:nvGrpSpPr>
          <p:grpSpPr>
            <a:xfrm>
              <a:off x="354960" y="274680"/>
              <a:ext cx="912960" cy="914040"/>
              <a:chOff x="354960" y="274680"/>
              <a:chExt cx="912960" cy="914040"/>
            </a:xfrm>
          </p:grpSpPr>
          <p:sp>
            <p:nvSpPr>
              <p:cNvPr id="395" name="CustomShape 7"/>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396" name="CustomShape 8"/>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397" name="CustomShape 9"/>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398" name="CustomShape 10"/>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399" name="CustomShape 11"/>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00" name="CustomShape 12"/>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402"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Appels à projet – accords de partenariats</a:t>
            </a:r>
            <a:endParaRPr lang="fr-FR" sz="2800" b="0" strike="noStrike" spc="-1">
              <a:solidFill>
                <a:srgbClr val="000000"/>
              </a:solidFill>
              <a:latin typeface="Calibri"/>
            </a:endParaRPr>
          </a:p>
        </p:txBody>
      </p:sp>
      <p:sp>
        <p:nvSpPr>
          <p:cNvPr id="403" name="Line 3"/>
          <p:cNvSpPr/>
          <p:nvPr/>
        </p:nvSpPr>
        <p:spPr>
          <a:xfrm>
            <a:off x="3800160" y="1553400"/>
            <a:ext cx="0" cy="5087880"/>
          </a:xfrm>
          <a:prstGeom prst="line">
            <a:avLst/>
          </a:prstGeom>
          <a:ln/>
        </p:spPr>
        <p:style>
          <a:lnRef idx="1">
            <a:schemeClr val="dk1"/>
          </a:lnRef>
          <a:fillRef idx="0">
            <a:schemeClr val="dk1"/>
          </a:fillRef>
          <a:effectRef idx="0">
            <a:schemeClr val="dk1"/>
          </a:effectRef>
          <a:fontRef idx="minor"/>
        </p:style>
      </p:sp>
      <p:sp>
        <p:nvSpPr>
          <p:cNvPr id="404" name="CustomShape 4"/>
          <p:cNvSpPr/>
          <p:nvPr/>
        </p:nvSpPr>
        <p:spPr>
          <a:xfrm>
            <a:off x="3987720" y="1582920"/>
            <a:ext cx="7606800" cy="492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000000"/>
                </a:solidFill>
                <a:latin typeface="Gill Sans MT"/>
              </a:rPr>
              <a:t>Description</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Plateforme interdépartementale suisse visant à promouvoir les énergies renouvelables, l’efficacité énergétique et l’utilisation efficace des ressources dans des projets de coopération internationale.</a:t>
            </a:r>
            <a:endParaRPr lang="ca-ES" sz="1600" b="0" strike="noStrike" spc="-1">
              <a:latin typeface="Arial"/>
            </a:endParaRPr>
          </a:p>
          <a:p>
            <a:pPr algn="just">
              <a:lnSpc>
                <a:spcPct val="100000"/>
              </a:lnSpc>
            </a:pPr>
            <a:r>
              <a:rPr lang="fr-FR" sz="1600" b="1" strike="noStrike" spc="-1">
                <a:solidFill>
                  <a:srgbClr val="000000"/>
                </a:solidFill>
                <a:latin typeface="Gill Sans MT"/>
              </a:rPr>
              <a:t>Objectifs</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Concrétisation et financement de projets prometteurs avec la participation d’organisations et entreprises suisses.</a:t>
            </a:r>
            <a:endParaRPr lang="ca-ES" sz="1600" b="0" strike="noStrike" spc="-1">
              <a:latin typeface="Arial"/>
            </a:endParaRPr>
          </a:p>
          <a:p>
            <a:pPr algn="just">
              <a:lnSpc>
                <a:spcPct val="100000"/>
              </a:lnSpc>
            </a:pPr>
            <a:r>
              <a:rPr lang="fr-FR" sz="1600" b="1" strike="noStrike" spc="-1">
                <a:solidFill>
                  <a:srgbClr val="000000"/>
                </a:solidFill>
                <a:latin typeface="Gill Sans MT"/>
              </a:rPr>
              <a:t>Projets éligibles</a:t>
            </a:r>
            <a:endParaRPr lang="ca-ES" sz="1600" b="0" strike="noStrike" spc="-1">
              <a:latin typeface="Arial"/>
            </a:endParaRPr>
          </a:p>
          <a:p>
            <a:pPr algn="just">
              <a:lnSpc>
                <a:spcPct val="100000"/>
              </a:lnSpc>
            </a:pPr>
            <a:r>
              <a:rPr lang="fr-FR" sz="1600" b="0" strike="noStrike" spc="-1">
                <a:solidFill>
                  <a:srgbClr val="000000"/>
                </a:solidFill>
                <a:latin typeface="Gill Sans MT"/>
              </a:rPr>
              <a:t>- Énergies renouvelables, efficacité énergétique ou efficacité de l’utilisation des ressources</a:t>
            </a:r>
            <a:endParaRPr lang="ca-ES" sz="1600" b="0" strike="noStrike" spc="-1">
              <a:latin typeface="Arial"/>
            </a:endParaRPr>
          </a:p>
          <a:p>
            <a:pPr algn="just">
              <a:lnSpc>
                <a:spcPct val="100000"/>
              </a:lnSpc>
            </a:pPr>
            <a:r>
              <a:rPr lang="fr-FR" sz="1600" b="0" strike="noStrike" spc="-1">
                <a:solidFill>
                  <a:srgbClr val="000000"/>
                </a:solidFill>
                <a:latin typeface="Gill Sans MT"/>
              </a:rPr>
              <a:t>- Requérant suisse avec un transfert de technologie suisse</a:t>
            </a:r>
            <a:endParaRPr lang="ca-ES" sz="1600" b="0" strike="noStrike" spc="-1">
              <a:latin typeface="Arial"/>
            </a:endParaRPr>
          </a:p>
          <a:p>
            <a:pPr algn="just">
              <a:lnSpc>
                <a:spcPct val="100000"/>
              </a:lnSpc>
            </a:pPr>
            <a:r>
              <a:rPr lang="fr-FR" sz="1600" b="0" strike="noStrike" spc="-1">
                <a:solidFill>
                  <a:srgbClr val="000000"/>
                </a:solidFill>
                <a:latin typeface="Gill Sans MT"/>
              </a:rPr>
              <a:t>- Projet novateur en phase pré-commerciale</a:t>
            </a:r>
            <a:endParaRPr lang="ca-ES" sz="1600" b="0" strike="noStrike" spc="-1">
              <a:latin typeface="Arial"/>
            </a:endParaRPr>
          </a:p>
          <a:p>
            <a:pPr algn="just">
              <a:lnSpc>
                <a:spcPct val="100000"/>
              </a:lnSpc>
            </a:pPr>
            <a:r>
              <a:rPr lang="fr-FR" sz="1600" b="0" strike="noStrike" spc="-1">
                <a:solidFill>
                  <a:srgbClr val="000000"/>
                </a:solidFill>
                <a:latin typeface="Gill Sans MT"/>
              </a:rPr>
              <a:t>- Stratégie de réplication et de multiplication</a:t>
            </a:r>
            <a:endParaRPr lang="ca-ES" sz="1600" b="0" strike="noStrike" spc="-1">
              <a:latin typeface="Arial"/>
            </a:endParaRPr>
          </a:p>
          <a:p>
            <a:pPr algn="just">
              <a:lnSpc>
                <a:spcPct val="100000"/>
              </a:lnSpc>
            </a:pPr>
            <a:endParaRPr lang="ca-ES" sz="1600" b="0" strike="noStrike" spc="-1">
              <a:latin typeface="Arial"/>
            </a:endParaRPr>
          </a:p>
          <a:p>
            <a:pPr algn="just">
              <a:lnSpc>
                <a:spcPct val="100000"/>
              </a:lnSpc>
            </a:pPr>
            <a:r>
              <a:rPr lang="fr-FR" sz="1600" b="1" strike="noStrike" spc="-1">
                <a:solidFill>
                  <a:srgbClr val="000000"/>
                </a:solidFill>
                <a:latin typeface="Gill Sans MT"/>
              </a:rPr>
              <a:t>Montant</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Co-financement à hauteur de 50% du coût total du projet (jusqu’à 150’000 CHF)</a:t>
            </a:r>
            <a:endParaRPr lang="ca-ES" sz="1600" b="0" strike="noStrike" spc="-1">
              <a:latin typeface="Arial"/>
            </a:endParaRPr>
          </a:p>
          <a:p>
            <a:pPr algn="just">
              <a:lnSpc>
                <a:spcPct val="100000"/>
              </a:lnSpc>
            </a:pPr>
            <a:r>
              <a:rPr lang="fr-FR" sz="1600" b="1" strike="noStrike" spc="-1">
                <a:solidFill>
                  <a:srgbClr val="000000"/>
                </a:solidFill>
                <a:latin typeface="Gill Sans MT"/>
              </a:rPr>
              <a:t>Y accéder</a:t>
            </a:r>
            <a:endParaRPr lang="ca-ES" sz="1600" b="0" strike="noStrike" spc="-1">
              <a:latin typeface="Arial"/>
            </a:endParaRPr>
          </a:p>
          <a:p>
            <a:pPr algn="just">
              <a:lnSpc>
                <a:spcPct val="100000"/>
              </a:lnSpc>
            </a:pPr>
            <a:r>
              <a:rPr lang="fr-FR" sz="1600" b="0" strike="noStrike" spc="-1">
                <a:solidFill>
                  <a:srgbClr val="000000"/>
                </a:solidFill>
                <a:latin typeface="Gill Sans MT"/>
              </a:rPr>
              <a:t>Étude de projet trimestriellement</a:t>
            </a:r>
            <a:endParaRPr lang="ca-ES" sz="1600" b="0" strike="noStrike" spc="-1">
              <a:latin typeface="Arial"/>
            </a:endParaRPr>
          </a:p>
          <a:p>
            <a:pPr algn="just">
              <a:lnSpc>
                <a:spcPct val="100000"/>
              </a:lnSpc>
            </a:pPr>
            <a:r>
              <a:rPr lang="fr-FR" sz="1600" b="0" u="sng" strike="noStrike" spc="-1">
                <a:solidFill>
                  <a:srgbClr val="0563C1"/>
                </a:solidFill>
                <a:uFillTx/>
                <a:latin typeface="Gill Sans MT"/>
                <a:hlinkClick r:id="rId2"/>
              </a:rPr>
              <a:t>http://www.repic.ch/repic-fr/soumission-de-projets/</a:t>
            </a:r>
            <a:endParaRPr lang="ca-ES" sz="1600" b="0" strike="noStrike" spc="-1">
              <a:latin typeface="Arial"/>
            </a:endParaRPr>
          </a:p>
        </p:txBody>
      </p:sp>
      <p:grpSp>
        <p:nvGrpSpPr>
          <p:cNvPr id="405" name="Group 5"/>
          <p:cNvGrpSpPr/>
          <p:nvPr/>
        </p:nvGrpSpPr>
        <p:grpSpPr>
          <a:xfrm>
            <a:off x="354960" y="274680"/>
            <a:ext cx="992160" cy="932760"/>
            <a:chOff x="354960" y="274680"/>
            <a:chExt cx="992160" cy="932760"/>
          </a:xfrm>
        </p:grpSpPr>
        <p:grpSp>
          <p:nvGrpSpPr>
            <p:cNvPr id="406" name="Group 6"/>
            <p:cNvGrpSpPr/>
            <p:nvPr/>
          </p:nvGrpSpPr>
          <p:grpSpPr>
            <a:xfrm>
              <a:off x="354960" y="274680"/>
              <a:ext cx="912960" cy="914040"/>
              <a:chOff x="354960" y="274680"/>
              <a:chExt cx="912960" cy="914040"/>
            </a:xfrm>
          </p:grpSpPr>
          <p:sp>
            <p:nvSpPr>
              <p:cNvPr id="407" name="CustomShape 7"/>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408" name="CustomShape 8"/>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409" name="CustomShape 9"/>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410" name="CustomShape 10"/>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411" name="CustomShape 11"/>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12" name="CustomShape 12"/>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pic>
        <p:nvPicPr>
          <p:cNvPr id="413" name="Image 22"/>
          <p:cNvPicPr/>
          <p:nvPr/>
        </p:nvPicPr>
        <p:blipFill>
          <a:blip r:embed="rId3"/>
          <a:srcRect t="30732" b="31790"/>
          <a:stretch/>
        </p:blipFill>
        <p:spPr>
          <a:xfrm>
            <a:off x="735120" y="1644120"/>
            <a:ext cx="2517480" cy="94320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415"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Appels à projet – accords de partenariats</a:t>
            </a:r>
            <a:endParaRPr lang="fr-FR" sz="2800" b="0" strike="noStrike" spc="-1">
              <a:solidFill>
                <a:srgbClr val="000000"/>
              </a:solidFill>
              <a:latin typeface="Calibri"/>
            </a:endParaRPr>
          </a:p>
        </p:txBody>
      </p:sp>
      <p:sp>
        <p:nvSpPr>
          <p:cNvPr id="416" name="Line 3"/>
          <p:cNvSpPr/>
          <p:nvPr/>
        </p:nvSpPr>
        <p:spPr>
          <a:xfrm>
            <a:off x="3800160" y="1553400"/>
            <a:ext cx="0" cy="5087880"/>
          </a:xfrm>
          <a:prstGeom prst="line">
            <a:avLst/>
          </a:prstGeom>
          <a:ln/>
        </p:spPr>
        <p:style>
          <a:lnRef idx="1">
            <a:schemeClr val="dk1"/>
          </a:lnRef>
          <a:fillRef idx="0">
            <a:schemeClr val="dk1"/>
          </a:fillRef>
          <a:effectRef idx="0">
            <a:schemeClr val="dk1"/>
          </a:effectRef>
          <a:fontRef idx="minor"/>
        </p:style>
      </p:sp>
      <p:sp>
        <p:nvSpPr>
          <p:cNvPr id="417" name="CustomShape 4"/>
          <p:cNvSpPr/>
          <p:nvPr/>
        </p:nvSpPr>
        <p:spPr>
          <a:xfrm>
            <a:off x="3987720" y="1582920"/>
            <a:ext cx="7606800" cy="483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000000"/>
                </a:solidFill>
                <a:latin typeface="Gill Sans MT"/>
              </a:rPr>
              <a:t>Description</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Fonds d’appui à la coopération décentralisée franco-tunisienne établi par le Ministère de l’Europe et des Affaires étrangère d’accompagner la décentralisation. </a:t>
            </a:r>
            <a:endParaRPr lang="ca-ES" sz="1600" b="0" strike="noStrike" spc="-1">
              <a:latin typeface="Arial"/>
            </a:endParaRPr>
          </a:p>
          <a:p>
            <a:pPr algn="just">
              <a:lnSpc>
                <a:spcPct val="100000"/>
              </a:lnSpc>
            </a:pPr>
            <a:r>
              <a:rPr lang="fr-FR" sz="1600" b="1" strike="noStrike" spc="-1">
                <a:solidFill>
                  <a:srgbClr val="000000"/>
                </a:solidFill>
                <a:latin typeface="Gill Sans MT"/>
              </a:rPr>
              <a:t>Objectifs</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Renforcer les capacité de gouvernance territoriale et l’appui aux renforcement de l’encadrement des collectivités tunisiennes grâce à la coopération entre collectivités françaises et tunisiennes.</a:t>
            </a:r>
            <a:endParaRPr lang="ca-ES" sz="1600" b="0" strike="noStrike" spc="-1">
              <a:latin typeface="Arial"/>
            </a:endParaRPr>
          </a:p>
          <a:p>
            <a:pPr algn="just">
              <a:lnSpc>
                <a:spcPct val="100000"/>
              </a:lnSpc>
            </a:pPr>
            <a:r>
              <a:rPr lang="fr-FR" sz="1600" b="1" strike="noStrike" spc="-1">
                <a:solidFill>
                  <a:srgbClr val="000000"/>
                </a:solidFill>
                <a:latin typeface="Gill Sans MT"/>
              </a:rPr>
              <a:t>Projets / thématiques éligibles</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Aménagement du territoire, de la ville et des espaces publics</a:t>
            </a:r>
            <a:endParaRPr lang="ca-ES" sz="1600" b="0" strike="noStrike" spc="-1">
              <a:latin typeface="Arial"/>
            </a:endParaRPr>
          </a:p>
          <a:p>
            <a:pPr marL="285840" indent="-285480" algn="just">
              <a:lnSpc>
                <a:spcPct val="100000"/>
              </a:lnSpc>
              <a:buClr>
                <a:srgbClr val="000000"/>
              </a:buClr>
              <a:buFont typeface="StarSymbol"/>
              <a:buChar char="-"/>
            </a:pPr>
            <a:r>
              <a:rPr lang="fr-FR" sz="1600" b="0" strike="noStrike" spc="-1">
                <a:solidFill>
                  <a:srgbClr val="000000"/>
                </a:solidFill>
                <a:latin typeface="Gill Sans MT"/>
              </a:rPr>
              <a:t>Environnement, climat, efficacité énergétique et gestion du littoral</a:t>
            </a:r>
            <a:endParaRPr lang="ca-ES" sz="1600" b="0" strike="noStrike" spc="-1">
              <a:latin typeface="Arial"/>
            </a:endParaRPr>
          </a:p>
          <a:p>
            <a:pPr marL="285840" indent="-285480" algn="just">
              <a:lnSpc>
                <a:spcPct val="100000"/>
              </a:lnSpc>
              <a:spcAft>
                <a:spcPts val="1199"/>
              </a:spcAft>
              <a:buClr>
                <a:srgbClr val="000000"/>
              </a:buClr>
              <a:buFont typeface="StarSymbol"/>
              <a:buChar char="-"/>
            </a:pPr>
            <a:r>
              <a:rPr lang="fr-FR" sz="1600" b="0" strike="noStrike" spc="-1">
                <a:solidFill>
                  <a:srgbClr val="000000"/>
                </a:solidFill>
                <a:latin typeface="Gill Sans MT"/>
              </a:rPr>
              <a:t>Patrimoine et culture</a:t>
            </a:r>
            <a:endParaRPr lang="ca-ES" sz="1600" b="0" strike="noStrike" spc="-1">
              <a:latin typeface="Arial"/>
            </a:endParaRPr>
          </a:p>
          <a:p>
            <a:pPr algn="just">
              <a:lnSpc>
                <a:spcPct val="100000"/>
              </a:lnSpc>
            </a:pPr>
            <a:r>
              <a:rPr lang="fr-FR" sz="1600" b="1" strike="noStrike" spc="-1">
                <a:solidFill>
                  <a:srgbClr val="000000"/>
                </a:solidFill>
                <a:latin typeface="Gill Sans MT"/>
              </a:rPr>
              <a:t>Montant</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Cofinancement à hauteur de 50%</a:t>
            </a:r>
            <a:endParaRPr lang="ca-ES" sz="1600" b="0" strike="noStrike" spc="-1">
              <a:latin typeface="Arial"/>
            </a:endParaRPr>
          </a:p>
          <a:p>
            <a:pPr algn="just">
              <a:lnSpc>
                <a:spcPct val="100000"/>
              </a:lnSpc>
            </a:pPr>
            <a:r>
              <a:rPr lang="fr-FR" sz="1600" b="1" strike="noStrike" spc="-1">
                <a:solidFill>
                  <a:srgbClr val="000000"/>
                </a:solidFill>
                <a:latin typeface="Gill Sans MT"/>
              </a:rPr>
              <a:t>Y accéder</a:t>
            </a:r>
            <a:endParaRPr lang="ca-ES" sz="1600" b="0" strike="noStrike" spc="-1">
              <a:latin typeface="Arial"/>
            </a:endParaRPr>
          </a:p>
          <a:p>
            <a:pPr>
              <a:lnSpc>
                <a:spcPct val="100000"/>
              </a:lnSpc>
            </a:pPr>
            <a:r>
              <a:rPr lang="fr-FR" sz="1600" b="0" strike="noStrike" spc="-1">
                <a:solidFill>
                  <a:srgbClr val="000000"/>
                </a:solidFill>
                <a:latin typeface="Gill Sans MT"/>
              </a:rPr>
              <a:t>Appels à projets : </a:t>
            </a:r>
            <a:r>
              <a:rPr lang="fr-FR" sz="1600" b="0" u="sng" strike="noStrike" spc="-1">
                <a:solidFill>
                  <a:srgbClr val="0563C1"/>
                </a:solidFill>
                <a:uFillTx/>
                <a:latin typeface="Gill Sans MT"/>
                <a:hlinkClick r:id="rId2"/>
              </a:rPr>
              <a:t>https://www.diplomatie.gouv.fr/fr/politique-etrangere-de-la-france/action-exterieure-des-collectivites-territoriales/appels-a-projets-et-fonds-en-soutien-a-la-cooperation-decentralisee/appel-a-projets-franco-tunisien/</a:t>
            </a:r>
            <a:endParaRPr lang="ca-ES" sz="1600" b="0" strike="noStrike" spc="-1">
              <a:latin typeface="Arial"/>
            </a:endParaRPr>
          </a:p>
        </p:txBody>
      </p:sp>
      <p:grpSp>
        <p:nvGrpSpPr>
          <p:cNvPr id="418" name="Group 5"/>
          <p:cNvGrpSpPr/>
          <p:nvPr/>
        </p:nvGrpSpPr>
        <p:grpSpPr>
          <a:xfrm>
            <a:off x="354960" y="274680"/>
            <a:ext cx="992160" cy="932760"/>
            <a:chOff x="354960" y="274680"/>
            <a:chExt cx="992160" cy="932760"/>
          </a:xfrm>
        </p:grpSpPr>
        <p:grpSp>
          <p:nvGrpSpPr>
            <p:cNvPr id="419" name="Group 6"/>
            <p:cNvGrpSpPr/>
            <p:nvPr/>
          </p:nvGrpSpPr>
          <p:grpSpPr>
            <a:xfrm>
              <a:off x="354960" y="274680"/>
              <a:ext cx="912960" cy="914040"/>
              <a:chOff x="354960" y="274680"/>
              <a:chExt cx="912960" cy="914040"/>
            </a:xfrm>
          </p:grpSpPr>
          <p:sp>
            <p:nvSpPr>
              <p:cNvPr id="420" name="CustomShape 7"/>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421" name="CustomShape 8"/>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422" name="CustomShape 9"/>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423" name="CustomShape 10"/>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424" name="CustomShape 11"/>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25" name="CustomShape 12"/>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pic>
        <p:nvPicPr>
          <p:cNvPr id="426" name="Picture 2" descr="Déclaration du porte-parole adjoint du ministère de l'Europe et des (...) -  La France en Israël - Ambassade de France à Tel Aviv"/>
          <p:cNvPicPr/>
          <p:nvPr/>
        </p:nvPicPr>
        <p:blipFill>
          <a:blip r:embed="rId3"/>
          <a:stretch/>
        </p:blipFill>
        <p:spPr>
          <a:xfrm>
            <a:off x="983160" y="1792440"/>
            <a:ext cx="1460160" cy="146016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428"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Appels à projet – appui direct </a:t>
            </a:r>
            <a:endParaRPr lang="fr-FR" sz="2800" b="0" strike="noStrike" spc="-1">
              <a:solidFill>
                <a:srgbClr val="000000"/>
              </a:solidFill>
              <a:latin typeface="Calibri"/>
            </a:endParaRPr>
          </a:p>
        </p:txBody>
      </p:sp>
      <p:pic>
        <p:nvPicPr>
          <p:cNvPr id="429" name="Picture 2" descr="City Climate Finance Gap Fund Launches to Support Climate Smart Urban  Development"/>
          <p:cNvPicPr/>
          <p:nvPr/>
        </p:nvPicPr>
        <p:blipFill>
          <a:blip r:embed="rId2"/>
          <a:srcRect t="18559" b="20504"/>
          <a:stretch/>
        </p:blipFill>
        <p:spPr>
          <a:xfrm>
            <a:off x="72360" y="1582920"/>
            <a:ext cx="3683160" cy="1492920"/>
          </a:xfrm>
          <a:prstGeom prst="rect">
            <a:avLst/>
          </a:prstGeom>
          <a:ln>
            <a:noFill/>
          </a:ln>
        </p:spPr>
      </p:pic>
      <p:sp>
        <p:nvSpPr>
          <p:cNvPr id="430" name="Line 3"/>
          <p:cNvSpPr/>
          <p:nvPr/>
        </p:nvSpPr>
        <p:spPr>
          <a:xfrm>
            <a:off x="3800160" y="1553400"/>
            <a:ext cx="0" cy="5087880"/>
          </a:xfrm>
          <a:prstGeom prst="line">
            <a:avLst/>
          </a:prstGeom>
          <a:ln/>
        </p:spPr>
        <p:style>
          <a:lnRef idx="1">
            <a:schemeClr val="dk1"/>
          </a:lnRef>
          <a:fillRef idx="0">
            <a:schemeClr val="dk1"/>
          </a:fillRef>
          <a:effectRef idx="0">
            <a:schemeClr val="dk1"/>
          </a:effectRef>
          <a:fontRef idx="minor"/>
        </p:style>
      </p:sp>
      <p:sp>
        <p:nvSpPr>
          <p:cNvPr id="431" name="CustomShape 4"/>
          <p:cNvSpPr/>
          <p:nvPr/>
        </p:nvSpPr>
        <p:spPr>
          <a:xfrm>
            <a:off x="3987720" y="1582920"/>
            <a:ext cx="7606800" cy="459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000000"/>
                </a:solidFill>
                <a:latin typeface="Gill Sans MT"/>
              </a:rPr>
              <a:t>Description</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Fonds de 55 millions d’EUR à destination des villes de pays émergents mis en place par la Banque Mondiale et la Banque Européenne d’investissement</a:t>
            </a:r>
            <a:endParaRPr lang="ca-ES" sz="1600" b="0" strike="noStrike" spc="-1">
              <a:latin typeface="Arial"/>
            </a:endParaRPr>
          </a:p>
          <a:p>
            <a:pPr algn="just">
              <a:lnSpc>
                <a:spcPct val="100000"/>
              </a:lnSpc>
            </a:pPr>
            <a:r>
              <a:rPr lang="fr-FR" sz="1600" b="1" strike="noStrike" spc="-1">
                <a:solidFill>
                  <a:srgbClr val="000000"/>
                </a:solidFill>
                <a:latin typeface="Gill Sans MT"/>
              </a:rPr>
              <a:t>Objectifs</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Financer les premiers stades de préparation de projets urbains d’adaptation ou d’atténuation du changement climatique (développement d’une stratégie, concept du projet, études de faisabilité…)</a:t>
            </a:r>
            <a:endParaRPr lang="ca-ES" sz="1600" b="0" strike="noStrike" spc="-1">
              <a:latin typeface="Arial"/>
            </a:endParaRPr>
          </a:p>
          <a:p>
            <a:pPr algn="just">
              <a:lnSpc>
                <a:spcPct val="100000"/>
              </a:lnSpc>
            </a:pPr>
            <a:r>
              <a:rPr lang="fr-FR" sz="1600" b="1" strike="noStrike" spc="-1">
                <a:solidFill>
                  <a:srgbClr val="000000"/>
                </a:solidFill>
                <a:latin typeface="Gill Sans MT"/>
              </a:rPr>
              <a:t>Projets / thématiques éligibles</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Projet urbain aux premiers stades de développement avec un impact mesurable en diminution des émissions dans les domaines de la mobilité urbaine, l’efficacité énergétique, la gestion des déchets, écoconstruction, etc. À la phase de développement d'une stratégie climatique, de définition ou concept du projet ou de pré-faisabilité du projet.</a:t>
            </a:r>
            <a:endParaRPr lang="ca-ES" sz="1600" b="0" strike="noStrike" spc="-1">
              <a:latin typeface="Arial"/>
            </a:endParaRPr>
          </a:p>
          <a:p>
            <a:pPr algn="just">
              <a:lnSpc>
                <a:spcPct val="100000"/>
              </a:lnSpc>
            </a:pPr>
            <a:r>
              <a:rPr lang="fr-FR" sz="1600" b="1" strike="noStrike" spc="-1">
                <a:solidFill>
                  <a:srgbClr val="000000"/>
                </a:solidFill>
                <a:latin typeface="Gill Sans MT"/>
              </a:rPr>
              <a:t>Montant</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Assistance technique gratuite</a:t>
            </a:r>
            <a:endParaRPr lang="ca-ES" sz="1600" b="0" strike="noStrike" spc="-1">
              <a:latin typeface="Arial"/>
            </a:endParaRPr>
          </a:p>
          <a:p>
            <a:pPr algn="just">
              <a:lnSpc>
                <a:spcPct val="100000"/>
              </a:lnSpc>
            </a:pPr>
            <a:r>
              <a:rPr lang="fr-FR" sz="1600" b="1" strike="noStrike" spc="-1">
                <a:solidFill>
                  <a:srgbClr val="000000"/>
                </a:solidFill>
                <a:latin typeface="Gill Sans MT"/>
              </a:rPr>
              <a:t>Y accéder</a:t>
            </a:r>
            <a:endParaRPr lang="ca-ES" sz="1600" b="0" strike="noStrike" spc="-1">
              <a:latin typeface="Arial"/>
            </a:endParaRPr>
          </a:p>
          <a:p>
            <a:pPr algn="just">
              <a:lnSpc>
                <a:spcPct val="100000"/>
              </a:lnSpc>
            </a:pPr>
            <a:r>
              <a:rPr lang="fr-FR" sz="1600" b="0" strike="noStrike" spc="-1">
                <a:solidFill>
                  <a:srgbClr val="000000"/>
                </a:solidFill>
                <a:latin typeface="Gill Sans MT"/>
              </a:rPr>
              <a:t>Formulaire à remplir et soumettre : </a:t>
            </a:r>
            <a:r>
              <a:rPr lang="fr-FR" sz="1600" b="0" strike="noStrike" spc="-1">
                <a:solidFill>
                  <a:srgbClr val="000000"/>
                </a:solidFill>
                <a:latin typeface="Gill Sans MT"/>
                <a:hlinkClick r:id="rId3"/>
              </a:rPr>
              <a:t>https://www.citygapfund.org/apply-for-support</a:t>
            </a:r>
            <a:r>
              <a:rPr lang="fr-FR" sz="1600" b="0" strike="noStrike" spc="-1">
                <a:solidFill>
                  <a:srgbClr val="000000"/>
                </a:solidFill>
                <a:latin typeface="Gill Sans MT"/>
              </a:rPr>
              <a:t>   </a:t>
            </a:r>
            <a:endParaRPr lang="ca-ES" sz="1600" b="0" strike="noStrike" spc="-1">
              <a:latin typeface="Arial"/>
            </a:endParaRPr>
          </a:p>
        </p:txBody>
      </p:sp>
      <p:grpSp>
        <p:nvGrpSpPr>
          <p:cNvPr id="432" name="Group 5"/>
          <p:cNvGrpSpPr/>
          <p:nvPr/>
        </p:nvGrpSpPr>
        <p:grpSpPr>
          <a:xfrm>
            <a:off x="354960" y="274680"/>
            <a:ext cx="992160" cy="932760"/>
            <a:chOff x="354960" y="274680"/>
            <a:chExt cx="992160" cy="932760"/>
          </a:xfrm>
        </p:grpSpPr>
        <p:grpSp>
          <p:nvGrpSpPr>
            <p:cNvPr id="433" name="Group 6"/>
            <p:cNvGrpSpPr/>
            <p:nvPr/>
          </p:nvGrpSpPr>
          <p:grpSpPr>
            <a:xfrm>
              <a:off x="354960" y="274680"/>
              <a:ext cx="912960" cy="914040"/>
              <a:chOff x="354960" y="274680"/>
              <a:chExt cx="912960" cy="914040"/>
            </a:xfrm>
          </p:grpSpPr>
          <p:sp>
            <p:nvSpPr>
              <p:cNvPr id="434" name="CustomShape 7"/>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435" name="CustomShape 8"/>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436" name="CustomShape 9"/>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437" name="CustomShape 10"/>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438" name="CustomShape 11"/>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39" name="CustomShape 12"/>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 name="Group 1"/>
          <p:cNvGrpSpPr/>
          <p:nvPr/>
        </p:nvGrpSpPr>
        <p:grpSpPr>
          <a:xfrm>
            <a:off x="354960" y="274680"/>
            <a:ext cx="992160" cy="932760"/>
            <a:chOff x="354960" y="274680"/>
            <a:chExt cx="992160" cy="932760"/>
          </a:xfrm>
        </p:grpSpPr>
        <p:grpSp>
          <p:nvGrpSpPr>
            <p:cNvPr id="441" name="Group 2"/>
            <p:cNvGrpSpPr/>
            <p:nvPr/>
          </p:nvGrpSpPr>
          <p:grpSpPr>
            <a:xfrm>
              <a:off x="354960" y="274680"/>
              <a:ext cx="912960" cy="914040"/>
              <a:chOff x="354960" y="274680"/>
              <a:chExt cx="912960" cy="914040"/>
            </a:xfrm>
          </p:grpSpPr>
          <p:sp>
            <p:nvSpPr>
              <p:cNvPr id="442" name="CustomShape 3"/>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443" name="CustomShape 4"/>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444" name="CustomShape 5"/>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p:style>
          </p:sp>
        </p:grpSp>
        <p:sp>
          <p:nvSpPr>
            <p:cNvPr id="445" name="CustomShape 6"/>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446" name="CustomShape 7"/>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47" name="CustomShape 8"/>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448" name="Line 9"/>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449" name="TextShape 10"/>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Appels à projet – appui direct </a:t>
            </a:r>
            <a:endParaRPr lang="fr-FR" sz="2800" b="0" strike="noStrike" spc="-1">
              <a:solidFill>
                <a:srgbClr val="000000"/>
              </a:solidFill>
              <a:latin typeface="Calibri"/>
            </a:endParaRPr>
          </a:p>
        </p:txBody>
      </p:sp>
      <p:sp>
        <p:nvSpPr>
          <p:cNvPr id="450" name="Line 11"/>
          <p:cNvSpPr/>
          <p:nvPr/>
        </p:nvSpPr>
        <p:spPr>
          <a:xfrm>
            <a:off x="3800160" y="1553400"/>
            <a:ext cx="0" cy="5087880"/>
          </a:xfrm>
          <a:prstGeom prst="line">
            <a:avLst/>
          </a:prstGeom>
          <a:ln/>
        </p:spPr>
        <p:style>
          <a:lnRef idx="1">
            <a:schemeClr val="dk1"/>
          </a:lnRef>
          <a:fillRef idx="0">
            <a:schemeClr val="dk1"/>
          </a:fillRef>
          <a:effectRef idx="0">
            <a:schemeClr val="dk1"/>
          </a:effectRef>
          <a:fontRef idx="minor"/>
        </p:style>
      </p:sp>
      <p:sp>
        <p:nvSpPr>
          <p:cNvPr id="451" name="CustomShape 12"/>
          <p:cNvSpPr/>
          <p:nvPr/>
        </p:nvSpPr>
        <p:spPr>
          <a:xfrm>
            <a:off x="3987720" y="1582920"/>
            <a:ext cx="7606800" cy="483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000000"/>
                </a:solidFill>
                <a:latin typeface="Gill Sans MT"/>
              </a:rPr>
              <a:t>Description</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Réseau de coopération entre villes francophones. Dispose d’un Fonds de coopération destiné au développement urbain des villes membres (5M EUR investis chaque année)</a:t>
            </a:r>
            <a:endParaRPr lang="ca-ES" sz="1600" b="0" strike="noStrike" spc="-1">
              <a:latin typeface="Arial"/>
            </a:endParaRPr>
          </a:p>
          <a:p>
            <a:pPr algn="just">
              <a:lnSpc>
                <a:spcPct val="100000"/>
              </a:lnSpc>
            </a:pPr>
            <a:r>
              <a:rPr lang="fr-FR" sz="1600" b="1" strike="noStrike" spc="-1">
                <a:solidFill>
                  <a:srgbClr val="000000"/>
                </a:solidFill>
                <a:latin typeface="Gill Sans MT"/>
              </a:rPr>
              <a:t>Objectifs</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Financer des programmes de développement urbain afin d’améliorer les conditions de vie des population et favoriser le développement socio-économique des territoires.</a:t>
            </a:r>
            <a:endParaRPr lang="ca-ES" sz="1600" b="0" strike="noStrike" spc="-1">
              <a:latin typeface="Arial"/>
            </a:endParaRPr>
          </a:p>
          <a:p>
            <a:pPr algn="just">
              <a:lnSpc>
                <a:spcPct val="100000"/>
              </a:lnSpc>
            </a:pPr>
            <a:r>
              <a:rPr lang="fr-FR" sz="1600" b="1" strike="noStrike" spc="-1">
                <a:solidFill>
                  <a:srgbClr val="000000"/>
                </a:solidFill>
                <a:latin typeface="Gill Sans MT"/>
              </a:rPr>
              <a:t>Projets éligibles</a:t>
            </a:r>
            <a:endParaRPr lang="ca-ES" sz="1600" b="0" strike="noStrike" spc="-1">
              <a:latin typeface="Arial"/>
            </a:endParaRPr>
          </a:p>
          <a:p>
            <a:pPr algn="just">
              <a:lnSpc>
                <a:spcPct val="100000"/>
              </a:lnSpc>
            </a:pPr>
            <a:r>
              <a:rPr lang="fr-FR" sz="1600" b="0" strike="noStrike" spc="-1">
                <a:solidFill>
                  <a:srgbClr val="000000"/>
                </a:solidFill>
                <a:latin typeface="Gill Sans MT"/>
              </a:rPr>
              <a:t>Financement des investissement et des études préalables.</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Projets dans les domaines de l’environnement urbain, modernisation de la gestion municipale, amélioration des équipements publics, accueil de fonctionnaires en stage, projets culturel ou dans le domaine de la santé.</a:t>
            </a:r>
            <a:endParaRPr lang="ca-ES" sz="1600" b="0" strike="noStrike" spc="-1">
              <a:latin typeface="Arial"/>
            </a:endParaRPr>
          </a:p>
          <a:p>
            <a:pPr algn="just">
              <a:lnSpc>
                <a:spcPct val="100000"/>
              </a:lnSpc>
            </a:pPr>
            <a:r>
              <a:rPr lang="fr-FR" sz="1600" b="1" strike="noStrike" spc="-1">
                <a:solidFill>
                  <a:srgbClr val="000000"/>
                </a:solidFill>
                <a:latin typeface="Gill Sans MT"/>
              </a:rPr>
              <a:t>Montant</a:t>
            </a:r>
            <a:endParaRPr lang="ca-ES" sz="1600" b="0" strike="noStrike" spc="-1">
              <a:latin typeface="Arial"/>
            </a:endParaRPr>
          </a:p>
          <a:p>
            <a:pPr algn="just">
              <a:lnSpc>
                <a:spcPct val="100000"/>
              </a:lnSpc>
              <a:spcAft>
                <a:spcPts val="1199"/>
              </a:spcAft>
            </a:pPr>
            <a:r>
              <a:rPr lang="fr-FR" sz="1600" b="0" strike="noStrike" spc="-1">
                <a:solidFill>
                  <a:srgbClr val="000000"/>
                </a:solidFill>
                <a:latin typeface="Gill Sans MT"/>
              </a:rPr>
              <a:t>80% du coût total du projet</a:t>
            </a:r>
            <a:endParaRPr lang="ca-ES" sz="1600" b="0" strike="noStrike" spc="-1">
              <a:latin typeface="Arial"/>
            </a:endParaRPr>
          </a:p>
          <a:p>
            <a:pPr algn="just">
              <a:lnSpc>
                <a:spcPct val="100000"/>
              </a:lnSpc>
            </a:pPr>
            <a:r>
              <a:rPr lang="fr-FR" sz="1600" b="1" strike="noStrike" spc="-1">
                <a:solidFill>
                  <a:srgbClr val="000000"/>
                </a:solidFill>
                <a:latin typeface="Gill Sans MT"/>
              </a:rPr>
              <a:t>Y accéder</a:t>
            </a:r>
            <a:endParaRPr lang="ca-ES" sz="1600" b="0" strike="noStrike" spc="-1">
              <a:latin typeface="Arial"/>
            </a:endParaRPr>
          </a:p>
          <a:p>
            <a:pPr algn="just">
              <a:lnSpc>
                <a:spcPct val="100000"/>
              </a:lnSpc>
            </a:pPr>
            <a:r>
              <a:rPr lang="fr-FR" sz="1600" b="0" strike="noStrike" spc="-1">
                <a:solidFill>
                  <a:srgbClr val="000000"/>
                </a:solidFill>
                <a:latin typeface="Gill Sans MT"/>
              </a:rPr>
              <a:t>Adhérer à l’association.</a:t>
            </a:r>
            <a:endParaRPr lang="ca-ES" sz="1600" b="0" strike="noStrike" spc="-1">
              <a:latin typeface="Arial"/>
            </a:endParaRPr>
          </a:p>
          <a:p>
            <a:pPr algn="just">
              <a:lnSpc>
                <a:spcPct val="100000"/>
              </a:lnSpc>
            </a:pPr>
            <a:r>
              <a:rPr lang="fr-FR" sz="1600" b="0" strike="noStrike" spc="-1">
                <a:solidFill>
                  <a:srgbClr val="000000"/>
                </a:solidFill>
                <a:latin typeface="Gill Sans MT"/>
              </a:rPr>
              <a:t>Vote 2 fois par an pour accorder des subventions</a:t>
            </a:r>
            <a:endParaRPr lang="ca-ES" sz="1600" b="0" strike="noStrike" spc="-1">
              <a:latin typeface="Arial"/>
            </a:endParaRPr>
          </a:p>
          <a:p>
            <a:pPr algn="just">
              <a:lnSpc>
                <a:spcPct val="100000"/>
              </a:lnSpc>
            </a:pPr>
            <a:r>
              <a:rPr lang="fr-FR" sz="1600" b="0" u="sng" strike="noStrike" spc="-1">
                <a:solidFill>
                  <a:srgbClr val="0563C1"/>
                </a:solidFill>
                <a:uFillTx/>
                <a:latin typeface="Gill Sans MT"/>
                <a:hlinkClick r:id="rId2"/>
              </a:rPr>
              <a:t>Règlement : https://www.aimf.asso.fr/IMG/pdf/reglement_du_fc_modifie_le_5_nov_18.pdf</a:t>
            </a:r>
            <a:endParaRPr lang="ca-ES" sz="1600" b="0" strike="noStrike" spc="-1">
              <a:latin typeface="Arial"/>
            </a:endParaRPr>
          </a:p>
        </p:txBody>
      </p:sp>
      <p:pic>
        <p:nvPicPr>
          <p:cNvPr id="452" name="Picture 26" descr="Page d'accueil | Ville de Luxembourg"/>
          <p:cNvPicPr/>
          <p:nvPr/>
        </p:nvPicPr>
        <p:blipFill>
          <a:blip r:embed="rId3"/>
          <a:stretch/>
        </p:blipFill>
        <p:spPr>
          <a:xfrm>
            <a:off x="354960" y="1504800"/>
            <a:ext cx="2937240" cy="14684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CustomShape 1"/>
          <p:cNvSpPr/>
          <p:nvPr/>
        </p:nvSpPr>
        <p:spPr>
          <a:xfrm>
            <a:off x="437040" y="5056560"/>
            <a:ext cx="519480" cy="518040"/>
          </a:xfrm>
          <a:prstGeom prst="ellipse">
            <a:avLst/>
          </a:prstGeom>
          <a:solidFill>
            <a:srgbClr val="0280AE"/>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2400" b="1" strike="noStrike" spc="-1">
                <a:solidFill>
                  <a:srgbClr val="FFFFFF"/>
                </a:solidFill>
                <a:latin typeface="Myriad Pro"/>
              </a:rPr>
              <a:t>3</a:t>
            </a:r>
            <a:endParaRPr lang="ca-ES" sz="2400" b="0" strike="noStrike" spc="-1">
              <a:latin typeface="Arial"/>
            </a:endParaRPr>
          </a:p>
        </p:txBody>
      </p:sp>
      <p:sp>
        <p:nvSpPr>
          <p:cNvPr id="454" name="CustomShape 2"/>
          <p:cNvSpPr/>
          <p:nvPr/>
        </p:nvSpPr>
        <p:spPr>
          <a:xfrm>
            <a:off x="442800" y="3595320"/>
            <a:ext cx="519480" cy="518040"/>
          </a:xfrm>
          <a:prstGeom prst="ellipse">
            <a:avLst/>
          </a:prstGeom>
          <a:solidFill>
            <a:srgbClr val="FF921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2400" b="1" strike="noStrike" spc="-1">
                <a:solidFill>
                  <a:srgbClr val="FFFFFF"/>
                </a:solidFill>
                <a:latin typeface="Myriad Pro"/>
              </a:rPr>
              <a:t>2</a:t>
            </a:r>
            <a:endParaRPr lang="ca-ES" sz="2400" b="0" strike="noStrike" spc="-1">
              <a:latin typeface="Arial"/>
            </a:endParaRPr>
          </a:p>
        </p:txBody>
      </p:sp>
      <p:sp>
        <p:nvSpPr>
          <p:cNvPr id="455" name="CustomShape 3"/>
          <p:cNvSpPr/>
          <p:nvPr/>
        </p:nvSpPr>
        <p:spPr>
          <a:xfrm>
            <a:off x="442800" y="2307240"/>
            <a:ext cx="519480" cy="518040"/>
          </a:xfrm>
          <a:prstGeom prst="ellipse">
            <a:avLst/>
          </a:prstGeom>
          <a:solidFill>
            <a:srgbClr val="16A085"/>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2400" b="1" strike="noStrike" spc="-1">
                <a:solidFill>
                  <a:srgbClr val="FFFFFF"/>
                </a:solidFill>
                <a:latin typeface="Myriad Pro"/>
              </a:rPr>
              <a:t>1</a:t>
            </a:r>
            <a:endParaRPr lang="ca-ES" sz="2400" b="0" strike="noStrike" spc="-1">
              <a:latin typeface="Arial"/>
            </a:endParaRPr>
          </a:p>
        </p:txBody>
      </p:sp>
      <p:grpSp>
        <p:nvGrpSpPr>
          <p:cNvPr id="456" name="Group 4"/>
          <p:cNvGrpSpPr/>
          <p:nvPr/>
        </p:nvGrpSpPr>
        <p:grpSpPr>
          <a:xfrm>
            <a:off x="354960" y="274680"/>
            <a:ext cx="992160" cy="932760"/>
            <a:chOff x="354960" y="274680"/>
            <a:chExt cx="992160" cy="932760"/>
          </a:xfrm>
        </p:grpSpPr>
        <p:grpSp>
          <p:nvGrpSpPr>
            <p:cNvPr id="457" name="Group 5"/>
            <p:cNvGrpSpPr/>
            <p:nvPr/>
          </p:nvGrpSpPr>
          <p:grpSpPr>
            <a:xfrm>
              <a:off x="354960" y="274680"/>
              <a:ext cx="912960" cy="914040"/>
              <a:chOff x="354960" y="274680"/>
              <a:chExt cx="912960" cy="914040"/>
            </a:xfrm>
          </p:grpSpPr>
          <p:sp>
            <p:nvSpPr>
              <p:cNvPr id="458" name="CustomShape 6"/>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459" name="CustomShape 7"/>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460" name="CustomShape 8"/>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461" name="CustomShape 9"/>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462" name="CustomShape 10"/>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63" name="CustomShape 11"/>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464" name="Line 12"/>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465" name="TextShape 13"/>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Monter un projet</a:t>
            </a:r>
            <a:endParaRPr lang="fr-FR" sz="2800" b="0" strike="noStrike" spc="-1">
              <a:solidFill>
                <a:srgbClr val="000000"/>
              </a:solidFill>
              <a:latin typeface="Calibri"/>
            </a:endParaRPr>
          </a:p>
        </p:txBody>
      </p:sp>
      <p:sp>
        <p:nvSpPr>
          <p:cNvPr id="466" name="CustomShape 14"/>
          <p:cNvSpPr/>
          <p:nvPr/>
        </p:nvSpPr>
        <p:spPr>
          <a:xfrm>
            <a:off x="1225440" y="2264760"/>
            <a:ext cx="4845960" cy="715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fr-FR" sz="1800" b="1" strike="noStrike" spc="-1">
                <a:solidFill>
                  <a:srgbClr val="16A085"/>
                </a:solidFill>
                <a:latin typeface="Gill Sans MT"/>
              </a:rPr>
              <a:t>Eligibilité</a:t>
            </a:r>
            <a:endParaRPr lang="ca-ES" sz="1800" b="0" strike="noStrike" spc="-1">
              <a:latin typeface="Arial"/>
            </a:endParaRPr>
          </a:p>
          <a:p>
            <a:pPr>
              <a:lnSpc>
                <a:spcPct val="100000"/>
              </a:lnSpc>
            </a:pPr>
            <a:r>
              <a:rPr lang="fr-FR" sz="1800" b="0" strike="noStrike" spc="-1">
                <a:solidFill>
                  <a:srgbClr val="000000"/>
                </a:solidFill>
                <a:latin typeface="Gill Sans MT"/>
              </a:rPr>
              <a:t>Vérifier le respect de tous les critères d’éligibilité</a:t>
            </a:r>
            <a:endParaRPr lang="ca-ES" sz="1800" b="0" strike="noStrike" spc="-1">
              <a:latin typeface="Arial"/>
            </a:endParaRPr>
          </a:p>
        </p:txBody>
      </p:sp>
      <p:sp>
        <p:nvSpPr>
          <p:cNvPr id="467" name="CustomShape 15"/>
          <p:cNvSpPr/>
          <p:nvPr/>
        </p:nvSpPr>
        <p:spPr>
          <a:xfrm>
            <a:off x="1225440" y="3582720"/>
            <a:ext cx="4845960" cy="98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fr-FR" sz="1800" b="1" strike="noStrike" spc="-1">
                <a:solidFill>
                  <a:srgbClr val="FF9212"/>
                </a:solidFill>
                <a:latin typeface="Gill Sans MT"/>
              </a:rPr>
              <a:t>S’adapter</a:t>
            </a:r>
            <a:endParaRPr lang="ca-ES" sz="1800" b="0" strike="noStrike" spc="-1">
              <a:latin typeface="Arial"/>
            </a:endParaRPr>
          </a:p>
          <a:p>
            <a:pPr>
              <a:lnSpc>
                <a:spcPct val="100000"/>
              </a:lnSpc>
            </a:pPr>
            <a:r>
              <a:rPr lang="fr-FR" sz="1800" b="0" strike="noStrike" spc="-1">
                <a:solidFill>
                  <a:srgbClr val="000000"/>
                </a:solidFill>
                <a:latin typeface="Gill Sans MT"/>
              </a:rPr>
              <a:t>Adapter son projet aux objectifs et à la stratégie du bailleur</a:t>
            </a:r>
            <a:endParaRPr lang="ca-ES" sz="1800" b="0" strike="noStrike" spc="-1">
              <a:latin typeface="Arial"/>
            </a:endParaRPr>
          </a:p>
        </p:txBody>
      </p:sp>
      <p:sp>
        <p:nvSpPr>
          <p:cNvPr id="468" name="CustomShape 16"/>
          <p:cNvSpPr/>
          <p:nvPr/>
        </p:nvSpPr>
        <p:spPr>
          <a:xfrm>
            <a:off x="1225440" y="5056560"/>
            <a:ext cx="4845960" cy="715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fr-FR" sz="1800" b="1" strike="noStrike" spc="-1">
                <a:solidFill>
                  <a:srgbClr val="0280AE"/>
                </a:solidFill>
                <a:latin typeface="Gill Sans MT"/>
              </a:rPr>
              <a:t>Démontrer</a:t>
            </a:r>
            <a:endParaRPr lang="ca-ES" sz="1800" b="0" strike="noStrike" spc="-1">
              <a:latin typeface="Arial"/>
            </a:endParaRPr>
          </a:p>
          <a:p>
            <a:pPr>
              <a:lnSpc>
                <a:spcPct val="100000"/>
              </a:lnSpc>
            </a:pPr>
            <a:r>
              <a:rPr lang="fr-FR" sz="1800" b="0" strike="noStrike" spc="-1">
                <a:solidFill>
                  <a:srgbClr val="000000"/>
                </a:solidFill>
                <a:latin typeface="Gill Sans MT"/>
              </a:rPr>
              <a:t>Démontrer la pertinence et la faisabilité du projet</a:t>
            </a:r>
            <a:endParaRPr lang="ca-ES" sz="1800" b="0" strike="noStrike" spc="-1">
              <a:latin typeface="Arial"/>
            </a:endParaRPr>
          </a:p>
        </p:txBody>
      </p:sp>
      <p:sp>
        <p:nvSpPr>
          <p:cNvPr id="469" name="CustomShape 17"/>
          <p:cNvSpPr/>
          <p:nvPr/>
        </p:nvSpPr>
        <p:spPr>
          <a:xfrm>
            <a:off x="7085520" y="2338560"/>
            <a:ext cx="4778640" cy="98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fr-FR" sz="1800" b="1" strike="noStrike" spc="-1">
                <a:solidFill>
                  <a:srgbClr val="8BC239"/>
                </a:solidFill>
                <a:latin typeface="Gill Sans MT"/>
              </a:rPr>
              <a:t>Cadre-logique</a:t>
            </a:r>
            <a:endParaRPr lang="ca-ES" sz="1800" b="0" strike="noStrike" spc="-1">
              <a:latin typeface="Arial"/>
            </a:endParaRPr>
          </a:p>
          <a:p>
            <a:pPr>
              <a:lnSpc>
                <a:spcPct val="100000"/>
              </a:lnSpc>
            </a:pPr>
            <a:r>
              <a:rPr lang="fr-FR" sz="1800" b="0" strike="noStrike" spc="-1">
                <a:solidFill>
                  <a:srgbClr val="000000"/>
                </a:solidFill>
                <a:latin typeface="Gill Sans MT"/>
              </a:rPr>
              <a:t>Maîtriser le format « cadre-logique » (</a:t>
            </a:r>
            <a:r>
              <a:rPr lang="fr-FR" sz="1800" b="0" i="1" strike="noStrike" spc="-1">
                <a:solidFill>
                  <a:srgbClr val="000000"/>
                </a:solidFill>
                <a:latin typeface="Gill Sans MT"/>
              </a:rPr>
              <a:t>objectifs, résultats, activités, indicateurs</a:t>
            </a:r>
            <a:r>
              <a:rPr lang="fr-FR" sz="1800" b="0" strike="noStrike" spc="-1">
                <a:solidFill>
                  <a:srgbClr val="000000"/>
                </a:solidFill>
                <a:latin typeface="Gill Sans MT"/>
              </a:rPr>
              <a:t>)</a:t>
            </a:r>
            <a:endParaRPr lang="ca-ES" sz="1800" b="0" strike="noStrike" spc="-1">
              <a:latin typeface="Arial"/>
            </a:endParaRPr>
          </a:p>
        </p:txBody>
      </p:sp>
      <p:sp>
        <p:nvSpPr>
          <p:cNvPr id="470" name="CustomShape 18"/>
          <p:cNvSpPr/>
          <p:nvPr/>
        </p:nvSpPr>
        <p:spPr>
          <a:xfrm>
            <a:off x="7085520" y="3583800"/>
            <a:ext cx="4778640" cy="98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fr-FR" sz="1800" b="1" strike="noStrike" spc="-1">
                <a:solidFill>
                  <a:srgbClr val="BA8B94"/>
                </a:solidFill>
                <a:latin typeface="Gill Sans MT"/>
              </a:rPr>
              <a:t>Chiffrer son projet</a:t>
            </a:r>
            <a:endParaRPr lang="ca-ES" sz="1800" b="0" strike="noStrike" spc="-1">
              <a:latin typeface="Arial"/>
            </a:endParaRPr>
          </a:p>
          <a:p>
            <a:pPr>
              <a:lnSpc>
                <a:spcPct val="100000"/>
              </a:lnSpc>
            </a:pPr>
            <a:r>
              <a:rPr lang="fr-FR" sz="1800" b="0" strike="noStrike" spc="-1">
                <a:solidFill>
                  <a:srgbClr val="000000"/>
                </a:solidFill>
                <a:latin typeface="Gill Sans MT"/>
              </a:rPr>
              <a:t>Budget précisément son projet et quantifier l’impact attendu</a:t>
            </a:r>
            <a:endParaRPr lang="ca-ES" sz="1800" b="0" strike="noStrike" spc="-1">
              <a:latin typeface="Arial"/>
            </a:endParaRPr>
          </a:p>
        </p:txBody>
      </p:sp>
      <p:sp>
        <p:nvSpPr>
          <p:cNvPr id="471" name="CustomShape 19"/>
          <p:cNvSpPr/>
          <p:nvPr/>
        </p:nvSpPr>
        <p:spPr>
          <a:xfrm>
            <a:off x="7085520" y="5056560"/>
            <a:ext cx="4778640" cy="98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spcAft>
                <a:spcPts val="601"/>
              </a:spcAft>
            </a:pPr>
            <a:r>
              <a:rPr lang="fr-FR" sz="1800" b="1" strike="noStrike" spc="-1">
                <a:solidFill>
                  <a:srgbClr val="002060"/>
                </a:solidFill>
                <a:latin typeface="Gill Sans MT"/>
              </a:rPr>
              <a:t>Soigner sa rédaction</a:t>
            </a:r>
            <a:endParaRPr lang="ca-ES" sz="1800" b="0" strike="noStrike" spc="-1">
              <a:latin typeface="Arial"/>
            </a:endParaRPr>
          </a:p>
          <a:p>
            <a:pPr>
              <a:lnSpc>
                <a:spcPct val="100000"/>
              </a:lnSpc>
            </a:pPr>
            <a:r>
              <a:rPr lang="fr-FR" sz="1800" b="0" strike="noStrike" spc="-1">
                <a:solidFill>
                  <a:srgbClr val="000000"/>
                </a:solidFill>
                <a:latin typeface="Gill Sans MT"/>
              </a:rPr>
              <a:t>Rédaction précise et concise.  Attention aux fautes d’orthographes !</a:t>
            </a:r>
            <a:endParaRPr lang="ca-ES" sz="1800" b="0" strike="noStrike" spc="-1">
              <a:latin typeface="Arial"/>
            </a:endParaRPr>
          </a:p>
        </p:txBody>
      </p:sp>
      <p:sp>
        <p:nvSpPr>
          <p:cNvPr id="472" name="CustomShape 20"/>
          <p:cNvSpPr/>
          <p:nvPr/>
        </p:nvSpPr>
        <p:spPr>
          <a:xfrm>
            <a:off x="6395040" y="2303640"/>
            <a:ext cx="519480" cy="51804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2400" b="1" strike="noStrike" spc="-1">
                <a:solidFill>
                  <a:srgbClr val="FFFFFF"/>
                </a:solidFill>
                <a:latin typeface="Myriad Pro"/>
              </a:rPr>
              <a:t>4</a:t>
            </a:r>
            <a:endParaRPr lang="ca-ES" sz="2400" b="0" strike="noStrike" spc="-1">
              <a:latin typeface="Arial"/>
            </a:endParaRPr>
          </a:p>
        </p:txBody>
      </p:sp>
      <p:sp>
        <p:nvSpPr>
          <p:cNvPr id="473" name="CustomShape 21"/>
          <p:cNvSpPr/>
          <p:nvPr/>
        </p:nvSpPr>
        <p:spPr>
          <a:xfrm>
            <a:off x="6395040" y="3571200"/>
            <a:ext cx="519480" cy="518040"/>
          </a:xfrm>
          <a:prstGeom prst="ellipse">
            <a:avLst/>
          </a:prstGeom>
          <a:solidFill>
            <a:srgbClr val="BA8B94"/>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2400" b="1" strike="noStrike" spc="-1">
                <a:solidFill>
                  <a:srgbClr val="FFFFFF"/>
                </a:solidFill>
                <a:latin typeface="Myriad Pro"/>
              </a:rPr>
              <a:t>5</a:t>
            </a:r>
            <a:endParaRPr lang="ca-ES" sz="2400" b="0" strike="noStrike" spc="-1">
              <a:latin typeface="Arial"/>
            </a:endParaRPr>
          </a:p>
        </p:txBody>
      </p:sp>
      <p:sp>
        <p:nvSpPr>
          <p:cNvPr id="474" name="CustomShape 22"/>
          <p:cNvSpPr/>
          <p:nvPr/>
        </p:nvSpPr>
        <p:spPr>
          <a:xfrm>
            <a:off x="6395040" y="5068080"/>
            <a:ext cx="519480" cy="5180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2400" b="1" strike="noStrike" spc="-1">
                <a:solidFill>
                  <a:srgbClr val="FFFFFF"/>
                </a:solidFill>
                <a:latin typeface="Myriad Pro"/>
              </a:rPr>
              <a:t>6</a:t>
            </a:r>
            <a:endParaRPr lang="ca-ES" sz="2400" b="0" strike="noStrike" spc="-1">
              <a:latin typeface="Arial"/>
            </a:endParaRPr>
          </a:p>
        </p:txBody>
      </p:sp>
      <p:sp>
        <p:nvSpPr>
          <p:cNvPr id="475" name="CustomShape 23"/>
          <p:cNvSpPr/>
          <p:nvPr/>
        </p:nvSpPr>
        <p:spPr>
          <a:xfrm>
            <a:off x="442800" y="1525320"/>
            <a:ext cx="111589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800" b="1" strike="noStrike" spc="-1">
                <a:solidFill>
                  <a:srgbClr val="000000"/>
                </a:solidFill>
                <a:latin typeface="Gill Sans MT"/>
              </a:rPr>
              <a:t>Faire la différence avec sa proposition de projet</a:t>
            </a:r>
            <a:endParaRPr lang="ca-ES"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455"/>
                                        </p:tgtEl>
                                        <p:attrNameLst>
                                          <p:attrName>style.visibility</p:attrName>
                                        </p:attrNameLst>
                                      </p:cBhvr>
                                      <p:to>
                                        <p:strVal val="visible"/>
                                      </p:to>
                                    </p:set>
                                    <p:animEffect transition="in" filter="fade">
                                      <p:cBhvr additive="repl">
                                        <p:cTn id="7" dur="500"/>
                                        <p:tgtEl>
                                          <p:spTgt spid="455"/>
                                        </p:tgtEl>
                                      </p:cBhvr>
                                    </p:animEffect>
                                  </p:childTnLst>
                                </p:cTn>
                              </p:par>
                              <p:par>
                                <p:cTn id="8" presetID="10" presetClass="entr" fill="hold" nodeType="withEffect">
                                  <p:stCondLst>
                                    <p:cond delay="0"/>
                                  </p:stCondLst>
                                  <p:childTnLst>
                                    <p:set>
                                      <p:cBhvr>
                                        <p:cTn id="9" dur="1" fill="hold">
                                          <p:stCondLst>
                                            <p:cond delay="0"/>
                                          </p:stCondLst>
                                        </p:cTn>
                                        <p:tgtEl>
                                          <p:spTgt spid="466"/>
                                        </p:tgtEl>
                                        <p:attrNameLst>
                                          <p:attrName>style.visibility</p:attrName>
                                        </p:attrNameLst>
                                      </p:cBhvr>
                                      <p:to>
                                        <p:strVal val="visible"/>
                                      </p:to>
                                    </p:set>
                                    <p:animEffect transition="in" filter="fade">
                                      <p:cBhvr additive="repl">
                                        <p:cTn id="10" dur="500"/>
                                        <p:tgtEl>
                                          <p:spTgt spid="46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454"/>
                                        </p:tgtEl>
                                        <p:attrNameLst>
                                          <p:attrName>style.visibility</p:attrName>
                                        </p:attrNameLst>
                                      </p:cBhvr>
                                      <p:to>
                                        <p:strVal val="visible"/>
                                      </p:to>
                                    </p:set>
                                    <p:animEffect transition="in" filter="fade">
                                      <p:cBhvr additive="repl">
                                        <p:cTn id="15" dur="500"/>
                                        <p:tgtEl>
                                          <p:spTgt spid="454"/>
                                        </p:tgtEl>
                                      </p:cBhvr>
                                    </p:animEffect>
                                  </p:childTnLst>
                                </p:cTn>
                              </p:par>
                              <p:par>
                                <p:cTn id="16" presetID="10" presetClass="entr" fill="hold" nodeType="withEffect">
                                  <p:stCondLst>
                                    <p:cond delay="0"/>
                                  </p:stCondLst>
                                  <p:childTnLst>
                                    <p:set>
                                      <p:cBhvr>
                                        <p:cTn id="17" dur="1" fill="hold">
                                          <p:stCondLst>
                                            <p:cond delay="0"/>
                                          </p:stCondLst>
                                        </p:cTn>
                                        <p:tgtEl>
                                          <p:spTgt spid="467"/>
                                        </p:tgtEl>
                                        <p:attrNameLst>
                                          <p:attrName>style.visibility</p:attrName>
                                        </p:attrNameLst>
                                      </p:cBhvr>
                                      <p:to>
                                        <p:strVal val="visible"/>
                                      </p:to>
                                    </p:set>
                                    <p:animEffect transition="in" filter="fade">
                                      <p:cBhvr additive="repl">
                                        <p:cTn id="18" dur="500"/>
                                        <p:tgtEl>
                                          <p:spTgt spid="46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nodeType="clickEffect">
                                  <p:stCondLst>
                                    <p:cond delay="0"/>
                                  </p:stCondLst>
                                  <p:childTnLst>
                                    <p:set>
                                      <p:cBhvr>
                                        <p:cTn id="22" dur="1" fill="hold">
                                          <p:stCondLst>
                                            <p:cond delay="0"/>
                                          </p:stCondLst>
                                        </p:cTn>
                                        <p:tgtEl>
                                          <p:spTgt spid="453"/>
                                        </p:tgtEl>
                                        <p:attrNameLst>
                                          <p:attrName>style.visibility</p:attrName>
                                        </p:attrNameLst>
                                      </p:cBhvr>
                                      <p:to>
                                        <p:strVal val="visible"/>
                                      </p:to>
                                    </p:set>
                                    <p:animEffect transition="in" filter="fade">
                                      <p:cBhvr additive="repl">
                                        <p:cTn id="23" dur="500"/>
                                        <p:tgtEl>
                                          <p:spTgt spid="453"/>
                                        </p:tgtEl>
                                      </p:cBhvr>
                                    </p:animEffect>
                                  </p:childTnLst>
                                </p:cTn>
                              </p:par>
                              <p:par>
                                <p:cTn id="24" presetID="10" presetClass="entr" fill="hold" nodeType="withEffect">
                                  <p:stCondLst>
                                    <p:cond delay="0"/>
                                  </p:stCondLst>
                                  <p:childTnLst>
                                    <p:set>
                                      <p:cBhvr>
                                        <p:cTn id="25" dur="1" fill="hold">
                                          <p:stCondLst>
                                            <p:cond delay="0"/>
                                          </p:stCondLst>
                                        </p:cTn>
                                        <p:tgtEl>
                                          <p:spTgt spid="468"/>
                                        </p:tgtEl>
                                        <p:attrNameLst>
                                          <p:attrName>style.visibility</p:attrName>
                                        </p:attrNameLst>
                                      </p:cBhvr>
                                      <p:to>
                                        <p:strVal val="visible"/>
                                      </p:to>
                                    </p:set>
                                    <p:animEffect transition="in" filter="fade">
                                      <p:cBhvr additive="repl">
                                        <p:cTn id="26" dur="500"/>
                                        <p:tgtEl>
                                          <p:spTgt spid="46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fill="hold" nodeType="clickEffect">
                                  <p:stCondLst>
                                    <p:cond delay="0"/>
                                  </p:stCondLst>
                                  <p:childTnLst>
                                    <p:set>
                                      <p:cBhvr>
                                        <p:cTn id="30" dur="1" fill="hold">
                                          <p:stCondLst>
                                            <p:cond delay="0"/>
                                          </p:stCondLst>
                                        </p:cTn>
                                        <p:tgtEl>
                                          <p:spTgt spid="472"/>
                                        </p:tgtEl>
                                        <p:attrNameLst>
                                          <p:attrName>style.visibility</p:attrName>
                                        </p:attrNameLst>
                                      </p:cBhvr>
                                      <p:to>
                                        <p:strVal val="visible"/>
                                      </p:to>
                                    </p:set>
                                    <p:animEffect transition="in" filter="fade">
                                      <p:cBhvr additive="repl">
                                        <p:cTn id="31" dur="500"/>
                                        <p:tgtEl>
                                          <p:spTgt spid="472"/>
                                        </p:tgtEl>
                                      </p:cBhvr>
                                    </p:animEffect>
                                  </p:childTnLst>
                                </p:cTn>
                              </p:par>
                              <p:par>
                                <p:cTn id="32" presetID="10" presetClass="entr" fill="hold" nodeType="withEffect">
                                  <p:stCondLst>
                                    <p:cond delay="0"/>
                                  </p:stCondLst>
                                  <p:childTnLst>
                                    <p:set>
                                      <p:cBhvr>
                                        <p:cTn id="33" dur="1" fill="hold">
                                          <p:stCondLst>
                                            <p:cond delay="0"/>
                                          </p:stCondLst>
                                        </p:cTn>
                                        <p:tgtEl>
                                          <p:spTgt spid="469"/>
                                        </p:tgtEl>
                                        <p:attrNameLst>
                                          <p:attrName>style.visibility</p:attrName>
                                        </p:attrNameLst>
                                      </p:cBhvr>
                                      <p:to>
                                        <p:strVal val="visible"/>
                                      </p:to>
                                    </p:set>
                                    <p:animEffect transition="in" filter="fade">
                                      <p:cBhvr additive="repl">
                                        <p:cTn id="34" dur="500"/>
                                        <p:tgtEl>
                                          <p:spTgt spid="46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fill="hold" nodeType="clickEffect">
                                  <p:stCondLst>
                                    <p:cond delay="0"/>
                                  </p:stCondLst>
                                  <p:childTnLst>
                                    <p:set>
                                      <p:cBhvr>
                                        <p:cTn id="38" dur="1" fill="hold">
                                          <p:stCondLst>
                                            <p:cond delay="0"/>
                                          </p:stCondLst>
                                        </p:cTn>
                                        <p:tgtEl>
                                          <p:spTgt spid="473"/>
                                        </p:tgtEl>
                                        <p:attrNameLst>
                                          <p:attrName>style.visibility</p:attrName>
                                        </p:attrNameLst>
                                      </p:cBhvr>
                                      <p:to>
                                        <p:strVal val="visible"/>
                                      </p:to>
                                    </p:set>
                                    <p:animEffect transition="in" filter="fade">
                                      <p:cBhvr additive="repl">
                                        <p:cTn id="39" dur="500"/>
                                        <p:tgtEl>
                                          <p:spTgt spid="473"/>
                                        </p:tgtEl>
                                      </p:cBhvr>
                                    </p:animEffect>
                                  </p:childTnLst>
                                </p:cTn>
                              </p:par>
                              <p:par>
                                <p:cTn id="40" presetID="10" presetClass="entr" fill="hold" nodeType="withEffect">
                                  <p:stCondLst>
                                    <p:cond delay="0"/>
                                  </p:stCondLst>
                                  <p:childTnLst>
                                    <p:set>
                                      <p:cBhvr>
                                        <p:cTn id="41" dur="1" fill="hold">
                                          <p:stCondLst>
                                            <p:cond delay="0"/>
                                          </p:stCondLst>
                                        </p:cTn>
                                        <p:tgtEl>
                                          <p:spTgt spid="470"/>
                                        </p:tgtEl>
                                        <p:attrNameLst>
                                          <p:attrName>style.visibility</p:attrName>
                                        </p:attrNameLst>
                                      </p:cBhvr>
                                      <p:to>
                                        <p:strVal val="visible"/>
                                      </p:to>
                                    </p:set>
                                    <p:animEffect transition="in" filter="fade">
                                      <p:cBhvr additive="repl">
                                        <p:cTn id="42" dur="500"/>
                                        <p:tgtEl>
                                          <p:spTgt spid="47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fill="hold" nodeType="clickEffect">
                                  <p:stCondLst>
                                    <p:cond delay="0"/>
                                  </p:stCondLst>
                                  <p:childTnLst>
                                    <p:set>
                                      <p:cBhvr>
                                        <p:cTn id="46" dur="1" fill="hold">
                                          <p:stCondLst>
                                            <p:cond delay="0"/>
                                          </p:stCondLst>
                                        </p:cTn>
                                        <p:tgtEl>
                                          <p:spTgt spid="474"/>
                                        </p:tgtEl>
                                        <p:attrNameLst>
                                          <p:attrName>style.visibility</p:attrName>
                                        </p:attrNameLst>
                                      </p:cBhvr>
                                      <p:to>
                                        <p:strVal val="visible"/>
                                      </p:to>
                                    </p:set>
                                    <p:animEffect transition="in" filter="fade">
                                      <p:cBhvr additive="repl">
                                        <p:cTn id="47" dur="500"/>
                                        <p:tgtEl>
                                          <p:spTgt spid="474"/>
                                        </p:tgtEl>
                                      </p:cBhvr>
                                    </p:animEffect>
                                  </p:childTnLst>
                                </p:cTn>
                              </p:par>
                              <p:par>
                                <p:cTn id="48" presetID="10" presetClass="entr" fill="hold" nodeType="withEffect">
                                  <p:stCondLst>
                                    <p:cond delay="0"/>
                                  </p:stCondLst>
                                  <p:childTnLst>
                                    <p:set>
                                      <p:cBhvr>
                                        <p:cTn id="49" dur="1" fill="hold">
                                          <p:stCondLst>
                                            <p:cond delay="0"/>
                                          </p:stCondLst>
                                        </p:cTn>
                                        <p:tgtEl>
                                          <p:spTgt spid="471"/>
                                        </p:tgtEl>
                                        <p:attrNameLst>
                                          <p:attrName>style.visibility</p:attrName>
                                        </p:attrNameLst>
                                      </p:cBhvr>
                                      <p:to>
                                        <p:strVal val="visible"/>
                                      </p:to>
                                    </p:set>
                                    <p:animEffect transition="in" filter="fade">
                                      <p:cBhvr additive="repl">
                                        <p:cTn id="50" dur="500"/>
                                        <p:tgtEl>
                                          <p:spTgt spid="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6" name="Group 1"/>
          <p:cNvGrpSpPr/>
          <p:nvPr/>
        </p:nvGrpSpPr>
        <p:grpSpPr>
          <a:xfrm>
            <a:off x="354960" y="274680"/>
            <a:ext cx="992160" cy="932760"/>
            <a:chOff x="354960" y="274680"/>
            <a:chExt cx="992160" cy="932760"/>
          </a:xfrm>
        </p:grpSpPr>
        <p:grpSp>
          <p:nvGrpSpPr>
            <p:cNvPr id="477" name="Group 2"/>
            <p:cNvGrpSpPr/>
            <p:nvPr/>
          </p:nvGrpSpPr>
          <p:grpSpPr>
            <a:xfrm>
              <a:off x="354960" y="274680"/>
              <a:ext cx="912960" cy="914040"/>
              <a:chOff x="354960" y="274680"/>
              <a:chExt cx="912960" cy="914040"/>
            </a:xfrm>
          </p:grpSpPr>
          <p:sp>
            <p:nvSpPr>
              <p:cNvPr id="478" name="CustomShape 3"/>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rgbClr val="F39C12"/>
              </a:solidFill>
              <a:ln>
                <a:noFill/>
              </a:ln>
            </p:spPr>
            <p:style>
              <a:lnRef idx="0">
                <a:scrgbClr r="0" g="0" b="0"/>
              </a:lnRef>
              <a:fillRef idx="0">
                <a:scrgbClr r="0" g="0" b="0"/>
              </a:fillRef>
              <a:effectRef idx="0">
                <a:scrgbClr r="0" g="0" b="0"/>
              </a:effectRef>
              <a:fontRef idx="minor"/>
            </p:style>
          </p:sp>
          <p:sp>
            <p:nvSpPr>
              <p:cNvPr id="479" name="CustomShape 4"/>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chemeClr val="bg1">
                  <a:lumMod val="50000"/>
                </a:schemeClr>
              </a:solidFill>
              <a:ln>
                <a:noFill/>
              </a:ln>
            </p:spPr>
            <p:style>
              <a:lnRef idx="0">
                <a:scrgbClr r="0" g="0" b="0"/>
              </a:lnRef>
              <a:fillRef idx="0">
                <a:scrgbClr r="0" g="0" b="0"/>
              </a:fillRef>
              <a:effectRef idx="0">
                <a:scrgbClr r="0" g="0" b="0"/>
              </a:effectRef>
              <a:fontRef idx="minor"/>
            </p:style>
          </p:sp>
          <p:sp>
            <p:nvSpPr>
              <p:cNvPr id="480" name="CustomShape 5"/>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481" name="CustomShape 6"/>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482" name="CustomShape 7"/>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483" name="CustomShape 8"/>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484" name="Line 9"/>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485" name="TextShape 10"/>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Préparer les prochains projets</a:t>
            </a:r>
            <a:endParaRPr lang="fr-FR" sz="2800" b="0" strike="noStrike" spc="-1">
              <a:solidFill>
                <a:srgbClr val="000000"/>
              </a:solidFill>
              <a:latin typeface="Calibri"/>
            </a:endParaRPr>
          </a:p>
        </p:txBody>
      </p:sp>
      <p:sp>
        <p:nvSpPr>
          <p:cNvPr id="486" name="CustomShape 11"/>
          <p:cNvSpPr/>
          <p:nvPr/>
        </p:nvSpPr>
        <p:spPr>
          <a:xfrm>
            <a:off x="442800" y="1525320"/>
            <a:ext cx="111589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800" b="1" u="sng" strike="noStrike" spc="-1">
                <a:solidFill>
                  <a:srgbClr val="000000"/>
                </a:solidFill>
                <a:uFillTx/>
                <a:latin typeface="Gill Sans MT"/>
              </a:rPr>
              <a:t>Objectif</a:t>
            </a:r>
            <a:r>
              <a:rPr lang="fr-FR" sz="1800" b="1" strike="noStrike" spc="-1">
                <a:solidFill>
                  <a:srgbClr val="000000"/>
                </a:solidFill>
                <a:latin typeface="Gill Sans MT"/>
              </a:rPr>
              <a:t> : Devenir un territoire et une municipalité attractive pour les bailleurs et les investisseurs</a:t>
            </a:r>
            <a:endParaRPr lang="ca-ES" sz="1800" b="0" strike="noStrike" spc="-1">
              <a:latin typeface="Arial"/>
            </a:endParaRPr>
          </a:p>
        </p:txBody>
      </p:sp>
      <p:sp>
        <p:nvSpPr>
          <p:cNvPr id="487" name="CustomShape 12"/>
          <p:cNvSpPr/>
          <p:nvPr/>
        </p:nvSpPr>
        <p:spPr>
          <a:xfrm>
            <a:off x="543600" y="2535120"/>
            <a:ext cx="1623600" cy="1624320"/>
          </a:xfrm>
          <a:prstGeom prst="ellipse">
            <a:avLst/>
          </a:prstGeom>
          <a:solidFill>
            <a:srgbClr val="F39C12"/>
          </a:solidFill>
          <a:ln>
            <a:noFill/>
          </a:ln>
        </p:spPr>
        <p:style>
          <a:lnRef idx="2">
            <a:schemeClr val="accent1">
              <a:shade val="50000"/>
            </a:schemeClr>
          </a:lnRef>
          <a:fillRef idx="1">
            <a:schemeClr val="accent1"/>
          </a:fillRef>
          <a:effectRef idx="0">
            <a:schemeClr val="accent1"/>
          </a:effectRef>
          <a:fontRef idx="minor"/>
        </p:style>
      </p:sp>
      <p:pic>
        <p:nvPicPr>
          <p:cNvPr id="488" name="Image 3"/>
          <p:cNvPicPr/>
          <p:nvPr/>
        </p:nvPicPr>
        <p:blipFill>
          <a:blip r:embed="rId2"/>
          <a:srcRect l="23089" t="13317" r="11652" b="16954"/>
          <a:stretch/>
        </p:blipFill>
        <p:spPr>
          <a:xfrm>
            <a:off x="910440" y="2730600"/>
            <a:ext cx="1079280" cy="1155240"/>
          </a:xfrm>
          <a:prstGeom prst="rect">
            <a:avLst/>
          </a:prstGeom>
          <a:ln>
            <a:noFill/>
          </a:ln>
        </p:spPr>
      </p:pic>
      <p:sp>
        <p:nvSpPr>
          <p:cNvPr id="489" name="CustomShape 13"/>
          <p:cNvSpPr/>
          <p:nvPr/>
        </p:nvSpPr>
        <p:spPr>
          <a:xfrm>
            <a:off x="2472840" y="2526120"/>
            <a:ext cx="1623600" cy="1624320"/>
          </a:xfrm>
          <a:prstGeom prst="ellipse">
            <a:avLst/>
          </a:prstGeom>
          <a:solidFill>
            <a:srgbClr val="435266"/>
          </a:solidFill>
          <a:ln>
            <a:noFill/>
          </a:ln>
        </p:spPr>
        <p:style>
          <a:lnRef idx="2">
            <a:schemeClr val="accent1">
              <a:shade val="50000"/>
            </a:schemeClr>
          </a:lnRef>
          <a:fillRef idx="1">
            <a:schemeClr val="accent1"/>
          </a:fillRef>
          <a:effectRef idx="0">
            <a:schemeClr val="accent1"/>
          </a:effectRef>
          <a:fontRef idx="minor"/>
        </p:style>
      </p:sp>
      <p:sp>
        <p:nvSpPr>
          <p:cNvPr id="490" name="CustomShape 14"/>
          <p:cNvSpPr/>
          <p:nvPr/>
        </p:nvSpPr>
        <p:spPr>
          <a:xfrm>
            <a:off x="4404600" y="2535120"/>
            <a:ext cx="1623600" cy="1624320"/>
          </a:xfrm>
          <a:prstGeom prst="ellipse">
            <a:avLst/>
          </a:prstGeom>
          <a:solidFill>
            <a:srgbClr val="F39C12"/>
          </a:solidFill>
          <a:ln>
            <a:noFill/>
          </a:ln>
        </p:spPr>
        <p:style>
          <a:lnRef idx="2">
            <a:schemeClr val="accent1">
              <a:shade val="50000"/>
            </a:schemeClr>
          </a:lnRef>
          <a:fillRef idx="1">
            <a:schemeClr val="accent1"/>
          </a:fillRef>
          <a:effectRef idx="0">
            <a:schemeClr val="accent1"/>
          </a:effectRef>
          <a:fontRef idx="minor"/>
        </p:style>
      </p:sp>
      <p:sp>
        <p:nvSpPr>
          <p:cNvPr id="491" name="CustomShape 15"/>
          <p:cNvSpPr/>
          <p:nvPr/>
        </p:nvSpPr>
        <p:spPr>
          <a:xfrm>
            <a:off x="6333840" y="2535120"/>
            <a:ext cx="1623600" cy="1624320"/>
          </a:xfrm>
          <a:prstGeom prst="ellipse">
            <a:avLst/>
          </a:prstGeom>
          <a:solidFill>
            <a:srgbClr val="435266"/>
          </a:solidFill>
          <a:ln>
            <a:noFill/>
          </a:ln>
        </p:spPr>
        <p:style>
          <a:lnRef idx="2">
            <a:schemeClr val="accent1">
              <a:shade val="50000"/>
            </a:schemeClr>
          </a:lnRef>
          <a:fillRef idx="1">
            <a:schemeClr val="accent1"/>
          </a:fillRef>
          <a:effectRef idx="0">
            <a:schemeClr val="accent1"/>
          </a:effectRef>
          <a:fontRef idx="minor"/>
        </p:style>
      </p:sp>
      <p:sp>
        <p:nvSpPr>
          <p:cNvPr id="492" name="CustomShape 16"/>
          <p:cNvSpPr/>
          <p:nvPr/>
        </p:nvSpPr>
        <p:spPr>
          <a:xfrm>
            <a:off x="8262720" y="2513520"/>
            <a:ext cx="1623600" cy="1624320"/>
          </a:xfrm>
          <a:prstGeom prst="ellipse">
            <a:avLst/>
          </a:prstGeom>
          <a:solidFill>
            <a:srgbClr val="F39C12"/>
          </a:solidFill>
          <a:ln>
            <a:noFill/>
          </a:ln>
        </p:spPr>
        <p:style>
          <a:lnRef idx="2">
            <a:schemeClr val="accent1">
              <a:shade val="50000"/>
            </a:schemeClr>
          </a:lnRef>
          <a:fillRef idx="1">
            <a:schemeClr val="accent1"/>
          </a:fillRef>
          <a:effectRef idx="0">
            <a:schemeClr val="accent1"/>
          </a:effectRef>
          <a:fontRef idx="minor"/>
        </p:style>
      </p:sp>
      <p:sp>
        <p:nvSpPr>
          <p:cNvPr id="493" name="CustomShape 17"/>
          <p:cNvSpPr/>
          <p:nvPr/>
        </p:nvSpPr>
        <p:spPr>
          <a:xfrm>
            <a:off x="10191960" y="2513520"/>
            <a:ext cx="1623600" cy="1624320"/>
          </a:xfrm>
          <a:prstGeom prst="ellipse">
            <a:avLst/>
          </a:prstGeom>
          <a:solidFill>
            <a:srgbClr val="435266"/>
          </a:solidFill>
          <a:ln>
            <a:noFill/>
          </a:ln>
        </p:spPr>
        <p:style>
          <a:lnRef idx="2">
            <a:schemeClr val="accent1">
              <a:shade val="50000"/>
            </a:schemeClr>
          </a:lnRef>
          <a:fillRef idx="1">
            <a:schemeClr val="accent1"/>
          </a:fillRef>
          <a:effectRef idx="0">
            <a:schemeClr val="accent1"/>
          </a:effectRef>
          <a:fontRef idx="minor"/>
        </p:style>
      </p:sp>
      <p:pic>
        <p:nvPicPr>
          <p:cNvPr id="494" name="Picture 4" descr="Vois, voit, voient, voie ou voix : quelle orthographe ?"/>
          <p:cNvPicPr/>
          <p:nvPr/>
        </p:nvPicPr>
        <p:blipFill>
          <a:blip r:embed="rId3">
            <a:lum bright="70000" contrast="-70000"/>
            <a:extLst>
              <a:ext uri="{BEBA8EAE-BF5A-486C-A8C5-ECC9F3942E4B}">
                <a14:imgProps xmlns:a14="http://schemas.microsoft.com/office/drawing/2010/main">
                  <a14:imgLayer r:embed="rId4">
                    <a14:imgEffect>
                      <a14:artisticPhotocopy/>
                    </a14:imgEffect>
                  </a14:imgLayer>
                </a14:imgProps>
              </a:ext>
            </a:extLst>
          </a:blip>
          <a:stretch/>
        </p:blipFill>
        <p:spPr>
          <a:xfrm>
            <a:off x="2761920" y="2847960"/>
            <a:ext cx="955440" cy="955440"/>
          </a:xfrm>
          <a:prstGeom prst="rect">
            <a:avLst/>
          </a:prstGeom>
          <a:ln>
            <a:noFill/>
          </a:ln>
          <a:effectLst>
            <a:glow>
              <a:schemeClr val="bg1"/>
            </a:glow>
          </a:effectLst>
        </p:spPr>
      </p:pic>
      <p:pic>
        <p:nvPicPr>
          <p:cNvPr id="495" name="Image 26"/>
          <p:cNvPicPr/>
          <p:nvPr/>
        </p:nvPicPr>
        <p:blipFill>
          <a:blip r:embed="rId5"/>
          <a:stretch/>
        </p:blipFill>
        <p:spPr>
          <a:xfrm>
            <a:off x="4667760" y="2792160"/>
            <a:ext cx="1092240" cy="1092240"/>
          </a:xfrm>
          <a:prstGeom prst="rect">
            <a:avLst/>
          </a:prstGeom>
          <a:ln>
            <a:noFill/>
          </a:ln>
        </p:spPr>
      </p:pic>
      <p:pic>
        <p:nvPicPr>
          <p:cNvPr id="496" name="Picture 6" descr="Réseau | NINA"/>
          <p:cNvPicPr/>
          <p:nvPr/>
        </p:nvPicPr>
        <p:blipFill>
          <a:blip r:embed="rId6"/>
          <a:stretch/>
        </p:blipFill>
        <p:spPr>
          <a:xfrm>
            <a:off x="6669720" y="2847960"/>
            <a:ext cx="975600" cy="975600"/>
          </a:xfrm>
          <a:prstGeom prst="rect">
            <a:avLst/>
          </a:prstGeom>
          <a:ln>
            <a:noFill/>
          </a:ln>
        </p:spPr>
      </p:pic>
      <p:sp>
        <p:nvSpPr>
          <p:cNvPr id="497" name="CustomShape 18"/>
          <p:cNvSpPr/>
          <p:nvPr/>
        </p:nvSpPr>
        <p:spPr>
          <a:xfrm>
            <a:off x="515880" y="4300560"/>
            <a:ext cx="16513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000000"/>
                </a:solidFill>
                <a:latin typeface="Gill Sans MT"/>
              </a:rPr>
              <a:t>Mener une évaluation de son projet</a:t>
            </a:r>
            <a:endParaRPr lang="ca-ES" sz="1800" b="0" strike="noStrike" spc="-1">
              <a:latin typeface="Arial"/>
            </a:endParaRPr>
          </a:p>
        </p:txBody>
      </p:sp>
      <p:sp>
        <p:nvSpPr>
          <p:cNvPr id="498" name="CustomShape 19"/>
          <p:cNvSpPr/>
          <p:nvPr/>
        </p:nvSpPr>
        <p:spPr>
          <a:xfrm>
            <a:off x="2414160" y="4320720"/>
            <a:ext cx="16513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000000"/>
                </a:solidFill>
                <a:latin typeface="Gill Sans MT"/>
              </a:rPr>
              <a:t>Communiquer sur ses réussites</a:t>
            </a:r>
            <a:endParaRPr lang="ca-ES" sz="1800" b="0" strike="noStrike" spc="-1">
              <a:latin typeface="Arial"/>
            </a:endParaRPr>
          </a:p>
        </p:txBody>
      </p:sp>
      <p:sp>
        <p:nvSpPr>
          <p:cNvPr id="499" name="CustomShape 20"/>
          <p:cNvSpPr/>
          <p:nvPr/>
        </p:nvSpPr>
        <p:spPr>
          <a:xfrm>
            <a:off x="4404600" y="4339080"/>
            <a:ext cx="165132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000000"/>
                </a:solidFill>
                <a:latin typeface="Gill Sans MT"/>
              </a:rPr>
              <a:t>Partager son expérience</a:t>
            </a:r>
            <a:endParaRPr lang="ca-ES" sz="1800" b="0" strike="noStrike" spc="-1">
              <a:latin typeface="Arial"/>
            </a:endParaRPr>
          </a:p>
        </p:txBody>
      </p:sp>
      <p:sp>
        <p:nvSpPr>
          <p:cNvPr id="500" name="CustomShape 21"/>
          <p:cNvSpPr/>
          <p:nvPr/>
        </p:nvSpPr>
        <p:spPr>
          <a:xfrm>
            <a:off x="6333840" y="4342680"/>
            <a:ext cx="165132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000000"/>
                </a:solidFill>
                <a:latin typeface="Gill Sans MT"/>
              </a:rPr>
              <a:t>S’intégrer à des réseaux de villes et  d’expertise</a:t>
            </a:r>
            <a:endParaRPr lang="ca-ES" sz="1800" b="0" strike="noStrike" spc="-1">
              <a:latin typeface="Arial"/>
            </a:endParaRPr>
          </a:p>
        </p:txBody>
      </p:sp>
      <p:pic>
        <p:nvPicPr>
          <p:cNvPr id="501" name="Image 4"/>
          <p:cNvPicPr/>
          <p:nvPr/>
        </p:nvPicPr>
        <p:blipFill>
          <a:blip r:embed="rId7"/>
          <a:srcRect b="14024"/>
          <a:stretch/>
        </p:blipFill>
        <p:spPr>
          <a:xfrm>
            <a:off x="8323560" y="2572920"/>
            <a:ext cx="1502280" cy="1391040"/>
          </a:xfrm>
          <a:prstGeom prst="rect">
            <a:avLst/>
          </a:prstGeom>
          <a:ln>
            <a:noFill/>
          </a:ln>
        </p:spPr>
      </p:pic>
      <p:pic>
        <p:nvPicPr>
          <p:cNvPr id="502" name="Image 5"/>
          <p:cNvPicPr/>
          <p:nvPr/>
        </p:nvPicPr>
        <p:blipFill>
          <a:blip r:embed="rId8"/>
          <a:stretch/>
        </p:blipFill>
        <p:spPr>
          <a:xfrm>
            <a:off x="10359360" y="3030840"/>
            <a:ext cx="1333080" cy="772560"/>
          </a:xfrm>
          <a:prstGeom prst="rect">
            <a:avLst/>
          </a:prstGeom>
          <a:ln>
            <a:noFill/>
          </a:ln>
        </p:spPr>
      </p:pic>
      <p:sp>
        <p:nvSpPr>
          <p:cNvPr id="503" name="CustomShape 22"/>
          <p:cNvSpPr/>
          <p:nvPr/>
        </p:nvSpPr>
        <p:spPr>
          <a:xfrm>
            <a:off x="8323560" y="4295520"/>
            <a:ext cx="165132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000000"/>
                </a:solidFill>
                <a:latin typeface="Gill Sans MT"/>
              </a:rPr>
              <a:t>Suivre les événements en lien avec son projet</a:t>
            </a:r>
            <a:endParaRPr lang="ca-ES" sz="1800" b="0" strike="noStrike" spc="-1">
              <a:latin typeface="Arial"/>
            </a:endParaRPr>
          </a:p>
        </p:txBody>
      </p:sp>
      <p:sp>
        <p:nvSpPr>
          <p:cNvPr id="504" name="CustomShape 23"/>
          <p:cNvSpPr/>
          <p:nvPr/>
        </p:nvSpPr>
        <p:spPr>
          <a:xfrm>
            <a:off x="10252440" y="4320720"/>
            <a:ext cx="165132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000000"/>
                </a:solidFill>
                <a:latin typeface="Gill Sans MT"/>
              </a:rPr>
              <a:t>Maintenir l’échange avec le bailleur et ses partenaires</a:t>
            </a:r>
            <a:endParaRPr lang="ca-ES"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487"/>
                                        </p:tgtEl>
                                        <p:attrNameLst>
                                          <p:attrName>style.visibility</p:attrName>
                                        </p:attrNameLst>
                                      </p:cBhvr>
                                      <p:to>
                                        <p:strVal val="visible"/>
                                      </p:to>
                                    </p:set>
                                    <p:animEffect transition="in" filter="fade">
                                      <p:cBhvr additive="repl">
                                        <p:cTn id="7" dur="500"/>
                                        <p:tgtEl>
                                          <p:spTgt spid="487"/>
                                        </p:tgtEl>
                                      </p:cBhvr>
                                    </p:animEffect>
                                  </p:childTnLst>
                                </p:cTn>
                              </p:par>
                              <p:par>
                                <p:cTn id="8" presetID="10" presetClass="entr" fill="hold" nodeType="withEffect">
                                  <p:stCondLst>
                                    <p:cond delay="0"/>
                                  </p:stCondLst>
                                  <p:childTnLst>
                                    <p:set>
                                      <p:cBhvr>
                                        <p:cTn id="9" dur="1" fill="hold">
                                          <p:stCondLst>
                                            <p:cond delay="0"/>
                                          </p:stCondLst>
                                        </p:cTn>
                                        <p:tgtEl>
                                          <p:spTgt spid="488"/>
                                        </p:tgtEl>
                                        <p:attrNameLst>
                                          <p:attrName>style.visibility</p:attrName>
                                        </p:attrNameLst>
                                      </p:cBhvr>
                                      <p:to>
                                        <p:strVal val="visible"/>
                                      </p:to>
                                    </p:set>
                                    <p:animEffect transition="in" filter="fade">
                                      <p:cBhvr additive="repl">
                                        <p:cTn id="10" dur="500"/>
                                        <p:tgtEl>
                                          <p:spTgt spid="488"/>
                                        </p:tgtEl>
                                      </p:cBhvr>
                                    </p:animEffect>
                                  </p:childTnLst>
                                </p:cTn>
                              </p:par>
                              <p:par>
                                <p:cTn id="11" presetID="10" presetClass="entr" fill="hold" nodeType="withEffect">
                                  <p:stCondLst>
                                    <p:cond delay="0"/>
                                  </p:stCondLst>
                                  <p:childTnLst>
                                    <p:set>
                                      <p:cBhvr>
                                        <p:cTn id="12" dur="1" fill="hold">
                                          <p:stCondLst>
                                            <p:cond delay="0"/>
                                          </p:stCondLst>
                                        </p:cTn>
                                        <p:tgtEl>
                                          <p:spTgt spid="497"/>
                                        </p:tgtEl>
                                        <p:attrNameLst>
                                          <p:attrName>style.visibility</p:attrName>
                                        </p:attrNameLst>
                                      </p:cBhvr>
                                      <p:to>
                                        <p:strVal val="visible"/>
                                      </p:to>
                                    </p:set>
                                    <p:animEffect transition="in" filter="fade">
                                      <p:cBhvr additive="repl">
                                        <p:cTn id="13" dur="500"/>
                                        <p:tgtEl>
                                          <p:spTgt spid="49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fill="hold" nodeType="clickEffect">
                                  <p:stCondLst>
                                    <p:cond delay="0"/>
                                  </p:stCondLst>
                                  <p:childTnLst>
                                    <p:set>
                                      <p:cBhvr>
                                        <p:cTn id="17" dur="1" fill="hold">
                                          <p:stCondLst>
                                            <p:cond delay="0"/>
                                          </p:stCondLst>
                                        </p:cTn>
                                        <p:tgtEl>
                                          <p:spTgt spid="489"/>
                                        </p:tgtEl>
                                        <p:attrNameLst>
                                          <p:attrName>style.visibility</p:attrName>
                                        </p:attrNameLst>
                                      </p:cBhvr>
                                      <p:to>
                                        <p:strVal val="visible"/>
                                      </p:to>
                                    </p:set>
                                    <p:animEffect transition="in" filter="fade">
                                      <p:cBhvr additive="repl">
                                        <p:cTn id="18" dur="500"/>
                                        <p:tgtEl>
                                          <p:spTgt spid="489"/>
                                        </p:tgtEl>
                                      </p:cBhvr>
                                    </p:animEffect>
                                  </p:childTnLst>
                                </p:cTn>
                              </p:par>
                              <p:par>
                                <p:cTn id="19" presetID="10" presetClass="entr" fill="hold" nodeType="withEffect">
                                  <p:stCondLst>
                                    <p:cond delay="0"/>
                                  </p:stCondLst>
                                  <p:childTnLst>
                                    <p:set>
                                      <p:cBhvr>
                                        <p:cTn id="20" dur="1" fill="hold">
                                          <p:stCondLst>
                                            <p:cond delay="0"/>
                                          </p:stCondLst>
                                        </p:cTn>
                                        <p:tgtEl>
                                          <p:spTgt spid="494"/>
                                        </p:tgtEl>
                                        <p:attrNameLst>
                                          <p:attrName>style.visibility</p:attrName>
                                        </p:attrNameLst>
                                      </p:cBhvr>
                                      <p:to>
                                        <p:strVal val="visible"/>
                                      </p:to>
                                    </p:set>
                                    <p:animEffect transition="in" filter="fade">
                                      <p:cBhvr additive="repl">
                                        <p:cTn id="21" dur="500"/>
                                        <p:tgtEl>
                                          <p:spTgt spid="494"/>
                                        </p:tgtEl>
                                      </p:cBhvr>
                                    </p:animEffect>
                                  </p:childTnLst>
                                </p:cTn>
                              </p:par>
                              <p:par>
                                <p:cTn id="22" presetID="10" presetClass="entr" fill="hold" nodeType="withEffect">
                                  <p:stCondLst>
                                    <p:cond delay="0"/>
                                  </p:stCondLst>
                                  <p:childTnLst>
                                    <p:set>
                                      <p:cBhvr>
                                        <p:cTn id="23" dur="1" fill="hold">
                                          <p:stCondLst>
                                            <p:cond delay="0"/>
                                          </p:stCondLst>
                                        </p:cTn>
                                        <p:tgtEl>
                                          <p:spTgt spid="498"/>
                                        </p:tgtEl>
                                        <p:attrNameLst>
                                          <p:attrName>style.visibility</p:attrName>
                                        </p:attrNameLst>
                                      </p:cBhvr>
                                      <p:to>
                                        <p:strVal val="visible"/>
                                      </p:to>
                                    </p:set>
                                    <p:animEffect transition="in" filter="fade">
                                      <p:cBhvr additive="repl">
                                        <p:cTn id="24" dur="500"/>
                                        <p:tgtEl>
                                          <p:spTgt spid="49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fill="hold" nodeType="clickEffect">
                                  <p:stCondLst>
                                    <p:cond delay="0"/>
                                  </p:stCondLst>
                                  <p:childTnLst>
                                    <p:set>
                                      <p:cBhvr>
                                        <p:cTn id="28" dur="1" fill="hold">
                                          <p:stCondLst>
                                            <p:cond delay="0"/>
                                          </p:stCondLst>
                                        </p:cTn>
                                        <p:tgtEl>
                                          <p:spTgt spid="490"/>
                                        </p:tgtEl>
                                        <p:attrNameLst>
                                          <p:attrName>style.visibility</p:attrName>
                                        </p:attrNameLst>
                                      </p:cBhvr>
                                      <p:to>
                                        <p:strVal val="visible"/>
                                      </p:to>
                                    </p:set>
                                    <p:animEffect transition="in" filter="fade">
                                      <p:cBhvr additive="repl">
                                        <p:cTn id="29" dur="500"/>
                                        <p:tgtEl>
                                          <p:spTgt spid="490"/>
                                        </p:tgtEl>
                                      </p:cBhvr>
                                    </p:animEffect>
                                  </p:childTnLst>
                                </p:cTn>
                              </p:par>
                              <p:par>
                                <p:cTn id="30" presetID="10" presetClass="entr" fill="hold" nodeType="withEffect">
                                  <p:stCondLst>
                                    <p:cond delay="0"/>
                                  </p:stCondLst>
                                  <p:childTnLst>
                                    <p:set>
                                      <p:cBhvr>
                                        <p:cTn id="31" dur="1" fill="hold">
                                          <p:stCondLst>
                                            <p:cond delay="0"/>
                                          </p:stCondLst>
                                        </p:cTn>
                                        <p:tgtEl>
                                          <p:spTgt spid="495"/>
                                        </p:tgtEl>
                                        <p:attrNameLst>
                                          <p:attrName>style.visibility</p:attrName>
                                        </p:attrNameLst>
                                      </p:cBhvr>
                                      <p:to>
                                        <p:strVal val="visible"/>
                                      </p:to>
                                    </p:set>
                                    <p:animEffect transition="in" filter="fade">
                                      <p:cBhvr additive="repl">
                                        <p:cTn id="32" dur="500"/>
                                        <p:tgtEl>
                                          <p:spTgt spid="495"/>
                                        </p:tgtEl>
                                      </p:cBhvr>
                                    </p:animEffect>
                                  </p:childTnLst>
                                </p:cTn>
                              </p:par>
                              <p:par>
                                <p:cTn id="33" presetID="10" presetClass="entr" fill="hold" nodeType="withEffect">
                                  <p:stCondLst>
                                    <p:cond delay="0"/>
                                  </p:stCondLst>
                                  <p:childTnLst>
                                    <p:set>
                                      <p:cBhvr>
                                        <p:cTn id="34" dur="1" fill="hold">
                                          <p:stCondLst>
                                            <p:cond delay="0"/>
                                          </p:stCondLst>
                                        </p:cTn>
                                        <p:tgtEl>
                                          <p:spTgt spid="499"/>
                                        </p:tgtEl>
                                        <p:attrNameLst>
                                          <p:attrName>style.visibility</p:attrName>
                                        </p:attrNameLst>
                                      </p:cBhvr>
                                      <p:to>
                                        <p:strVal val="visible"/>
                                      </p:to>
                                    </p:set>
                                    <p:animEffect transition="in" filter="fade">
                                      <p:cBhvr additive="repl">
                                        <p:cTn id="35" dur="500"/>
                                        <p:tgtEl>
                                          <p:spTgt spid="49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nodeType="clickEffect">
                                  <p:stCondLst>
                                    <p:cond delay="0"/>
                                  </p:stCondLst>
                                  <p:childTnLst>
                                    <p:set>
                                      <p:cBhvr>
                                        <p:cTn id="39" dur="1" fill="hold">
                                          <p:stCondLst>
                                            <p:cond delay="0"/>
                                          </p:stCondLst>
                                        </p:cTn>
                                        <p:tgtEl>
                                          <p:spTgt spid="496"/>
                                        </p:tgtEl>
                                        <p:attrNameLst>
                                          <p:attrName>style.visibility</p:attrName>
                                        </p:attrNameLst>
                                      </p:cBhvr>
                                      <p:to>
                                        <p:strVal val="visible"/>
                                      </p:to>
                                    </p:set>
                                    <p:animEffect transition="in" filter="fade">
                                      <p:cBhvr additive="repl">
                                        <p:cTn id="40" dur="500"/>
                                        <p:tgtEl>
                                          <p:spTgt spid="496"/>
                                        </p:tgtEl>
                                      </p:cBhvr>
                                    </p:animEffect>
                                  </p:childTnLst>
                                </p:cTn>
                              </p:par>
                              <p:par>
                                <p:cTn id="41" presetID="10" presetClass="entr" fill="hold" nodeType="withEffect">
                                  <p:stCondLst>
                                    <p:cond delay="0"/>
                                  </p:stCondLst>
                                  <p:childTnLst>
                                    <p:set>
                                      <p:cBhvr>
                                        <p:cTn id="42" dur="1" fill="hold">
                                          <p:stCondLst>
                                            <p:cond delay="0"/>
                                          </p:stCondLst>
                                        </p:cTn>
                                        <p:tgtEl>
                                          <p:spTgt spid="500"/>
                                        </p:tgtEl>
                                        <p:attrNameLst>
                                          <p:attrName>style.visibility</p:attrName>
                                        </p:attrNameLst>
                                      </p:cBhvr>
                                      <p:to>
                                        <p:strVal val="visible"/>
                                      </p:to>
                                    </p:set>
                                    <p:animEffect transition="in" filter="fade">
                                      <p:cBhvr additive="repl">
                                        <p:cTn id="43" dur="500"/>
                                        <p:tgtEl>
                                          <p:spTgt spid="500"/>
                                        </p:tgtEl>
                                      </p:cBhvr>
                                    </p:animEffect>
                                  </p:childTnLst>
                                </p:cTn>
                              </p:par>
                              <p:par>
                                <p:cTn id="44" presetID="10" presetClass="entr" fill="hold" nodeType="withEffect">
                                  <p:stCondLst>
                                    <p:cond delay="0"/>
                                  </p:stCondLst>
                                  <p:childTnLst>
                                    <p:set>
                                      <p:cBhvr>
                                        <p:cTn id="45" dur="1" fill="hold">
                                          <p:stCondLst>
                                            <p:cond delay="0"/>
                                          </p:stCondLst>
                                        </p:cTn>
                                        <p:tgtEl>
                                          <p:spTgt spid="491"/>
                                        </p:tgtEl>
                                        <p:attrNameLst>
                                          <p:attrName>style.visibility</p:attrName>
                                        </p:attrNameLst>
                                      </p:cBhvr>
                                      <p:to>
                                        <p:strVal val="visible"/>
                                      </p:to>
                                    </p:set>
                                    <p:animEffect transition="in" filter="fade">
                                      <p:cBhvr additive="repl">
                                        <p:cTn id="46" dur="500"/>
                                        <p:tgtEl>
                                          <p:spTgt spid="491"/>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fill="hold" nodeType="clickEffect">
                                  <p:stCondLst>
                                    <p:cond delay="0"/>
                                  </p:stCondLst>
                                  <p:childTnLst>
                                    <p:set>
                                      <p:cBhvr>
                                        <p:cTn id="50" dur="1" fill="hold">
                                          <p:stCondLst>
                                            <p:cond delay="0"/>
                                          </p:stCondLst>
                                        </p:cTn>
                                        <p:tgtEl>
                                          <p:spTgt spid="492"/>
                                        </p:tgtEl>
                                        <p:attrNameLst>
                                          <p:attrName>style.visibility</p:attrName>
                                        </p:attrNameLst>
                                      </p:cBhvr>
                                      <p:to>
                                        <p:strVal val="visible"/>
                                      </p:to>
                                    </p:set>
                                    <p:animEffect transition="in" filter="fade">
                                      <p:cBhvr additive="repl">
                                        <p:cTn id="51" dur="500"/>
                                        <p:tgtEl>
                                          <p:spTgt spid="492"/>
                                        </p:tgtEl>
                                      </p:cBhvr>
                                    </p:animEffect>
                                  </p:childTnLst>
                                </p:cTn>
                              </p:par>
                              <p:par>
                                <p:cTn id="52" presetID="10" presetClass="entr" fill="hold" nodeType="withEffect">
                                  <p:stCondLst>
                                    <p:cond delay="0"/>
                                  </p:stCondLst>
                                  <p:childTnLst>
                                    <p:set>
                                      <p:cBhvr>
                                        <p:cTn id="53" dur="1" fill="hold">
                                          <p:stCondLst>
                                            <p:cond delay="0"/>
                                          </p:stCondLst>
                                        </p:cTn>
                                        <p:tgtEl>
                                          <p:spTgt spid="501"/>
                                        </p:tgtEl>
                                        <p:attrNameLst>
                                          <p:attrName>style.visibility</p:attrName>
                                        </p:attrNameLst>
                                      </p:cBhvr>
                                      <p:to>
                                        <p:strVal val="visible"/>
                                      </p:to>
                                    </p:set>
                                    <p:animEffect transition="in" filter="fade">
                                      <p:cBhvr additive="repl">
                                        <p:cTn id="54" dur="500"/>
                                        <p:tgtEl>
                                          <p:spTgt spid="501"/>
                                        </p:tgtEl>
                                      </p:cBhvr>
                                    </p:animEffect>
                                  </p:childTnLst>
                                </p:cTn>
                              </p:par>
                              <p:par>
                                <p:cTn id="55" presetID="10" presetClass="entr" fill="hold" nodeType="withEffect">
                                  <p:stCondLst>
                                    <p:cond delay="0"/>
                                  </p:stCondLst>
                                  <p:childTnLst>
                                    <p:set>
                                      <p:cBhvr>
                                        <p:cTn id="56" dur="1" fill="hold">
                                          <p:stCondLst>
                                            <p:cond delay="0"/>
                                          </p:stCondLst>
                                        </p:cTn>
                                        <p:tgtEl>
                                          <p:spTgt spid="503"/>
                                        </p:tgtEl>
                                        <p:attrNameLst>
                                          <p:attrName>style.visibility</p:attrName>
                                        </p:attrNameLst>
                                      </p:cBhvr>
                                      <p:to>
                                        <p:strVal val="visible"/>
                                      </p:to>
                                    </p:set>
                                    <p:animEffect transition="in" filter="fade">
                                      <p:cBhvr additive="repl">
                                        <p:cTn id="57" dur="500"/>
                                        <p:tgtEl>
                                          <p:spTgt spid="50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fill="hold" nodeType="clickEffect">
                                  <p:stCondLst>
                                    <p:cond delay="0"/>
                                  </p:stCondLst>
                                  <p:childTnLst>
                                    <p:set>
                                      <p:cBhvr>
                                        <p:cTn id="61" dur="1" fill="hold">
                                          <p:stCondLst>
                                            <p:cond delay="0"/>
                                          </p:stCondLst>
                                        </p:cTn>
                                        <p:tgtEl>
                                          <p:spTgt spid="493"/>
                                        </p:tgtEl>
                                        <p:attrNameLst>
                                          <p:attrName>style.visibility</p:attrName>
                                        </p:attrNameLst>
                                      </p:cBhvr>
                                      <p:to>
                                        <p:strVal val="visible"/>
                                      </p:to>
                                    </p:set>
                                    <p:animEffect transition="in" filter="fade">
                                      <p:cBhvr additive="repl">
                                        <p:cTn id="62" dur="500"/>
                                        <p:tgtEl>
                                          <p:spTgt spid="493"/>
                                        </p:tgtEl>
                                      </p:cBhvr>
                                    </p:animEffect>
                                  </p:childTnLst>
                                </p:cTn>
                              </p:par>
                              <p:par>
                                <p:cTn id="63" presetID="10" presetClass="entr" fill="hold" nodeType="withEffect">
                                  <p:stCondLst>
                                    <p:cond delay="0"/>
                                  </p:stCondLst>
                                  <p:childTnLst>
                                    <p:set>
                                      <p:cBhvr>
                                        <p:cTn id="64" dur="1" fill="hold">
                                          <p:stCondLst>
                                            <p:cond delay="0"/>
                                          </p:stCondLst>
                                        </p:cTn>
                                        <p:tgtEl>
                                          <p:spTgt spid="502"/>
                                        </p:tgtEl>
                                        <p:attrNameLst>
                                          <p:attrName>style.visibility</p:attrName>
                                        </p:attrNameLst>
                                      </p:cBhvr>
                                      <p:to>
                                        <p:strVal val="visible"/>
                                      </p:to>
                                    </p:set>
                                    <p:animEffect transition="in" filter="fade">
                                      <p:cBhvr additive="repl">
                                        <p:cTn id="65" dur="500"/>
                                        <p:tgtEl>
                                          <p:spTgt spid="502"/>
                                        </p:tgtEl>
                                      </p:cBhvr>
                                    </p:animEffect>
                                  </p:childTnLst>
                                </p:cTn>
                              </p:par>
                              <p:par>
                                <p:cTn id="66" presetID="10" presetClass="entr" fill="hold" nodeType="withEffect">
                                  <p:stCondLst>
                                    <p:cond delay="0"/>
                                  </p:stCondLst>
                                  <p:childTnLst>
                                    <p:set>
                                      <p:cBhvr>
                                        <p:cTn id="67" dur="1" fill="hold">
                                          <p:stCondLst>
                                            <p:cond delay="0"/>
                                          </p:stCondLst>
                                        </p:cTn>
                                        <p:tgtEl>
                                          <p:spTgt spid="504"/>
                                        </p:tgtEl>
                                        <p:attrNameLst>
                                          <p:attrName>style.visibility</p:attrName>
                                        </p:attrNameLst>
                                      </p:cBhvr>
                                      <p:to>
                                        <p:strVal val="visible"/>
                                      </p:to>
                                    </p:set>
                                    <p:animEffect transition="in" filter="fade">
                                      <p:cBhvr additive="repl">
                                        <p:cTn id="68" dur="500"/>
                                        <p:tgtEl>
                                          <p:spTgt spid="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506"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Exercice pratique</a:t>
            </a:r>
            <a:endParaRPr lang="fr-FR" sz="2800" b="0" strike="noStrike" spc="-1">
              <a:solidFill>
                <a:srgbClr val="000000"/>
              </a:solidFill>
              <a:latin typeface="Calibri"/>
            </a:endParaRPr>
          </a:p>
        </p:txBody>
      </p:sp>
      <p:pic>
        <p:nvPicPr>
          <p:cNvPr id="507" name="Image 1"/>
          <p:cNvPicPr/>
          <p:nvPr/>
        </p:nvPicPr>
        <p:blipFill>
          <a:blip r:embed="rId2"/>
          <a:stretch/>
        </p:blipFill>
        <p:spPr>
          <a:xfrm>
            <a:off x="349920" y="1300320"/>
            <a:ext cx="3152880" cy="5063400"/>
          </a:xfrm>
          <a:prstGeom prst="rect">
            <a:avLst/>
          </a:prstGeom>
          <a:ln>
            <a:noFill/>
          </a:ln>
        </p:spPr>
      </p:pic>
      <p:sp>
        <p:nvSpPr>
          <p:cNvPr id="508" name="CustomShape 3"/>
          <p:cNvSpPr/>
          <p:nvPr/>
        </p:nvSpPr>
        <p:spPr>
          <a:xfrm>
            <a:off x="3830760" y="1209600"/>
            <a:ext cx="8065440" cy="528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600" b="1" strike="noStrike" spc="-1">
                <a:solidFill>
                  <a:srgbClr val="2F5597"/>
                </a:solidFill>
                <a:latin typeface="Gill Sans MT"/>
              </a:rPr>
              <a:t>Critères d’éligibilité </a:t>
            </a:r>
            <a:endParaRPr lang="ca-ES" sz="1600" b="0" strike="noStrike" spc="-1">
              <a:latin typeface="Arial"/>
            </a:endParaRPr>
          </a:p>
          <a:p>
            <a:pPr algn="just">
              <a:lnSpc>
                <a:spcPct val="100000"/>
              </a:lnSpc>
            </a:pPr>
            <a:endParaRPr lang="ca-ES" sz="1600" b="0" strike="noStrike" spc="-1">
              <a:latin typeface="Arial"/>
            </a:endParaRPr>
          </a:p>
          <a:p>
            <a:pPr marL="343080" indent="-342720" algn="just">
              <a:lnSpc>
                <a:spcPct val="100000"/>
              </a:lnSpc>
              <a:spcAft>
                <a:spcPts val="601"/>
              </a:spcAft>
              <a:buClr>
                <a:srgbClr val="000000"/>
              </a:buClr>
              <a:buFont typeface="StarSymbol"/>
              <a:buAutoNum type="arabicPeriod"/>
            </a:pPr>
            <a:r>
              <a:rPr lang="fr-FR" sz="1400" b="1" strike="noStrike" spc="-1">
                <a:solidFill>
                  <a:srgbClr val="000000"/>
                </a:solidFill>
                <a:latin typeface="Gill Sans MT"/>
              </a:rPr>
              <a:t>Pays éligible </a:t>
            </a:r>
            <a:r>
              <a:rPr lang="fr-FR" sz="1400" b="0" strike="noStrike" spc="-1">
                <a:solidFill>
                  <a:srgbClr val="000000"/>
                </a:solidFill>
                <a:latin typeface="Gill Sans MT"/>
              </a:rPr>
              <a:t>: La manifestation d’intérêt doit venir d’un pays en développement ou émergent de la </a:t>
            </a:r>
            <a:r>
              <a:rPr lang="fr-FR" sz="1400" b="0" u="sng" strike="noStrike" spc="-1">
                <a:solidFill>
                  <a:srgbClr val="0563C1"/>
                </a:solidFill>
                <a:uFillTx/>
                <a:latin typeface="Gill Sans MT"/>
                <a:hlinkClick r:id="rId3"/>
              </a:rPr>
              <a:t>liste des pays éligibles</a:t>
            </a:r>
            <a:endParaRPr lang="ca-ES" sz="1400" b="0" strike="noStrike" spc="-1">
              <a:latin typeface="Arial"/>
            </a:endParaRPr>
          </a:p>
          <a:p>
            <a:pPr marL="343080" indent="-342720" algn="just">
              <a:lnSpc>
                <a:spcPct val="100000"/>
              </a:lnSpc>
              <a:spcAft>
                <a:spcPts val="601"/>
              </a:spcAft>
              <a:buClr>
                <a:srgbClr val="000000"/>
              </a:buClr>
              <a:buFont typeface="StarSymbol"/>
              <a:buAutoNum type="arabicPeriod"/>
            </a:pPr>
            <a:r>
              <a:rPr lang="fr-FR" sz="1400" b="1" strike="noStrike" spc="-1">
                <a:solidFill>
                  <a:srgbClr val="000000"/>
                </a:solidFill>
                <a:latin typeface="Gill Sans MT"/>
              </a:rPr>
              <a:t>Potentiel climat </a:t>
            </a:r>
            <a:r>
              <a:rPr lang="fr-FR" sz="1400" b="0" strike="noStrike" spc="-1">
                <a:solidFill>
                  <a:srgbClr val="000000"/>
                </a:solidFill>
                <a:latin typeface="Gill Sans MT"/>
              </a:rPr>
              <a:t>:  La manifestation d'intérêt doit viser et avoir le potentiel de contribuer aux objectifs climatiques suivants:</a:t>
            </a:r>
            <a:endParaRPr lang="ca-ES" sz="1400" b="0" strike="noStrike" spc="-1">
              <a:latin typeface="Arial"/>
            </a:endParaRPr>
          </a:p>
          <a:p>
            <a:pPr marL="743040" lvl="1" indent="-285480" algn="just">
              <a:lnSpc>
                <a:spcPct val="100000"/>
              </a:lnSpc>
              <a:spcAft>
                <a:spcPts val="601"/>
              </a:spcAft>
              <a:buClr>
                <a:srgbClr val="000000"/>
              </a:buClr>
              <a:buFont typeface="Wingdings" charset="2"/>
              <a:buChar char=""/>
            </a:pPr>
            <a:r>
              <a:rPr lang="fr-FR" sz="1400" b="0" strike="noStrike" spc="-1">
                <a:solidFill>
                  <a:srgbClr val="000000"/>
                </a:solidFill>
                <a:latin typeface="Gill Sans MT"/>
              </a:rPr>
              <a:t>Atténuation des émissions de gaz à effet de serre afin d’atteindre les objectifs fixés dans les accords de Paris ou adaptation au changement climatique</a:t>
            </a:r>
            <a:endParaRPr lang="ca-ES" sz="1400" b="0" strike="noStrike" spc="-1">
              <a:latin typeface="Arial"/>
            </a:endParaRPr>
          </a:p>
          <a:p>
            <a:pPr marL="743040" lvl="1" indent="-285480" algn="just">
              <a:lnSpc>
                <a:spcPct val="100000"/>
              </a:lnSpc>
              <a:spcAft>
                <a:spcPts val="601"/>
              </a:spcAft>
              <a:buClr>
                <a:srgbClr val="000000"/>
              </a:buClr>
              <a:buFont typeface="Wingdings" charset="2"/>
              <a:buChar char=""/>
            </a:pPr>
            <a:r>
              <a:rPr lang="fr-FR" sz="1400" b="0" strike="noStrike" spc="-1">
                <a:solidFill>
                  <a:srgbClr val="000000"/>
                </a:solidFill>
                <a:latin typeface="Gill Sans MT"/>
              </a:rPr>
              <a:t>Les candidats doivent s'engager à réaliser une estimation ou à travailler avec des experts du Gap Fund pour estimer le potentiel d'atténuation ou d'adaptation au changement climatique du projet</a:t>
            </a:r>
            <a:endParaRPr lang="ca-ES" sz="1400" b="0" strike="noStrike" spc="-1">
              <a:latin typeface="Arial"/>
            </a:endParaRPr>
          </a:p>
          <a:p>
            <a:pPr marL="343080" indent="-342720" algn="just">
              <a:lnSpc>
                <a:spcPct val="100000"/>
              </a:lnSpc>
              <a:spcAft>
                <a:spcPts val="601"/>
              </a:spcAft>
              <a:buClr>
                <a:srgbClr val="000000"/>
              </a:buClr>
              <a:buFont typeface="StarSymbol"/>
              <a:buAutoNum type="arabicPeriod"/>
            </a:pPr>
            <a:r>
              <a:rPr lang="fr-FR" sz="1400" b="1" strike="noStrike" spc="-1">
                <a:solidFill>
                  <a:srgbClr val="000000"/>
                </a:solidFill>
                <a:latin typeface="Gill Sans MT"/>
              </a:rPr>
              <a:t>Secteurs éligibles </a:t>
            </a:r>
            <a:r>
              <a:rPr lang="fr-FR" sz="1400" b="0" strike="noStrike" spc="-1">
                <a:solidFill>
                  <a:srgbClr val="000000"/>
                </a:solidFill>
                <a:latin typeface="Gill Sans MT"/>
              </a:rPr>
              <a:t>: mobilité urbaine durable, efficacité énergétique et production d’énergie renouvelable, économie circulaire et gestion des déchets solides, gestion de l’eau et des eaux usées, verdissement des espaces urbains, restauration des écosystèmes, bâtiments verts et écologiques, adaptation aux vulnérabilités climatiques,  accès au logement bas-énergie, programme multisectoriel de développement ou de rénovation urbain</a:t>
            </a:r>
            <a:endParaRPr lang="ca-ES" sz="1400" b="0" strike="noStrike" spc="-1">
              <a:latin typeface="Arial"/>
            </a:endParaRPr>
          </a:p>
          <a:p>
            <a:pPr marL="343080" indent="-342720" algn="just">
              <a:lnSpc>
                <a:spcPct val="100000"/>
              </a:lnSpc>
              <a:spcAft>
                <a:spcPts val="601"/>
              </a:spcAft>
              <a:buClr>
                <a:srgbClr val="000000"/>
              </a:buClr>
              <a:buFont typeface="StarSymbol"/>
              <a:buAutoNum type="arabicPeriod"/>
            </a:pPr>
            <a:r>
              <a:rPr lang="fr-FR" sz="1400" b="1" strike="noStrike" spc="-1">
                <a:solidFill>
                  <a:srgbClr val="000000"/>
                </a:solidFill>
                <a:latin typeface="Gill Sans MT"/>
              </a:rPr>
              <a:t>Dimension urbaine</a:t>
            </a:r>
            <a:r>
              <a:rPr lang="fr-FR" sz="1400" b="0" strike="noStrike" spc="-1">
                <a:solidFill>
                  <a:srgbClr val="000000"/>
                </a:solidFill>
                <a:latin typeface="Gill Sans MT"/>
              </a:rPr>
              <a:t> : le projet doit se situer (ou être lié) dans (à) une zone urbaine  </a:t>
            </a:r>
            <a:endParaRPr lang="ca-ES" sz="1400" b="0" strike="noStrike" spc="-1">
              <a:latin typeface="Arial"/>
            </a:endParaRPr>
          </a:p>
          <a:p>
            <a:pPr marL="343080" indent="-342720" algn="just">
              <a:lnSpc>
                <a:spcPct val="100000"/>
              </a:lnSpc>
              <a:spcAft>
                <a:spcPts val="601"/>
              </a:spcAft>
              <a:buClr>
                <a:srgbClr val="000000"/>
              </a:buClr>
              <a:buFont typeface="StarSymbol"/>
              <a:buAutoNum type="arabicPeriod"/>
            </a:pPr>
            <a:r>
              <a:rPr lang="fr-FR" sz="1400" b="1" strike="noStrike" spc="-1">
                <a:solidFill>
                  <a:srgbClr val="000000"/>
                </a:solidFill>
                <a:latin typeface="Gill Sans MT"/>
              </a:rPr>
              <a:t>Etape </a:t>
            </a:r>
            <a:r>
              <a:rPr lang="fr-FR" sz="1400" b="0" strike="noStrike" spc="-1">
                <a:solidFill>
                  <a:srgbClr val="000000"/>
                </a:solidFill>
                <a:latin typeface="Gill Sans MT"/>
              </a:rPr>
              <a:t>: Le Gap Fund peut apporter un soutien aux villes soit dans la planification stratégique, soit jusqu’aux étapes de préfaisabilité d’un projet, à savoir :</a:t>
            </a:r>
            <a:endParaRPr lang="ca-ES" sz="1400" b="0" strike="noStrike" spc="-1">
              <a:latin typeface="Arial"/>
            </a:endParaRPr>
          </a:p>
          <a:p>
            <a:pPr marL="743040" lvl="1" indent="-285480" algn="just">
              <a:lnSpc>
                <a:spcPct val="100000"/>
              </a:lnSpc>
              <a:spcAft>
                <a:spcPts val="601"/>
              </a:spcAft>
              <a:buClr>
                <a:srgbClr val="000000"/>
              </a:buClr>
              <a:buFont typeface="Wingdings" charset="2"/>
              <a:buChar char=""/>
            </a:pPr>
            <a:r>
              <a:rPr lang="en-US" sz="1400" b="0" strike="noStrike" spc="-1">
                <a:solidFill>
                  <a:srgbClr val="000000"/>
                </a:solidFill>
                <a:latin typeface="Gill Sans MT"/>
              </a:rPr>
              <a:t>Climate strategy development/enabling environment</a:t>
            </a:r>
            <a:endParaRPr lang="ca-ES" sz="1400" b="0" strike="noStrike" spc="-1">
              <a:latin typeface="Arial"/>
            </a:endParaRPr>
          </a:p>
          <a:p>
            <a:pPr marL="743040" lvl="1" indent="-285480" algn="just">
              <a:lnSpc>
                <a:spcPct val="100000"/>
              </a:lnSpc>
              <a:spcAft>
                <a:spcPts val="601"/>
              </a:spcAft>
              <a:buClr>
                <a:srgbClr val="000000"/>
              </a:buClr>
              <a:buFont typeface="Wingdings" charset="2"/>
              <a:buChar char=""/>
            </a:pPr>
            <a:r>
              <a:rPr lang="en-US" sz="1400" b="0" strike="noStrike" spc="-1">
                <a:solidFill>
                  <a:srgbClr val="000000"/>
                </a:solidFill>
                <a:latin typeface="Gill Sans MT"/>
              </a:rPr>
              <a:t>Project definition/concept</a:t>
            </a:r>
            <a:endParaRPr lang="ca-ES" sz="1400" b="0" strike="noStrike" spc="-1">
              <a:latin typeface="Arial"/>
            </a:endParaRPr>
          </a:p>
          <a:p>
            <a:pPr marL="743040" lvl="1" indent="-285480" algn="just">
              <a:lnSpc>
                <a:spcPct val="100000"/>
              </a:lnSpc>
              <a:spcAft>
                <a:spcPts val="601"/>
              </a:spcAft>
              <a:buClr>
                <a:srgbClr val="000000"/>
              </a:buClr>
              <a:buFont typeface="Wingdings" charset="2"/>
              <a:buChar char=""/>
            </a:pPr>
            <a:r>
              <a:rPr lang="en-US" sz="1400" b="0" strike="noStrike" spc="-1">
                <a:solidFill>
                  <a:srgbClr val="000000"/>
                </a:solidFill>
                <a:latin typeface="Gill Sans MT"/>
              </a:rPr>
              <a:t>Pre-feasibility</a:t>
            </a:r>
            <a:endParaRPr lang="ca-ES" sz="1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180"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Options de financement de projets énergétiques communaux</a:t>
            </a:r>
            <a:endParaRPr lang="fr-FR" sz="2800" b="0" strike="noStrike" spc="-1">
              <a:solidFill>
                <a:srgbClr val="000000"/>
              </a:solidFill>
              <a:latin typeface="Calibri"/>
            </a:endParaRPr>
          </a:p>
        </p:txBody>
      </p:sp>
      <p:sp>
        <p:nvSpPr>
          <p:cNvPr id="181" name="CustomShape 3"/>
          <p:cNvSpPr/>
          <p:nvPr/>
        </p:nvSpPr>
        <p:spPr>
          <a:xfrm>
            <a:off x="0" y="1828800"/>
            <a:ext cx="2437920" cy="5028840"/>
          </a:xfrm>
          <a:prstGeom prst="rect">
            <a:avLst/>
          </a:prstGeom>
          <a:solidFill>
            <a:srgbClr val="485B6E"/>
          </a:solidFill>
          <a:ln>
            <a:noFill/>
          </a:ln>
        </p:spPr>
        <p:style>
          <a:lnRef idx="2">
            <a:schemeClr val="accent1">
              <a:shade val="50000"/>
            </a:schemeClr>
          </a:lnRef>
          <a:fillRef idx="1">
            <a:schemeClr val="accent1"/>
          </a:fillRef>
          <a:effectRef idx="0">
            <a:schemeClr val="accent1"/>
          </a:effectRef>
          <a:fontRef idx="minor"/>
        </p:style>
      </p:sp>
      <p:sp>
        <p:nvSpPr>
          <p:cNvPr id="182" name="CustomShape 4"/>
          <p:cNvSpPr/>
          <p:nvPr/>
        </p:nvSpPr>
        <p:spPr>
          <a:xfrm>
            <a:off x="2438280" y="1828800"/>
            <a:ext cx="2437920" cy="5028840"/>
          </a:xfrm>
          <a:prstGeom prst="rect">
            <a:avLst/>
          </a:prstGeom>
          <a:solidFill>
            <a:srgbClr val="0280AE"/>
          </a:solidFill>
          <a:ln>
            <a:noFill/>
          </a:ln>
        </p:spPr>
        <p:style>
          <a:lnRef idx="2">
            <a:schemeClr val="accent1">
              <a:shade val="50000"/>
            </a:schemeClr>
          </a:lnRef>
          <a:fillRef idx="1">
            <a:schemeClr val="accent1"/>
          </a:fillRef>
          <a:effectRef idx="0">
            <a:schemeClr val="accent1"/>
          </a:effectRef>
          <a:fontRef idx="minor"/>
        </p:style>
      </p:sp>
      <p:sp>
        <p:nvSpPr>
          <p:cNvPr id="183" name="CustomShape 5"/>
          <p:cNvSpPr/>
          <p:nvPr/>
        </p:nvSpPr>
        <p:spPr>
          <a:xfrm>
            <a:off x="4876920" y="1828800"/>
            <a:ext cx="2437920" cy="5028840"/>
          </a:xfrm>
          <a:prstGeom prst="rect">
            <a:avLst/>
          </a:prstGeom>
          <a:solidFill>
            <a:srgbClr val="35BA9E"/>
          </a:solidFill>
          <a:ln>
            <a:noFill/>
          </a:ln>
        </p:spPr>
        <p:style>
          <a:lnRef idx="2">
            <a:schemeClr val="accent1">
              <a:shade val="50000"/>
            </a:schemeClr>
          </a:lnRef>
          <a:fillRef idx="1">
            <a:schemeClr val="accent1"/>
          </a:fillRef>
          <a:effectRef idx="0">
            <a:schemeClr val="accent1"/>
          </a:effectRef>
          <a:fontRef idx="minor"/>
        </p:style>
      </p:sp>
      <p:sp>
        <p:nvSpPr>
          <p:cNvPr id="184" name="CustomShape 6"/>
          <p:cNvSpPr/>
          <p:nvPr/>
        </p:nvSpPr>
        <p:spPr>
          <a:xfrm>
            <a:off x="7315200" y="1828800"/>
            <a:ext cx="2437920" cy="5028840"/>
          </a:xfrm>
          <a:prstGeom prst="rect">
            <a:avLst/>
          </a:prstGeom>
          <a:solidFill>
            <a:srgbClr val="8BC239"/>
          </a:solidFill>
          <a:ln>
            <a:noFill/>
          </a:ln>
        </p:spPr>
        <p:style>
          <a:lnRef idx="2">
            <a:schemeClr val="accent1">
              <a:shade val="50000"/>
            </a:schemeClr>
          </a:lnRef>
          <a:fillRef idx="1">
            <a:schemeClr val="accent1"/>
          </a:fillRef>
          <a:effectRef idx="0">
            <a:schemeClr val="accent1"/>
          </a:effectRef>
          <a:fontRef idx="minor"/>
        </p:style>
      </p:sp>
      <p:sp>
        <p:nvSpPr>
          <p:cNvPr id="185" name="CustomShape 7"/>
          <p:cNvSpPr/>
          <p:nvPr/>
        </p:nvSpPr>
        <p:spPr>
          <a:xfrm>
            <a:off x="9753480" y="1828800"/>
            <a:ext cx="2437920" cy="5028840"/>
          </a:xfrm>
          <a:prstGeom prst="rect">
            <a:avLst/>
          </a:prstGeom>
          <a:solidFill>
            <a:srgbClr val="E08537"/>
          </a:solidFill>
          <a:ln>
            <a:noFill/>
          </a:ln>
        </p:spPr>
        <p:style>
          <a:lnRef idx="2">
            <a:schemeClr val="accent1">
              <a:shade val="50000"/>
            </a:schemeClr>
          </a:lnRef>
          <a:fillRef idx="1">
            <a:schemeClr val="accent1"/>
          </a:fillRef>
          <a:effectRef idx="0">
            <a:schemeClr val="accent1"/>
          </a:effectRef>
          <a:fontRef idx="minor"/>
        </p:style>
      </p:sp>
      <p:pic>
        <p:nvPicPr>
          <p:cNvPr id="186" name="Picture 2" descr="Fichier:Hôtel de ville de Tunis, partie centrale de la façade.jpg —  Wikipédia"/>
          <p:cNvPicPr/>
          <p:nvPr/>
        </p:nvPicPr>
        <p:blipFill>
          <a:blip r:embed="rId3"/>
          <a:stretch/>
        </p:blipFill>
        <p:spPr>
          <a:xfrm>
            <a:off x="239400" y="2241360"/>
            <a:ext cx="1944720" cy="1458360"/>
          </a:xfrm>
          <a:prstGeom prst="rect">
            <a:avLst/>
          </a:prstGeom>
          <a:ln>
            <a:noFill/>
          </a:ln>
          <a:effectLst>
            <a:outerShdw blurRad="50800" dist="37674" dir="2700000" algn="tl" rotWithShape="0">
              <a:srgbClr val="000000">
                <a:alpha val="40000"/>
              </a:srgbClr>
            </a:outerShdw>
          </a:effectLst>
        </p:spPr>
      </p:pic>
      <p:sp>
        <p:nvSpPr>
          <p:cNvPr id="187" name="CustomShape 8"/>
          <p:cNvSpPr/>
          <p:nvPr/>
        </p:nvSpPr>
        <p:spPr>
          <a:xfrm>
            <a:off x="-132840" y="4210920"/>
            <a:ext cx="27036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D0CECE"/>
                </a:solidFill>
                <a:latin typeface="Gill Sans MT"/>
              </a:rPr>
              <a:t>Budget communal</a:t>
            </a:r>
            <a:endParaRPr lang="ca-ES" sz="1800" b="0" strike="noStrike" spc="-1">
              <a:latin typeface="Arial"/>
            </a:endParaRPr>
          </a:p>
        </p:txBody>
      </p:sp>
      <p:pic>
        <p:nvPicPr>
          <p:cNvPr id="188" name="Picture 14" descr="http://www.collectiviteslocales.gov.tn/wp-content/uploads/2019/12/cartecpscl-1024x512.png"/>
          <p:cNvPicPr/>
          <p:nvPr/>
        </p:nvPicPr>
        <p:blipFill>
          <a:blip r:embed="rId4"/>
          <a:srcRect r="61353"/>
          <a:stretch/>
        </p:blipFill>
        <p:spPr>
          <a:xfrm>
            <a:off x="2894400" y="2241360"/>
            <a:ext cx="1385640" cy="1792800"/>
          </a:xfrm>
          <a:prstGeom prst="rect">
            <a:avLst/>
          </a:prstGeom>
          <a:ln>
            <a:noFill/>
          </a:ln>
          <a:effectLst>
            <a:outerShdw blurRad="50800" dist="37674" dir="2700000" algn="tl" rotWithShape="0">
              <a:srgbClr val="000000">
                <a:alpha val="40000"/>
              </a:srgbClr>
            </a:outerShdw>
          </a:effectLst>
        </p:spPr>
      </p:pic>
      <p:sp>
        <p:nvSpPr>
          <p:cNvPr id="189" name="CustomShape 9"/>
          <p:cNvSpPr/>
          <p:nvPr/>
        </p:nvSpPr>
        <p:spPr>
          <a:xfrm>
            <a:off x="2438280" y="4210920"/>
            <a:ext cx="24379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D0CECE"/>
                </a:solidFill>
                <a:latin typeface="Gill Sans MT"/>
              </a:rPr>
              <a:t>Caisse des Prêts et de Soutien des Collectivités Locales</a:t>
            </a:r>
            <a:endParaRPr lang="ca-ES" sz="1800" b="0" strike="noStrike" spc="-1">
              <a:latin typeface="Arial"/>
            </a:endParaRPr>
          </a:p>
        </p:txBody>
      </p:sp>
      <p:pic>
        <p:nvPicPr>
          <p:cNvPr id="190" name="Picture 6"/>
          <p:cNvPicPr/>
          <p:nvPr/>
        </p:nvPicPr>
        <p:blipFill>
          <a:blip r:embed="rId5"/>
          <a:stretch/>
        </p:blipFill>
        <p:spPr>
          <a:xfrm>
            <a:off x="7453440" y="2597040"/>
            <a:ext cx="2184120" cy="849240"/>
          </a:xfrm>
          <a:prstGeom prst="rect">
            <a:avLst/>
          </a:prstGeom>
          <a:ln w="9360">
            <a:noFill/>
          </a:ln>
          <a:effectLst>
            <a:outerShdw blurRad="50800" dist="37674" dir="2700000" algn="tl" rotWithShape="0">
              <a:srgbClr val="000000">
                <a:alpha val="40000"/>
              </a:srgbClr>
            </a:outerShdw>
          </a:effectLst>
        </p:spPr>
      </p:pic>
      <p:sp>
        <p:nvSpPr>
          <p:cNvPr id="191" name="CustomShape 10"/>
          <p:cNvSpPr/>
          <p:nvPr/>
        </p:nvSpPr>
        <p:spPr>
          <a:xfrm>
            <a:off x="7315200" y="4257000"/>
            <a:ext cx="237996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D0CECE"/>
                </a:solidFill>
                <a:latin typeface="Gill Sans MT"/>
              </a:rPr>
              <a:t>Fonds de Transition Energétique (FTE)</a:t>
            </a:r>
            <a:endParaRPr lang="ca-ES" sz="1800" b="0" strike="noStrike" spc="-1">
              <a:latin typeface="Arial"/>
            </a:endParaRPr>
          </a:p>
        </p:txBody>
      </p:sp>
      <p:pic>
        <p:nvPicPr>
          <p:cNvPr id="192" name="Picture 16" descr="Les Partenariats Public-Privé: Fondement théorique et analyse économique -  Transfert de Technologie en Agriculture Maroc"/>
          <p:cNvPicPr/>
          <p:nvPr/>
        </p:nvPicPr>
        <p:blipFill>
          <a:blip r:embed="rId6"/>
          <a:srcRect l="22283"/>
          <a:stretch/>
        </p:blipFill>
        <p:spPr>
          <a:xfrm>
            <a:off x="5207760" y="2261880"/>
            <a:ext cx="1775160" cy="1438200"/>
          </a:xfrm>
          <a:prstGeom prst="rect">
            <a:avLst/>
          </a:prstGeom>
          <a:ln>
            <a:noFill/>
          </a:ln>
          <a:effectLst>
            <a:outerShdw blurRad="50800" dist="37674" dir="2700000" algn="tl" rotWithShape="0">
              <a:srgbClr val="000000">
                <a:alpha val="40000"/>
              </a:srgbClr>
            </a:outerShdw>
          </a:effectLst>
        </p:spPr>
      </p:pic>
      <p:sp>
        <p:nvSpPr>
          <p:cNvPr id="193" name="CustomShape 11"/>
          <p:cNvSpPr/>
          <p:nvPr/>
        </p:nvSpPr>
        <p:spPr>
          <a:xfrm>
            <a:off x="4818960" y="4239000"/>
            <a:ext cx="2437920" cy="146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D0CECE"/>
                </a:solidFill>
                <a:latin typeface="Gill Sans MT"/>
              </a:rPr>
              <a:t>Partenariats Public-Privé (PPP)</a:t>
            </a:r>
            <a:endParaRPr lang="ca-ES" sz="1800" b="0" strike="noStrike" spc="-1">
              <a:latin typeface="Arial"/>
            </a:endParaRPr>
          </a:p>
          <a:p>
            <a:pPr algn="ctr">
              <a:lnSpc>
                <a:spcPct val="100000"/>
              </a:lnSpc>
            </a:pPr>
            <a:endParaRPr lang="ca-ES" sz="1800" b="0" strike="noStrike" spc="-1">
              <a:latin typeface="Arial"/>
            </a:endParaRPr>
          </a:p>
          <a:p>
            <a:pPr algn="ctr">
              <a:lnSpc>
                <a:spcPct val="100000"/>
              </a:lnSpc>
            </a:pPr>
            <a:r>
              <a:rPr lang="fr-FR" sz="1800" b="0" i="1" strike="noStrike" spc="-1">
                <a:solidFill>
                  <a:srgbClr val="D0CECE"/>
                </a:solidFill>
                <a:latin typeface="Gill Sans MT"/>
              </a:rPr>
              <a:t>Loi transversale autoproduction</a:t>
            </a:r>
            <a:endParaRPr lang="ca-ES" sz="1800" b="0" strike="noStrike" spc="-1">
              <a:latin typeface="Arial"/>
            </a:endParaRPr>
          </a:p>
        </p:txBody>
      </p:sp>
      <p:pic>
        <p:nvPicPr>
          <p:cNvPr id="194" name="Picture 10" descr="BMJV | Coopération juridique internationale avec les pays candidats à  l'adhésion à l'UE"/>
          <p:cNvPicPr/>
          <p:nvPr/>
        </p:nvPicPr>
        <p:blipFill>
          <a:blip r:embed="rId7"/>
          <a:stretch/>
        </p:blipFill>
        <p:spPr>
          <a:xfrm>
            <a:off x="9968760" y="2261880"/>
            <a:ext cx="2107080" cy="1184760"/>
          </a:xfrm>
          <a:prstGeom prst="rect">
            <a:avLst/>
          </a:prstGeom>
          <a:ln>
            <a:noFill/>
          </a:ln>
          <a:effectLst>
            <a:outerShdw blurRad="50800" dist="37674" dir="2700000" algn="tl" rotWithShape="0">
              <a:srgbClr val="000000">
                <a:alpha val="40000"/>
              </a:srgbClr>
            </a:outerShdw>
          </a:effectLst>
        </p:spPr>
      </p:pic>
      <p:sp>
        <p:nvSpPr>
          <p:cNvPr id="195" name="CustomShape 12"/>
          <p:cNvSpPr/>
          <p:nvPr/>
        </p:nvSpPr>
        <p:spPr>
          <a:xfrm>
            <a:off x="9782640" y="4257000"/>
            <a:ext cx="237996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D0CECE"/>
                </a:solidFill>
                <a:latin typeface="Gill Sans MT"/>
              </a:rPr>
              <a:t>Coopération internationale</a:t>
            </a:r>
            <a:endParaRPr lang="ca-ES" sz="1800" b="0" strike="noStrike" spc="-1">
              <a:latin typeface="Arial"/>
            </a:endParaRPr>
          </a:p>
        </p:txBody>
      </p:sp>
      <p:sp>
        <p:nvSpPr>
          <p:cNvPr id="196" name="CustomShape 13"/>
          <p:cNvSpPr/>
          <p:nvPr/>
        </p:nvSpPr>
        <p:spPr>
          <a:xfrm>
            <a:off x="7314120" y="1847880"/>
            <a:ext cx="4848480" cy="5009760"/>
          </a:xfrm>
          <a:prstGeom prst="rect">
            <a:avLst/>
          </a:prstGeom>
          <a:noFill/>
          <a:ln w="57240">
            <a:solidFill>
              <a:srgbClr val="C00000"/>
            </a:solidFill>
          </a:ln>
        </p:spPr>
        <p:style>
          <a:lnRef idx="2">
            <a:schemeClr val="accent1">
              <a:shade val="50000"/>
            </a:schemeClr>
          </a:lnRef>
          <a:fillRef idx="1">
            <a:schemeClr val="accent1"/>
          </a:fillRef>
          <a:effectRef idx="0">
            <a:schemeClr val="accent1"/>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anim calcmode="lin" valueType="num">
                                      <p:cBhvr additive="repl">
                                        <p:cTn id="7" dur="500" fill="hold"/>
                                        <p:tgtEl>
                                          <p:spTgt spid="186"/>
                                        </p:tgtEl>
                                        <p:attrNameLst>
                                          <p:attrName>ppt_x</p:attrName>
                                        </p:attrNameLst>
                                      </p:cBhvr>
                                      <p:tavLst>
                                        <p:tav tm="0">
                                          <p:val>
                                            <p:strVal val="#ppt_x"/>
                                          </p:val>
                                        </p:tav>
                                        <p:tav tm="100000">
                                          <p:val>
                                            <p:strVal val="#ppt_x"/>
                                          </p:val>
                                        </p:tav>
                                      </p:tavLst>
                                    </p:anim>
                                    <p:anim calcmode="lin" valueType="num">
                                      <p:cBhvr additive="repl">
                                        <p:cTn id="8" dur="500" fill="hold"/>
                                        <p:tgtEl>
                                          <p:spTgt spid="18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7"/>
                                        </p:tgtEl>
                                        <p:attrNameLst>
                                          <p:attrName>style.visibility</p:attrName>
                                        </p:attrNameLst>
                                      </p:cBhvr>
                                      <p:to>
                                        <p:strVal val="visible"/>
                                      </p:to>
                                    </p:set>
                                    <p:anim calcmode="lin" valueType="num">
                                      <p:cBhvr additive="repl">
                                        <p:cTn id="11" dur="500" fill="hold"/>
                                        <p:tgtEl>
                                          <p:spTgt spid="187"/>
                                        </p:tgtEl>
                                        <p:attrNameLst>
                                          <p:attrName>ppt_x</p:attrName>
                                        </p:attrNameLst>
                                      </p:cBhvr>
                                      <p:tavLst>
                                        <p:tav tm="0">
                                          <p:val>
                                            <p:strVal val="#ppt_x"/>
                                          </p:val>
                                        </p:tav>
                                        <p:tav tm="100000">
                                          <p:val>
                                            <p:strVal val="#ppt_x"/>
                                          </p:val>
                                        </p:tav>
                                      </p:tavLst>
                                    </p:anim>
                                    <p:anim calcmode="lin" valueType="num">
                                      <p:cBhvr additive="repl">
                                        <p:cTn id="12" dur="500" fill="hold"/>
                                        <p:tgtEl>
                                          <p:spTgt spid="18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1"/>
                                        </p:tgtEl>
                                        <p:attrNameLst>
                                          <p:attrName>style.visibility</p:attrName>
                                        </p:attrNameLst>
                                      </p:cBhvr>
                                      <p:to>
                                        <p:strVal val="visible"/>
                                      </p:to>
                                    </p:set>
                                    <p:anim calcmode="lin" valueType="num">
                                      <p:cBhvr additive="repl">
                                        <p:cTn id="15" dur="500" fill="hold"/>
                                        <p:tgtEl>
                                          <p:spTgt spid="181"/>
                                        </p:tgtEl>
                                        <p:attrNameLst>
                                          <p:attrName>ppt_x</p:attrName>
                                        </p:attrNameLst>
                                      </p:cBhvr>
                                      <p:tavLst>
                                        <p:tav tm="0">
                                          <p:val>
                                            <p:strVal val="#ppt_x"/>
                                          </p:val>
                                        </p:tav>
                                        <p:tav tm="100000">
                                          <p:val>
                                            <p:strVal val="#ppt_x"/>
                                          </p:val>
                                        </p:tav>
                                      </p:tavLst>
                                    </p:anim>
                                    <p:anim calcmode="lin" valueType="num">
                                      <p:cBhvr additive="repl">
                                        <p:cTn id="16" dur="500" fill="hold"/>
                                        <p:tgtEl>
                                          <p:spTgt spid="18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82"/>
                                        </p:tgtEl>
                                        <p:attrNameLst>
                                          <p:attrName>style.visibility</p:attrName>
                                        </p:attrNameLst>
                                      </p:cBhvr>
                                      <p:to>
                                        <p:strVal val="visible"/>
                                      </p:to>
                                    </p:set>
                                    <p:anim calcmode="lin" valueType="num">
                                      <p:cBhvr additive="repl">
                                        <p:cTn id="21" dur="500" fill="hold"/>
                                        <p:tgtEl>
                                          <p:spTgt spid="182"/>
                                        </p:tgtEl>
                                        <p:attrNameLst>
                                          <p:attrName>ppt_x</p:attrName>
                                        </p:attrNameLst>
                                      </p:cBhvr>
                                      <p:tavLst>
                                        <p:tav tm="0">
                                          <p:val>
                                            <p:strVal val="#ppt_x"/>
                                          </p:val>
                                        </p:tav>
                                        <p:tav tm="100000">
                                          <p:val>
                                            <p:strVal val="#ppt_x"/>
                                          </p:val>
                                        </p:tav>
                                      </p:tavLst>
                                    </p:anim>
                                    <p:anim calcmode="lin" valueType="num">
                                      <p:cBhvr additive="repl">
                                        <p:cTn id="22" dur="500" fill="hold"/>
                                        <p:tgtEl>
                                          <p:spTgt spid="18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88"/>
                                        </p:tgtEl>
                                        <p:attrNameLst>
                                          <p:attrName>style.visibility</p:attrName>
                                        </p:attrNameLst>
                                      </p:cBhvr>
                                      <p:to>
                                        <p:strVal val="visible"/>
                                      </p:to>
                                    </p:set>
                                    <p:anim calcmode="lin" valueType="num">
                                      <p:cBhvr additive="repl">
                                        <p:cTn id="25" dur="500" fill="hold"/>
                                        <p:tgtEl>
                                          <p:spTgt spid="188"/>
                                        </p:tgtEl>
                                        <p:attrNameLst>
                                          <p:attrName>ppt_x</p:attrName>
                                        </p:attrNameLst>
                                      </p:cBhvr>
                                      <p:tavLst>
                                        <p:tav tm="0">
                                          <p:val>
                                            <p:strVal val="#ppt_x"/>
                                          </p:val>
                                        </p:tav>
                                        <p:tav tm="100000">
                                          <p:val>
                                            <p:strVal val="#ppt_x"/>
                                          </p:val>
                                        </p:tav>
                                      </p:tavLst>
                                    </p:anim>
                                    <p:anim calcmode="lin" valueType="num">
                                      <p:cBhvr additive="repl">
                                        <p:cTn id="26" dur="500" fill="hold"/>
                                        <p:tgtEl>
                                          <p:spTgt spid="18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89"/>
                                        </p:tgtEl>
                                        <p:attrNameLst>
                                          <p:attrName>style.visibility</p:attrName>
                                        </p:attrNameLst>
                                      </p:cBhvr>
                                      <p:to>
                                        <p:strVal val="visible"/>
                                      </p:to>
                                    </p:set>
                                    <p:anim calcmode="lin" valueType="num">
                                      <p:cBhvr additive="repl">
                                        <p:cTn id="29" dur="500" fill="hold"/>
                                        <p:tgtEl>
                                          <p:spTgt spid="189"/>
                                        </p:tgtEl>
                                        <p:attrNameLst>
                                          <p:attrName>ppt_x</p:attrName>
                                        </p:attrNameLst>
                                      </p:cBhvr>
                                      <p:tavLst>
                                        <p:tav tm="0">
                                          <p:val>
                                            <p:strVal val="#ppt_x"/>
                                          </p:val>
                                        </p:tav>
                                        <p:tav tm="100000">
                                          <p:val>
                                            <p:strVal val="#ppt_x"/>
                                          </p:val>
                                        </p:tav>
                                      </p:tavLst>
                                    </p:anim>
                                    <p:anim calcmode="lin" valueType="num">
                                      <p:cBhvr additive="repl">
                                        <p:cTn id="30" dur="500" fill="hold"/>
                                        <p:tgtEl>
                                          <p:spTgt spid="18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83"/>
                                        </p:tgtEl>
                                        <p:attrNameLst>
                                          <p:attrName>style.visibility</p:attrName>
                                        </p:attrNameLst>
                                      </p:cBhvr>
                                      <p:to>
                                        <p:strVal val="visible"/>
                                      </p:to>
                                    </p:set>
                                    <p:anim calcmode="lin" valueType="num">
                                      <p:cBhvr additive="repl">
                                        <p:cTn id="35" dur="500" fill="hold"/>
                                        <p:tgtEl>
                                          <p:spTgt spid="183"/>
                                        </p:tgtEl>
                                        <p:attrNameLst>
                                          <p:attrName>ppt_x</p:attrName>
                                        </p:attrNameLst>
                                      </p:cBhvr>
                                      <p:tavLst>
                                        <p:tav tm="0">
                                          <p:val>
                                            <p:strVal val="#ppt_x"/>
                                          </p:val>
                                        </p:tav>
                                        <p:tav tm="100000">
                                          <p:val>
                                            <p:strVal val="#ppt_x"/>
                                          </p:val>
                                        </p:tav>
                                      </p:tavLst>
                                    </p:anim>
                                    <p:anim calcmode="lin" valueType="num">
                                      <p:cBhvr additive="repl">
                                        <p:cTn id="36" dur="500" fill="hold"/>
                                        <p:tgtEl>
                                          <p:spTgt spid="18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92"/>
                                        </p:tgtEl>
                                        <p:attrNameLst>
                                          <p:attrName>style.visibility</p:attrName>
                                        </p:attrNameLst>
                                      </p:cBhvr>
                                      <p:to>
                                        <p:strVal val="visible"/>
                                      </p:to>
                                    </p:set>
                                    <p:anim calcmode="lin" valueType="num">
                                      <p:cBhvr additive="repl">
                                        <p:cTn id="39" dur="500" fill="hold"/>
                                        <p:tgtEl>
                                          <p:spTgt spid="192"/>
                                        </p:tgtEl>
                                        <p:attrNameLst>
                                          <p:attrName>ppt_x</p:attrName>
                                        </p:attrNameLst>
                                      </p:cBhvr>
                                      <p:tavLst>
                                        <p:tav tm="0">
                                          <p:val>
                                            <p:strVal val="#ppt_x"/>
                                          </p:val>
                                        </p:tav>
                                        <p:tav tm="100000">
                                          <p:val>
                                            <p:strVal val="#ppt_x"/>
                                          </p:val>
                                        </p:tav>
                                      </p:tavLst>
                                    </p:anim>
                                    <p:anim calcmode="lin" valueType="num">
                                      <p:cBhvr additive="repl">
                                        <p:cTn id="40" dur="500" fill="hold"/>
                                        <p:tgtEl>
                                          <p:spTgt spid="192"/>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93"/>
                                        </p:tgtEl>
                                        <p:attrNameLst>
                                          <p:attrName>style.visibility</p:attrName>
                                        </p:attrNameLst>
                                      </p:cBhvr>
                                      <p:to>
                                        <p:strVal val="visible"/>
                                      </p:to>
                                    </p:set>
                                    <p:anim calcmode="lin" valueType="num">
                                      <p:cBhvr additive="repl">
                                        <p:cTn id="43" dur="500" fill="hold"/>
                                        <p:tgtEl>
                                          <p:spTgt spid="193"/>
                                        </p:tgtEl>
                                        <p:attrNameLst>
                                          <p:attrName>ppt_x</p:attrName>
                                        </p:attrNameLst>
                                      </p:cBhvr>
                                      <p:tavLst>
                                        <p:tav tm="0">
                                          <p:val>
                                            <p:strVal val="#ppt_x"/>
                                          </p:val>
                                        </p:tav>
                                        <p:tav tm="100000">
                                          <p:val>
                                            <p:strVal val="#ppt_x"/>
                                          </p:val>
                                        </p:tav>
                                      </p:tavLst>
                                    </p:anim>
                                    <p:anim calcmode="lin" valueType="num">
                                      <p:cBhvr additive="repl">
                                        <p:cTn id="44" dur="500" fill="hold"/>
                                        <p:tgtEl>
                                          <p:spTgt spid="19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84"/>
                                        </p:tgtEl>
                                        <p:attrNameLst>
                                          <p:attrName>style.visibility</p:attrName>
                                        </p:attrNameLst>
                                      </p:cBhvr>
                                      <p:to>
                                        <p:strVal val="visible"/>
                                      </p:to>
                                    </p:set>
                                    <p:anim calcmode="lin" valueType="num">
                                      <p:cBhvr additive="repl">
                                        <p:cTn id="49" dur="500" fill="hold"/>
                                        <p:tgtEl>
                                          <p:spTgt spid="184"/>
                                        </p:tgtEl>
                                        <p:attrNameLst>
                                          <p:attrName>ppt_x</p:attrName>
                                        </p:attrNameLst>
                                      </p:cBhvr>
                                      <p:tavLst>
                                        <p:tav tm="0">
                                          <p:val>
                                            <p:strVal val="#ppt_x"/>
                                          </p:val>
                                        </p:tav>
                                        <p:tav tm="100000">
                                          <p:val>
                                            <p:strVal val="#ppt_x"/>
                                          </p:val>
                                        </p:tav>
                                      </p:tavLst>
                                    </p:anim>
                                    <p:anim calcmode="lin" valueType="num">
                                      <p:cBhvr additive="repl">
                                        <p:cTn id="50" dur="500" fill="hold"/>
                                        <p:tgtEl>
                                          <p:spTgt spid="18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90"/>
                                        </p:tgtEl>
                                        <p:attrNameLst>
                                          <p:attrName>style.visibility</p:attrName>
                                        </p:attrNameLst>
                                      </p:cBhvr>
                                      <p:to>
                                        <p:strVal val="visible"/>
                                      </p:to>
                                    </p:set>
                                    <p:anim calcmode="lin" valueType="num">
                                      <p:cBhvr additive="repl">
                                        <p:cTn id="53" dur="500" fill="hold"/>
                                        <p:tgtEl>
                                          <p:spTgt spid="190"/>
                                        </p:tgtEl>
                                        <p:attrNameLst>
                                          <p:attrName>ppt_x</p:attrName>
                                        </p:attrNameLst>
                                      </p:cBhvr>
                                      <p:tavLst>
                                        <p:tav tm="0">
                                          <p:val>
                                            <p:strVal val="#ppt_x"/>
                                          </p:val>
                                        </p:tav>
                                        <p:tav tm="100000">
                                          <p:val>
                                            <p:strVal val="#ppt_x"/>
                                          </p:val>
                                        </p:tav>
                                      </p:tavLst>
                                    </p:anim>
                                    <p:anim calcmode="lin" valueType="num">
                                      <p:cBhvr additive="repl">
                                        <p:cTn id="54" dur="500" fill="hold"/>
                                        <p:tgtEl>
                                          <p:spTgt spid="190"/>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91"/>
                                        </p:tgtEl>
                                        <p:attrNameLst>
                                          <p:attrName>style.visibility</p:attrName>
                                        </p:attrNameLst>
                                      </p:cBhvr>
                                      <p:to>
                                        <p:strVal val="visible"/>
                                      </p:to>
                                    </p:set>
                                    <p:anim calcmode="lin" valueType="num">
                                      <p:cBhvr additive="repl">
                                        <p:cTn id="57" dur="500" fill="hold"/>
                                        <p:tgtEl>
                                          <p:spTgt spid="191"/>
                                        </p:tgtEl>
                                        <p:attrNameLst>
                                          <p:attrName>ppt_x</p:attrName>
                                        </p:attrNameLst>
                                      </p:cBhvr>
                                      <p:tavLst>
                                        <p:tav tm="0">
                                          <p:val>
                                            <p:strVal val="#ppt_x"/>
                                          </p:val>
                                        </p:tav>
                                        <p:tav tm="100000">
                                          <p:val>
                                            <p:strVal val="#ppt_x"/>
                                          </p:val>
                                        </p:tav>
                                      </p:tavLst>
                                    </p:anim>
                                    <p:anim calcmode="lin" valueType="num">
                                      <p:cBhvr additive="repl">
                                        <p:cTn id="58" dur="500" fill="hold"/>
                                        <p:tgtEl>
                                          <p:spTgt spid="191"/>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85"/>
                                        </p:tgtEl>
                                        <p:attrNameLst>
                                          <p:attrName>style.visibility</p:attrName>
                                        </p:attrNameLst>
                                      </p:cBhvr>
                                      <p:to>
                                        <p:strVal val="visible"/>
                                      </p:to>
                                    </p:set>
                                    <p:anim calcmode="lin" valueType="num">
                                      <p:cBhvr additive="repl">
                                        <p:cTn id="63" dur="500" fill="hold"/>
                                        <p:tgtEl>
                                          <p:spTgt spid="185"/>
                                        </p:tgtEl>
                                        <p:attrNameLst>
                                          <p:attrName>ppt_x</p:attrName>
                                        </p:attrNameLst>
                                      </p:cBhvr>
                                      <p:tavLst>
                                        <p:tav tm="0">
                                          <p:val>
                                            <p:strVal val="#ppt_x"/>
                                          </p:val>
                                        </p:tav>
                                        <p:tav tm="100000">
                                          <p:val>
                                            <p:strVal val="#ppt_x"/>
                                          </p:val>
                                        </p:tav>
                                      </p:tavLst>
                                    </p:anim>
                                    <p:anim calcmode="lin" valueType="num">
                                      <p:cBhvr additive="repl">
                                        <p:cTn id="64" dur="500" fill="hold"/>
                                        <p:tgtEl>
                                          <p:spTgt spid="18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94"/>
                                        </p:tgtEl>
                                        <p:attrNameLst>
                                          <p:attrName>style.visibility</p:attrName>
                                        </p:attrNameLst>
                                      </p:cBhvr>
                                      <p:to>
                                        <p:strVal val="visible"/>
                                      </p:to>
                                    </p:set>
                                    <p:anim calcmode="lin" valueType="num">
                                      <p:cBhvr additive="repl">
                                        <p:cTn id="67" dur="500" fill="hold"/>
                                        <p:tgtEl>
                                          <p:spTgt spid="194"/>
                                        </p:tgtEl>
                                        <p:attrNameLst>
                                          <p:attrName>ppt_x</p:attrName>
                                        </p:attrNameLst>
                                      </p:cBhvr>
                                      <p:tavLst>
                                        <p:tav tm="0">
                                          <p:val>
                                            <p:strVal val="#ppt_x"/>
                                          </p:val>
                                        </p:tav>
                                        <p:tav tm="100000">
                                          <p:val>
                                            <p:strVal val="#ppt_x"/>
                                          </p:val>
                                        </p:tav>
                                      </p:tavLst>
                                    </p:anim>
                                    <p:anim calcmode="lin" valueType="num">
                                      <p:cBhvr additive="repl">
                                        <p:cTn id="68" dur="500" fill="hold"/>
                                        <p:tgtEl>
                                          <p:spTgt spid="194"/>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95"/>
                                        </p:tgtEl>
                                        <p:attrNameLst>
                                          <p:attrName>style.visibility</p:attrName>
                                        </p:attrNameLst>
                                      </p:cBhvr>
                                      <p:to>
                                        <p:strVal val="visible"/>
                                      </p:to>
                                    </p:set>
                                    <p:anim calcmode="lin" valueType="num">
                                      <p:cBhvr additive="repl">
                                        <p:cTn id="71" dur="500" fill="hold"/>
                                        <p:tgtEl>
                                          <p:spTgt spid="195"/>
                                        </p:tgtEl>
                                        <p:attrNameLst>
                                          <p:attrName>ppt_x</p:attrName>
                                        </p:attrNameLst>
                                      </p:cBhvr>
                                      <p:tavLst>
                                        <p:tav tm="0">
                                          <p:val>
                                            <p:strVal val="#ppt_x"/>
                                          </p:val>
                                        </p:tav>
                                        <p:tav tm="100000">
                                          <p:val>
                                            <p:strVal val="#ppt_x"/>
                                          </p:val>
                                        </p:tav>
                                      </p:tavLst>
                                    </p:anim>
                                    <p:anim calcmode="lin" valueType="num">
                                      <p:cBhvr additive="repl">
                                        <p:cTn id="72" dur="500" fill="hold"/>
                                        <p:tgtEl>
                                          <p:spTgt spid="195"/>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0" presetClass="entr" fill="hold" nodeType="clickEffect">
                                  <p:stCondLst>
                                    <p:cond delay="0"/>
                                  </p:stCondLst>
                                  <p:childTnLst>
                                    <p:set>
                                      <p:cBhvr>
                                        <p:cTn id="76" dur="1" fill="hold">
                                          <p:stCondLst>
                                            <p:cond delay="0"/>
                                          </p:stCondLst>
                                        </p:cTn>
                                        <p:tgtEl>
                                          <p:spTgt spid="196"/>
                                        </p:tgtEl>
                                        <p:attrNameLst>
                                          <p:attrName>style.visibility</p:attrName>
                                        </p:attrNameLst>
                                      </p:cBhvr>
                                      <p:to>
                                        <p:strVal val="visible"/>
                                      </p:to>
                                    </p:set>
                                    <p:animEffect transition="in" filter="fade">
                                      <p:cBhvr additive="repl">
                                        <p:cTn id="77"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9" name="Image 7"/>
          <p:cNvPicPr/>
          <p:nvPr/>
        </p:nvPicPr>
        <p:blipFill>
          <a:blip r:embed="rId2"/>
          <a:stretch/>
        </p:blipFill>
        <p:spPr>
          <a:xfrm>
            <a:off x="2233440" y="1719360"/>
            <a:ext cx="7724520" cy="341928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 name="Image 2"/>
          <p:cNvPicPr/>
          <p:nvPr/>
        </p:nvPicPr>
        <p:blipFill>
          <a:blip r:embed="rId2"/>
          <a:stretch/>
        </p:blipFill>
        <p:spPr>
          <a:xfrm>
            <a:off x="6275520" y="1116360"/>
            <a:ext cx="5971320" cy="5535360"/>
          </a:xfrm>
          <a:prstGeom prst="rect">
            <a:avLst/>
          </a:prstGeom>
          <a:ln>
            <a:noFill/>
          </a:ln>
        </p:spPr>
      </p:pic>
      <p:pic>
        <p:nvPicPr>
          <p:cNvPr id="513" name="Image 3"/>
          <p:cNvPicPr/>
          <p:nvPr/>
        </p:nvPicPr>
        <p:blipFill>
          <a:blip r:embed="rId3"/>
          <a:stretch/>
        </p:blipFill>
        <p:spPr>
          <a:xfrm>
            <a:off x="0" y="1116360"/>
            <a:ext cx="5927760" cy="481032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0" name="Image 8"/>
          <p:cNvPicPr/>
          <p:nvPr/>
        </p:nvPicPr>
        <p:blipFill>
          <a:blip r:embed="rId2"/>
          <a:stretch/>
        </p:blipFill>
        <p:spPr>
          <a:xfrm>
            <a:off x="0" y="1208160"/>
            <a:ext cx="5886000" cy="2077920"/>
          </a:xfrm>
          <a:prstGeom prst="rect">
            <a:avLst/>
          </a:prstGeom>
          <a:ln>
            <a:noFill/>
          </a:ln>
        </p:spPr>
      </p:pic>
      <p:pic>
        <p:nvPicPr>
          <p:cNvPr id="511" name="Image 9"/>
          <p:cNvPicPr/>
          <p:nvPr/>
        </p:nvPicPr>
        <p:blipFill>
          <a:blip r:embed="rId3"/>
          <a:stretch/>
        </p:blipFill>
        <p:spPr>
          <a:xfrm>
            <a:off x="6197400" y="1265400"/>
            <a:ext cx="5840280" cy="523188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515"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Exercice pratique</a:t>
            </a:r>
            <a:endParaRPr lang="fr-FR" sz="2800" b="0" strike="noStrike" spc="-1">
              <a:solidFill>
                <a:srgbClr val="000000"/>
              </a:solidFill>
              <a:latin typeface="Calibri"/>
            </a:endParaRPr>
          </a:p>
        </p:txBody>
      </p:sp>
      <p:sp>
        <p:nvSpPr>
          <p:cNvPr id="516" name="CustomShape 3"/>
          <p:cNvSpPr/>
          <p:nvPr/>
        </p:nvSpPr>
        <p:spPr>
          <a:xfrm>
            <a:off x="317520" y="1209600"/>
            <a:ext cx="11578680" cy="653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spcAft>
                <a:spcPts val="601"/>
              </a:spcAft>
            </a:pPr>
            <a:r>
              <a:rPr lang="fr-FR" sz="1600" b="0" strike="noStrike" spc="-1">
                <a:solidFill>
                  <a:srgbClr val="000000"/>
                </a:solidFill>
                <a:latin typeface="Gill Sans MT"/>
              </a:rPr>
              <a:t>Le formulaire du City Climate Gap Fund en version française peut être téléchargé sur le </a:t>
            </a:r>
            <a:r>
              <a:rPr lang="fr-FR" sz="1600" b="0" u="sng" strike="noStrike" spc="-1">
                <a:solidFill>
                  <a:srgbClr val="0563C1"/>
                </a:solidFill>
                <a:uFillTx/>
                <a:latin typeface="Gill Sans MT"/>
                <a:hlinkClick r:id="rId2"/>
              </a:rPr>
              <a:t>site de la formation</a:t>
            </a:r>
            <a:endParaRPr lang="ca-ES" sz="1600" b="0" strike="noStrike" spc="-1">
              <a:latin typeface="Arial"/>
            </a:endParaRPr>
          </a:p>
          <a:p>
            <a:pPr algn="just">
              <a:lnSpc>
                <a:spcPct val="100000"/>
              </a:lnSpc>
              <a:spcAft>
                <a:spcPts val="601"/>
              </a:spcAft>
            </a:pPr>
            <a:r>
              <a:rPr lang="fr-FR" sz="1600" b="0" strike="noStrike" spc="-1">
                <a:solidFill>
                  <a:srgbClr val="000000"/>
                </a:solidFill>
                <a:latin typeface="Gill Sans MT"/>
              </a:rPr>
              <a:t>Merci de le renvoyer compléter à l’adresse du projet </a:t>
            </a:r>
            <a:r>
              <a:rPr lang="fr-FR" sz="1600" b="0" u="sng" strike="noStrike" spc="-1">
                <a:solidFill>
                  <a:srgbClr val="0563C1"/>
                </a:solidFill>
                <a:uFillTx/>
                <a:latin typeface="Gill Sans MT"/>
                <a:hlinkClick r:id="rId2"/>
              </a:rPr>
              <a:t>projet.revacte@gmail.com</a:t>
            </a:r>
            <a:r>
              <a:rPr lang="fr-FR" sz="1600" b="0" strike="noStrike" spc="-1">
                <a:solidFill>
                  <a:srgbClr val="000000"/>
                </a:solidFill>
                <a:latin typeface="Gill Sans MT"/>
              </a:rPr>
              <a:t> d’ici </a:t>
            </a:r>
            <a:r>
              <a:rPr lang="fr-FR" sz="1600" b="1" strike="noStrike" spc="-1">
                <a:solidFill>
                  <a:srgbClr val="000000"/>
                </a:solidFill>
                <a:latin typeface="Gill Sans MT"/>
              </a:rPr>
              <a:t>demain à 10h00</a:t>
            </a:r>
            <a:r>
              <a:rPr lang="fr-FR" sz="1600" b="0" strike="noStrike" spc="-1">
                <a:solidFill>
                  <a:srgbClr val="000000"/>
                </a:solidFill>
                <a:latin typeface="Gill Sans MT"/>
              </a:rPr>
              <a:t>. </a:t>
            </a:r>
            <a:endParaRPr lang="ca-ES"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Picture 10" descr="BMJV | Coopération juridique internationale avec les pays candidats à  l'adhésion à l'UE"/>
          <p:cNvPicPr/>
          <p:nvPr/>
        </p:nvPicPr>
        <p:blipFill>
          <a:blip r:embed="rId3"/>
          <a:stretch/>
        </p:blipFill>
        <p:spPr>
          <a:xfrm>
            <a:off x="445680" y="1158480"/>
            <a:ext cx="2813040" cy="1581840"/>
          </a:xfrm>
          <a:prstGeom prst="rect">
            <a:avLst/>
          </a:prstGeom>
          <a:ln>
            <a:noFill/>
          </a:ln>
          <a:effectLst>
            <a:outerShdw blurRad="50800" dist="37674" dir="2700000" algn="tl" rotWithShape="0">
              <a:srgbClr val="000000">
                <a:alpha val="40000"/>
              </a:srgbClr>
            </a:outerShdw>
          </a:effectLst>
        </p:spPr>
      </p:pic>
      <p:sp>
        <p:nvSpPr>
          <p:cNvPr id="216" name="CustomShape 1"/>
          <p:cNvSpPr/>
          <p:nvPr/>
        </p:nvSpPr>
        <p:spPr>
          <a:xfrm>
            <a:off x="3471480" y="1103400"/>
            <a:ext cx="8034480" cy="100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2000" b="0" i="1" strike="noStrike" spc="-1">
                <a:solidFill>
                  <a:srgbClr val="000000"/>
                </a:solidFill>
                <a:latin typeface="Gill Sans MT"/>
              </a:rPr>
              <a:t>Ensemble des activités par lesquelles un ou des État(s) apporte(nt) sa(leur) contribution(s) au développement institutionnel économique, social et culturel d'autres États.</a:t>
            </a:r>
            <a:endParaRPr lang="ca-ES" sz="2000" b="0" strike="noStrike" spc="-1">
              <a:latin typeface="Arial"/>
            </a:endParaRPr>
          </a:p>
        </p:txBody>
      </p:sp>
      <p:grpSp>
        <p:nvGrpSpPr>
          <p:cNvPr id="217" name="Group 2"/>
          <p:cNvGrpSpPr/>
          <p:nvPr/>
        </p:nvGrpSpPr>
        <p:grpSpPr>
          <a:xfrm>
            <a:off x="4618800" y="3453480"/>
            <a:ext cx="3080520" cy="3082680"/>
            <a:chOff x="4618800" y="3453480"/>
            <a:chExt cx="3080520" cy="3082680"/>
          </a:xfrm>
        </p:grpSpPr>
        <p:grpSp>
          <p:nvGrpSpPr>
            <p:cNvPr id="218" name="Group 3"/>
            <p:cNvGrpSpPr/>
            <p:nvPr/>
          </p:nvGrpSpPr>
          <p:grpSpPr>
            <a:xfrm>
              <a:off x="4618800" y="3453480"/>
              <a:ext cx="3080520" cy="3082680"/>
              <a:chOff x="4618800" y="3453480"/>
              <a:chExt cx="3080520" cy="3082680"/>
            </a:xfrm>
          </p:grpSpPr>
          <p:sp>
            <p:nvSpPr>
              <p:cNvPr id="219" name="CustomShape 4"/>
              <p:cNvSpPr/>
              <p:nvPr/>
            </p:nvSpPr>
            <p:spPr>
              <a:xfrm>
                <a:off x="4618800" y="3615840"/>
                <a:ext cx="1281600" cy="27144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rgbClr val="F39C12"/>
              </a:solidFill>
              <a:ln>
                <a:noFill/>
              </a:ln>
            </p:spPr>
            <p:style>
              <a:lnRef idx="0">
                <a:scrgbClr r="0" g="0" b="0"/>
              </a:lnRef>
              <a:fillRef idx="0">
                <a:scrgbClr r="0" g="0" b="0"/>
              </a:fillRef>
              <a:effectRef idx="0">
                <a:scrgbClr r="0" g="0" b="0"/>
              </a:effectRef>
              <a:fontRef idx="minor"/>
            </p:style>
          </p:sp>
          <p:sp>
            <p:nvSpPr>
              <p:cNvPr id="220" name="CustomShape 5"/>
              <p:cNvSpPr/>
              <p:nvPr/>
            </p:nvSpPr>
            <p:spPr>
              <a:xfrm>
                <a:off x="5219280" y="4987800"/>
                <a:ext cx="2480040" cy="154836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221" name="CustomShape 6"/>
              <p:cNvSpPr/>
              <p:nvPr/>
            </p:nvSpPr>
            <p:spPr>
              <a:xfrm>
                <a:off x="5389200" y="3453480"/>
                <a:ext cx="2310120" cy="188208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p:style>
          </p:sp>
        </p:grpSp>
        <p:sp>
          <p:nvSpPr>
            <p:cNvPr id="222" name="CustomShape 7"/>
            <p:cNvSpPr/>
            <p:nvPr/>
          </p:nvSpPr>
          <p:spPr>
            <a:xfrm>
              <a:off x="7034040" y="4536360"/>
              <a:ext cx="644400" cy="639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3600" b="1" strike="noStrike" spc="-1">
                  <a:solidFill>
                    <a:srgbClr val="FFFFFF"/>
                  </a:solidFill>
                  <a:latin typeface="Calibri"/>
                </a:rPr>
                <a:t>01</a:t>
              </a:r>
              <a:endParaRPr lang="ca-ES" sz="3600" b="0" strike="noStrike" spc="-1">
                <a:latin typeface="Arial"/>
              </a:endParaRPr>
            </a:p>
          </p:txBody>
        </p:sp>
        <p:sp>
          <p:nvSpPr>
            <p:cNvPr id="223" name="CustomShape 8"/>
            <p:cNvSpPr/>
            <p:nvPr/>
          </p:nvSpPr>
          <p:spPr>
            <a:xfrm>
              <a:off x="5389560" y="5766840"/>
              <a:ext cx="644400" cy="639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3600" b="1" strike="noStrike" spc="-1">
                  <a:solidFill>
                    <a:srgbClr val="FFFFFF"/>
                  </a:solidFill>
                  <a:latin typeface="Calibri"/>
                </a:rPr>
                <a:t>02</a:t>
              </a:r>
              <a:endParaRPr lang="ca-ES" sz="3600" b="0" strike="noStrike" spc="-1">
                <a:latin typeface="Arial"/>
              </a:endParaRPr>
            </a:p>
          </p:txBody>
        </p:sp>
        <p:sp>
          <p:nvSpPr>
            <p:cNvPr id="224" name="CustomShape 9"/>
            <p:cNvSpPr/>
            <p:nvPr/>
          </p:nvSpPr>
          <p:spPr>
            <a:xfrm>
              <a:off x="5188680" y="3664440"/>
              <a:ext cx="644400" cy="639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3600" b="1" strike="noStrike" spc="-1">
                  <a:solidFill>
                    <a:srgbClr val="FFFFFF"/>
                  </a:solidFill>
                  <a:latin typeface="Calibri"/>
                </a:rPr>
                <a:t>03</a:t>
              </a:r>
              <a:endParaRPr lang="ca-ES" sz="3600" b="0" strike="noStrike" spc="-1">
                <a:latin typeface="Arial"/>
              </a:endParaRPr>
            </a:p>
          </p:txBody>
        </p:sp>
      </p:grpSp>
      <p:sp>
        <p:nvSpPr>
          <p:cNvPr id="225" name="CustomShape 10"/>
          <p:cNvSpPr/>
          <p:nvPr/>
        </p:nvSpPr>
        <p:spPr>
          <a:xfrm>
            <a:off x="5418720" y="4734720"/>
            <a:ext cx="153144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400" b="1" strike="noStrike" spc="-1">
                <a:solidFill>
                  <a:srgbClr val="000000"/>
                </a:solidFill>
                <a:latin typeface="Futura2-Normal"/>
              </a:rPr>
              <a:t>REALISER LE PROJET</a:t>
            </a:r>
            <a:endParaRPr lang="ca-ES" sz="1400" b="0" strike="noStrike" spc="-1">
              <a:latin typeface="Arial"/>
            </a:endParaRPr>
          </a:p>
        </p:txBody>
      </p:sp>
      <p:sp>
        <p:nvSpPr>
          <p:cNvPr id="226" name="CustomShape 11"/>
          <p:cNvSpPr/>
          <p:nvPr/>
        </p:nvSpPr>
        <p:spPr>
          <a:xfrm>
            <a:off x="8133480" y="3250440"/>
            <a:ext cx="3372480" cy="516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r">
              <a:lnSpc>
                <a:spcPct val="100000"/>
              </a:lnSpc>
            </a:pPr>
            <a:r>
              <a:rPr lang="da-DK" sz="2800" b="1" strike="noStrike" spc="-1">
                <a:solidFill>
                  <a:srgbClr val="2E75B6"/>
                </a:solidFill>
                <a:latin typeface="Gill Sans MT"/>
              </a:rPr>
              <a:t>Avant le montage</a:t>
            </a:r>
            <a:endParaRPr lang="ca-ES" sz="2800" b="0" strike="noStrike" spc="-1">
              <a:latin typeface="Arial"/>
            </a:endParaRPr>
          </a:p>
        </p:txBody>
      </p:sp>
      <p:sp>
        <p:nvSpPr>
          <p:cNvPr id="227" name="CustomShape 12"/>
          <p:cNvSpPr/>
          <p:nvPr/>
        </p:nvSpPr>
        <p:spPr>
          <a:xfrm>
            <a:off x="8248680" y="3704400"/>
            <a:ext cx="3256920" cy="146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1800" b="0" strike="noStrike" spc="-1">
                <a:solidFill>
                  <a:srgbClr val="000000"/>
                </a:solidFill>
                <a:latin typeface="Gill Sans MT"/>
              </a:rPr>
              <a:t>Cerner les besoins</a:t>
            </a:r>
            <a:endParaRPr lang="ca-ES" sz="1800" b="0" strike="noStrike" spc="-1">
              <a:latin typeface="Arial"/>
            </a:endParaRPr>
          </a:p>
          <a:p>
            <a:pPr algn="r">
              <a:lnSpc>
                <a:spcPct val="100000"/>
              </a:lnSpc>
            </a:pPr>
            <a:r>
              <a:rPr lang="fr-FR" sz="1800" b="0" strike="noStrike" spc="-1">
                <a:solidFill>
                  <a:srgbClr val="000000"/>
                </a:solidFill>
                <a:latin typeface="Gill Sans MT"/>
              </a:rPr>
              <a:t>Renforcer la coopération interne</a:t>
            </a:r>
            <a:endParaRPr lang="ca-ES" sz="1800" b="0" strike="noStrike" spc="-1">
              <a:latin typeface="Arial"/>
            </a:endParaRPr>
          </a:p>
          <a:p>
            <a:pPr algn="r">
              <a:lnSpc>
                <a:spcPct val="100000"/>
              </a:lnSpc>
            </a:pPr>
            <a:r>
              <a:rPr lang="fr-FR" sz="1800" b="0" strike="noStrike" spc="-1">
                <a:solidFill>
                  <a:srgbClr val="000000"/>
                </a:solidFill>
                <a:latin typeface="Gill Sans MT"/>
              </a:rPr>
              <a:t>Construire des partenariats</a:t>
            </a:r>
            <a:endParaRPr lang="ca-ES" sz="1800" b="0" strike="noStrike" spc="-1">
              <a:latin typeface="Arial"/>
            </a:endParaRPr>
          </a:p>
          <a:p>
            <a:pPr algn="r">
              <a:lnSpc>
                <a:spcPct val="100000"/>
              </a:lnSpc>
            </a:pPr>
            <a:r>
              <a:rPr lang="fr-FR" sz="1800" b="0" strike="noStrike" spc="-1">
                <a:solidFill>
                  <a:srgbClr val="000000"/>
                </a:solidFill>
                <a:latin typeface="Gill Sans MT"/>
              </a:rPr>
              <a:t>Connaître les bailleurs de fonds</a:t>
            </a:r>
            <a:endParaRPr lang="ca-ES" sz="1800" b="0" strike="noStrike" spc="-1">
              <a:latin typeface="Arial"/>
            </a:endParaRPr>
          </a:p>
          <a:p>
            <a:pPr algn="r">
              <a:lnSpc>
                <a:spcPct val="100000"/>
              </a:lnSpc>
            </a:pPr>
            <a:r>
              <a:rPr lang="fr-FR" sz="1800" b="0" strike="noStrike" spc="-1">
                <a:solidFill>
                  <a:srgbClr val="000000"/>
                </a:solidFill>
                <a:latin typeface="Gill Sans MT"/>
              </a:rPr>
              <a:t>Identifier les opportunités</a:t>
            </a:r>
            <a:endParaRPr lang="ca-ES" sz="1800" b="0" strike="noStrike" spc="-1">
              <a:latin typeface="Arial"/>
            </a:endParaRPr>
          </a:p>
        </p:txBody>
      </p:sp>
      <p:sp>
        <p:nvSpPr>
          <p:cNvPr id="228" name="CustomShape 13"/>
          <p:cNvSpPr/>
          <p:nvPr/>
        </p:nvSpPr>
        <p:spPr>
          <a:xfrm>
            <a:off x="7903800" y="5185080"/>
            <a:ext cx="3601800" cy="516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r">
              <a:lnSpc>
                <a:spcPct val="100000"/>
              </a:lnSpc>
            </a:pPr>
            <a:r>
              <a:rPr lang="da-DK" sz="2800" b="1" strike="noStrike" spc="-1">
                <a:solidFill>
                  <a:srgbClr val="16A085"/>
                </a:solidFill>
                <a:latin typeface="Gill Sans MT"/>
              </a:rPr>
              <a:t>Pendant le montage</a:t>
            </a:r>
            <a:endParaRPr lang="ca-ES" sz="2800" b="0" strike="noStrike" spc="-1">
              <a:latin typeface="Arial"/>
            </a:endParaRPr>
          </a:p>
        </p:txBody>
      </p:sp>
      <p:sp>
        <p:nvSpPr>
          <p:cNvPr id="229" name="CustomShape 14"/>
          <p:cNvSpPr/>
          <p:nvPr/>
        </p:nvSpPr>
        <p:spPr>
          <a:xfrm>
            <a:off x="8841960" y="5639040"/>
            <a:ext cx="26640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1800" b="0" strike="noStrike" spc="-1">
                <a:solidFill>
                  <a:srgbClr val="000000"/>
                </a:solidFill>
                <a:latin typeface="Gill Sans MT"/>
              </a:rPr>
              <a:t>S’adapter aux attentes</a:t>
            </a:r>
            <a:endParaRPr lang="ca-ES" sz="1800" b="0" strike="noStrike" spc="-1">
              <a:latin typeface="Arial"/>
            </a:endParaRPr>
          </a:p>
          <a:p>
            <a:pPr algn="r">
              <a:lnSpc>
                <a:spcPct val="100000"/>
              </a:lnSpc>
            </a:pPr>
            <a:r>
              <a:rPr lang="fr-FR" sz="1800" b="0" strike="noStrike" spc="-1">
                <a:solidFill>
                  <a:srgbClr val="000000"/>
                </a:solidFill>
                <a:latin typeface="Gill Sans MT"/>
              </a:rPr>
              <a:t>Justifier son projet</a:t>
            </a:r>
            <a:r>
              <a:t/>
            </a:r>
            <a:br/>
            <a:r>
              <a:rPr lang="fr-FR" sz="1800" b="0" strike="noStrike" spc="-1">
                <a:solidFill>
                  <a:srgbClr val="000000"/>
                </a:solidFill>
                <a:latin typeface="Gill Sans MT"/>
              </a:rPr>
              <a:t>Faire la différence</a:t>
            </a:r>
            <a:endParaRPr lang="ca-ES" sz="1800" b="0" strike="noStrike" spc="-1">
              <a:latin typeface="Arial"/>
            </a:endParaRPr>
          </a:p>
        </p:txBody>
      </p:sp>
      <p:sp>
        <p:nvSpPr>
          <p:cNvPr id="230" name="CustomShape 15"/>
          <p:cNvSpPr/>
          <p:nvPr/>
        </p:nvSpPr>
        <p:spPr>
          <a:xfrm>
            <a:off x="445680" y="3614040"/>
            <a:ext cx="3601800" cy="516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r">
              <a:lnSpc>
                <a:spcPct val="100000"/>
              </a:lnSpc>
            </a:pPr>
            <a:r>
              <a:rPr lang="da-DK" sz="2800" b="1" strike="noStrike" spc="-1">
                <a:solidFill>
                  <a:srgbClr val="F39C12"/>
                </a:solidFill>
                <a:latin typeface="Gill Sans MT"/>
              </a:rPr>
              <a:t>Après le projet</a:t>
            </a:r>
            <a:endParaRPr lang="ca-ES" sz="2800" b="0" strike="noStrike" spc="-1">
              <a:latin typeface="Arial"/>
            </a:endParaRPr>
          </a:p>
        </p:txBody>
      </p:sp>
      <p:sp>
        <p:nvSpPr>
          <p:cNvPr id="231" name="CustomShape 16"/>
          <p:cNvSpPr/>
          <p:nvPr/>
        </p:nvSpPr>
        <p:spPr>
          <a:xfrm>
            <a:off x="1058760" y="4068000"/>
            <a:ext cx="2988720" cy="146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1800" b="0" strike="noStrike" spc="-1">
                <a:solidFill>
                  <a:srgbClr val="000000"/>
                </a:solidFill>
                <a:latin typeface="Gill Sans MT"/>
              </a:rPr>
              <a:t>Devenir attractif</a:t>
            </a:r>
            <a:endParaRPr lang="ca-ES" sz="1800" b="0" strike="noStrike" spc="-1">
              <a:latin typeface="Arial"/>
            </a:endParaRPr>
          </a:p>
          <a:p>
            <a:pPr algn="r">
              <a:lnSpc>
                <a:spcPct val="100000"/>
              </a:lnSpc>
            </a:pPr>
            <a:r>
              <a:rPr lang="fr-FR" sz="1800" b="0" strike="noStrike" spc="-1">
                <a:solidFill>
                  <a:srgbClr val="000000"/>
                </a:solidFill>
                <a:latin typeface="Gill Sans MT"/>
              </a:rPr>
              <a:t>Communiquer les résultats</a:t>
            </a:r>
            <a:endParaRPr lang="ca-ES" sz="1800" b="0" strike="noStrike" spc="-1">
              <a:latin typeface="Arial"/>
            </a:endParaRPr>
          </a:p>
          <a:p>
            <a:pPr algn="r">
              <a:lnSpc>
                <a:spcPct val="100000"/>
              </a:lnSpc>
            </a:pPr>
            <a:r>
              <a:rPr lang="fr-FR" sz="1800" b="0" strike="noStrike" spc="-1">
                <a:solidFill>
                  <a:srgbClr val="000000"/>
                </a:solidFill>
                <a:latin typeface="Gill Sans MT"/>
              </a:rPr>
              <a:t>Diffuser les actions réalisées</a:t>
            </a:r>
            <a:endParaRPr lang="ca-ES" sz="1800" b="0" strike="noStrike" spc="-1">
              <a:latin typeface="Arial"/>
            </a:endParaRPr>
          </a:p>
          <a:p>
            <a:pPr algn="r">
              <a:lnSpc>
                <a:spcPct val="100000"/>
              </a:lnSpc>
            </a:pPr>
            <a:endParaRPr lang="ca-ES" sz="1800" b="0" strike="noStrike" spc="-1">
              <a:latin typeface="Arial"/>
            </a:endParaRPr>
          </a:p>
          <a:p>
            <a:pPr algn="r">
              <a:lnSpc>
                <a:spcPct val="100000"/>
              </a:lnSpc>
            </a:pPr>
            <a:endParaRPr lang="ca-ES" sz="1800" b="0" strike="noStrike" spc="-1">
              <a:latin typeface="Arial"/>
            </a:endParaRPr>
          </a:p>
        </p:txBody>
      </p:sp>
      <p:sp>
        <p:nvSpPr>
          <p:cNvPr id="232" name="Line 17"/>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233" name="TextShape 18"/>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La coopération internationale</a:t>
            </a:r>
            <a:endParaRPr lang="fr-FR" sz="2800" b="0" strike="noStrike" spc="-1">
              <a:solidFill>
                <a:srgbClr val="000000"/>
              </a:solidFill>
              <a:latin typeface="Calibri"/>
            </a:endParaRPr>
          </a:p>
        </p:txBody>
      </p:sp>
      <p:sp>
        <p:nvSpPr>
          <p:cNvPr id="234" name="CustomShape 19"/>
          <p:cNvSpPr/>
          <p:nvPr/>
        </p:nvSpPr>
        <p:spPr>
          <a:xfrm>
            <a:off x="3471480" y="2086560"/>
            <a:ext cx="8034480" cy="70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2000" b="1" i="1" strike="noStrike" spc="-1">
                <a:solidFill>
                  <a:srgbClr val="000000"/>
                </a:solidFill>
                <a:latin typeface="Gill Sans MT"/>
              </a:rPr>
              <a:t>Développer les relations de partenariat de la commune est un prérequis pour accéder à des financements internationaux.</a:t>
            </a:r>
            <a:endParaRPr lang="ca-ES" sz="2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217"/>
                                        </p:tgtEl>
                                        <p:attrNameLst>
                                          <p:attrName>style.visibility</p:attrName>
                                        </p:attrNameLst>
                                      </p:cBhvr>
                                      <p:to>
                                        <p:strVal val="visible"/>
                                      </p:to>
                                    </p:set>
                                    <p:animEffect transition="in" filter="fade">
                                      <p:cBhvr additive="repl">
                                        <p:cTn id="7" dur="500"/>
                                        <p:tgtEl>
                                          <p:spTgt spid="217"/>
                                        </p:tgtEl>
                                      </p:cBhvr>
                                    </p:animEffect>
                                  </p:childTnLst>
                                </p:cTn>
                              </p:par>
                              <p:par>
                                <p:cTn id="8" presetID="10" presetClass="entr" fill="hold" nodeType="withEffect">
                                  <p:stCondLst>
                                    <p:cond delay="0"/>
                                  </p:stCondLst>
                                  <p:childTnLst>
                                    <p:set>
                                      <p:cBhvr>
                                        <p:cTn id="9" dur="1" fill="hold">
                                          <p:stCondLst>
                                            <p:cond delay="0"/>
                                          </p:stCondLst>
                                        </p:cTn>
                                        <p:tgtEl>
                                          <p:spTgt spid="225"/>
                                        </p:tgtEl>
                                        <p:attrNameLst>
                                          <p:attrName>style.visibility</p:attrName>
                                        </p:attrNameLst>
                                      </p:cBhvr>
                                      <p:to>
                                        <p:strVal val="visible"/>
                                      </p:to>
                                    </p:set>
                                    <p:animEffect transition="in" filter="fade">
                                      <p:cBhvr additive="repl">
                                        <p:cTn id="10" dur="500"/>
                                        <p:tgtEl>
                                          <p:spTgt spid="2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227"/>
                                        </p:tgtEl>
                                        <p:attrNameLst>
                                          <p:attrName>style.visibility</p:attrName>
                                        </p:attrNameLst>
                                      </p:cBhvr>
                                      <p:to>
                                        <p:strVal val="visible"/>
                                      </p:to>
                                    </p:set>
                                    <p:animEffect transition="in" filter="fade">
                                      <p:cBhvr additive="repl">
                                        <p:cTn id="15" dur="500"/>
                                        <p:tgtEl>
                                          <p:spTgt spid="227"/>
                                        </p:tgtEl>
                                      </p:cBhvr>
                                    </p:animEffect>
                                  </p:childTnLst>
                                </p:cTn>
                              </p:par>
                              <p:par>
                                <p:cTn id="16" presetID="10" presetClass="entr" fill="hold" nodeType="withEffect">
                                  <p:stCondLst>
                                    <p:cond delay="0"/>
                                  </p:stCondLst>
                                  <p:childTnLst>
                                    <p:set>
                                      <p:cBhvr>
                                        <p:cTn id="17" dur="1" fill="hold">
                                          <p:stCondLst>
                                            <p:cond delay="0"/>
                                          </p:stCondLst>
                                        </p:cTn>
                                        <p:tgtEl>
                                          <p:spTgt spid="226"/>
                                        </p:tgtEl>
                                        <p:attrNameLst>
                                          <p:attrName>style.visibility</p:attrName>
                                        </p:attrNameLst>
                                      </p:cBhvr>
                                      <p:to>
                                        <p:strVal val="visible"/>
                                      </p:to>
                                    </p:set>
                                    <p:animEffect transition="in" filter="fade">
                                      <p:cBhvr additive="repl">
                                        <p:cTn id="18" dur="500"/>
                                        <p:tgtEl>
                                          <p:spTgt spid="2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nodeType="clickEffect">
                                  <p:stCondLst>
                                    <p:cond delay="0"/>
                                  </p:stCondLst>
                                  <p:childTnLst>
                                    <p:set>
                                      <p:cBhvr>
                                        <p:cTn id="22" dur="1" fill="hold">
                                          <p:stCondLst>
                                            <p:cond delay="0"/>
                                          </p:stCondLst>
                                        </p:cTn>
                                        <p:tgtEl>
                                          <p:spTgt spid="228"/>
                                        </p:tgtEl>
                                        <p:attrNameLst>
                                          <p:attrName>style.visibility</p:attrName>
                                        </p:attrNameLst>
                                      </p:cBhvr>
                                      <p:to>
                                        <p:strVal val="visible"/>
                                      </p:to>
                                    </p:set>
                                    <p:animEffect transition="in" filter="fade">
                                      <p:cBhvr additive="repl">
                                        <p:cTn id="23" dur="500"/>
                                        <p:tgtEl>
                                          <p:spTgt spid="228"/>
                                        </p:tgtEl>
                                      </p:cBhvr>
                                    </p:animEffect>
                                  </p:childTnLst>
                                </p:cTn>
                              </p:par>
                              <p:par>
                                <p:cTn id="24" presetID="10" presetClass="entr" fill="hold" nodeType="withEffect">
                                  <p:stCondLst>
                                    <p:cond delay="0"/>
                                  </p:stCondLst>
                                  <p:childTnLst>
                                    <p:set>
                                      <p:cBhvr>
                                        <p:cTn id="25" dur="1" fill="hold">
                                          <p:stCondLst>
                                            <p:cond delay="0"/>
                                          </p:stCondLst>
                                        </p:cTn>
                                        <p:tgtEl>
                                          <p:spTgt spid="229"/>
                                        </p:tgtEl>
                                        <p:attrNameLst>
                                          <p:attrName>style.visibility</p:attrName>
                                        </p:attrNameLst>
                                      </p:cBhvr>
                                      <p:to>
                                        <p:strVal val="visible"/>
                                      </p:to>
                                    </p:set>
                                    <p:animEffect transition="in" filter="fade">
                                      <p:cBhvr additive="repl">
                                        <p:cTn id="26" dur="500"/>
                                        <p:tgtEl>
                                          <p:spTgt spid="2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fill="hold" nodeType="clickEffect">
                                  <p:stCondLst>
                                    <p:cond delay="0"/>
                                  </p:stCondLst>
                                  <p:childTnLst>
                                    <p:set>
                                      <p:cBhvr>
                                        <p:cTn id="30" dur="1" fill="hold">
                                          <p:stCondLst>
                                            <p:cond delay="0"/>
                                          </p:stCondLst>
                                        </p:cTn>
                                        <p:tgtEl>
                                          <p:spTgt spid="230"/>
                                        </p:tgtEl>
                                        <p:attrNameLst>
                                          <p:attrName>style.visibility</p:attrName>
                                        </p:attrNameLst>
                                      </p:cBhvr>
                                      <p:to>
                                        <p:strVal val="visible"/>
                                      </p:to>
                                    </p:set>
                                    <p:animEffect transition="in" filter="fade">
                                      <p:cBhvr additive="repl">
                                        <p:cTn id="31" dur="500"/>
                                        <p:tgtEl>
                                          <p:spTgt spid="230"/>
                                        </p:tgtEl>
                                      </p:cBhvr>
                                    </p:animEffect>
                                  </p:childTnLst>
                                </p:cTn>
                              </p:par>
                              <p:par>
                                <p:cTn id="32" presetID="10" presetClass="entr" fill="hold" nodeType="withEffect">
                                  <p:stCondLst>
                                    <p:cond delay="0"/>
                                  </p:stCondLst>
                                  <p:childTnLst>
                                    <p:set>
                                      <p:cBhvr>
                                        <p:cTn id="33" dur="1" fill="hold">
                                          <p:stCondLst>
                                            <p:cond delay="0"/>
                                          </p:stCondLst>
                                        </p:cTn>
                                        <p:tgtEl>
                                          <p:spTgt spid="231"/>
                                        </p:tgtEl>
                                        <p:attrNameLst>
                                          <p:attrName>style.visibility</p:attrName>
                                        </p:attrNameLst>
                                      </p:cBhvr>
                                      <p:to>
                                        <p:strVal val="visible"/>
                                      </p:to>
                                    </p:set>
                                    <p:animEffect transition="in" filter="fade">
                                      <p:cBhvr additive="repl">
                                        <p:cTn id="34"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 name="Group 1"/>
          <p:cNvGrpSpPr/>
          <p:nvPr/>
        </p:nvGrpSpPr>
        <p:grpSpPr>
          <a:xfrm>
            <a:off x="354960" y="274680"/>
            <a:ext cx="992160" cy="932760"/>
            <a:chOff x="354960" y="274680"/>
            <a:chExt cx="992160" cy="932760"/>
          </a:xfrm>
        </p:grpSpPr>
        <p:grpSp>
          <p:nvGrpSpPr>
            <p:cNvPr id="236" name="Group 2"/>
            <p:cNvGrpSpPr/>
            <p:nvPr/>
          </p:nvGrpSpPr>
          <p:grpSpPr>
            <a:xfrm>
              <a:off x="354960" y="274680"/>
              <a:ext cx="912960" cy="914040"/>
              <a:chOff x="354960" y="274680"/>
              <a:chExt cx="912960" cy="914040"/>
            </a:xfrm>
          </p:grpSpPr>
          <p:sp>
            <p:nvSpPr>
              <p:cNvPr id="237" name="CustomShape 3"/>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38" name="CustomShape 4"/>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39" name="CustomShape 5"/>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p:style>
          </p:sp>
        </p:grpSp>
        <p:sp>
          <p:nvSpPr>
            <p:cNvPr id="240" name="CustomShape 6"/>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241" name="CustomShape 7"/>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242" name="CustomShape 8"/>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243" name="Line 9"/>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244" name="TextShape 10"/>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Construire des relations avec les acteurs du territoire</a:t>
            </a:r>
            <a:endParaRPr lang="fr-FR" sz="2800" b="0" strike="noStrike" spc="-1">
              <a:solidFill>
                <a:srgbClr val="000000"/>
              </a:solidFill>
              <a:latin typeface="Calibri"/>
            </a:endParaRPr>
          </a:p>
        </p:txBody>
      </p:sp>
      <p:sp>
        <p:nvSpPr>
          <p:cNvPr id="245" name="CustomShape 11"/>
          <p:cNvSpPr/>
          <p:nvPr/>
        </p:nvSpPr>
        <p:spPr>
          <a:xfrm>
            <a:off x="4507560" y="3246480"/>
            <a:ext cx="6621840" cy="201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800" b="1" strike="noStrike" spc="-1">
                <a:solidFill>
                  <a:srgbClr val="000000"/>
                </a:solidFill>
                <a:latin typeface="Gill Sans MT"/>
              </a:rPr>
              <a:t>Les institutions académiques et de recherche</a:t>
            </a:r>
            <a:endParaRPr lang="ca-ES" sz="1800" b="0" strike="noStrike" spc="-1">
              <a:latin typeface="Arial"/>
            </a:endParaRPr>
          </a:p>
          <a:p>
            <a:pPr algn="just">
              <a:lnSpc>
                <a:spcPct val="100000"/>
              </a:lnSpc>
            </a:pPr>
            <a:r>
              <a:rPr lang="fr-FR" sz="1800" b="0" strike="noStrike" spc="-1">
                <a:solidFill>
                  <a:srgbClr val="808080"/>
                </a:solidFill>
                <a:latin typeface="Gill Sans MT"/>
              </a:rPr>
              <a:t>Universités</a:t>
            </a:r>
            <a:endParaRPr lang="ca-ES" sz="1800" b="0" strike="noStrike" spc="-1">
              <a:latin typeface="Arial"/>
            </a:endParaRPr>
          </a:p>
          <a:p>
            <a:pPr algn="just">
              <a:lnSpc>
                <a:spcPct val="100000"/>
              </a:lnSpc>
            </a:pPr>
            <a:r>
              <a:rPr lang="fr-FR" sz="1800" b="0" strike="noStrike" spc="-1">
                <a:solidFill>
                  <a:srgbClr val="808080"/>
                </a:solidFill>
                <a:latin typeface="Gill Sans MT"/>
              </a:rPr>
              <a:t>Technopoles</a:t>
            </a:r>
            <a:endParaRPr lang="ca-ES" sz="1800" b="0" strike="noStrike" spc="-1">
              <a:latin typeface="Arial"/>
            </a:endParaRPr>
          </a:p>
          <a:p>
            <a:pPr algn="just">
              <a:lnSpc>
                <a:spcPct val="100000"/>
              </a:lnSpc>
            </a:pPr>
            <a:endParaRPr lang="ca-ES" sz="1800" b="0" strike="noStrike" spc="-1">
              <a:latin typeface="Arial"/>
            </a:endParaRPr>
          </a:p>
          <a:p>
            <a:pPr algn="just">
              <a:lnSpc>
                <a:spcPct val="100000"/>
              </a:lnSpc>
            </a:pPr>
            <a:r>
              <a:rPr lang="fr-FR" sz="1800" b="1" strike="noStrike" spc="-1">
                <a:solidFill>
                  <a:srgbClr val="000000"/>
                </a:solidFill>
                <a:latin typeface="Gill Sans MT"/>
              </a:rPr>
              <a:t>Les chambres de commerces </a:t>
            </a:r>
            <a:endParaRPr lang="ca-ES" sz="1800" b="0" strike="noStrike" spc="-1">
              <a:latin typeface="Arial"/>
            </a:endParaRPr>
          </a:p>
          <a:p>
            <a:pPr algn="just">
              <a:lnSpc>
                <a:spcPct val="100000"/>
              </a:lnSpc>
            </a:pPr>
            <a:endParaRPr lang="ca-ES" sz="1800" b="0" strike="noStrike" spc="-1">
              <a:latin typeface="Arial"/>
            </a:endParaRPr>
          </a:p>
          <a:p>
            <a:pPr algn="just">
              <a:lnSpc>
                <a:spcPct val="100000"/>
              </a:lnSpc>
            </a:pPr>
            <a:r>
              <a:rPr lang="fr-FR" sz="1800" b="1" strike="noStrike" spc="-1">
                <a:solidFill>
                  <a:srgbClr val="000000"/>
                </a:solidFill>
                <a:latin typeface="Gill Sans MT"/>
              </a:rPr>
              <a:t>Les gouvernorats</a:t>
            </a:r>
            <a:endParaRPr lang="ca-ES" sz="1800" b="0" strike="noStrike" spc="-1">
              <a:latin typeface="Arial"/>
            </a:endParaRPr>
          </a:p>
        </p:txBody>
      </p:sp>
      <p:pic>
        <p:nvPicPr>
          <p:cNvPr id="246" name="Picture 4" descr="http://www.investintunisia.tn/Fr/upload/1399888971.jpg"/>
          <p:cNvPicPr/>
          <p:nvPr/>
        </p:nvPicPr>
        <p:blipFill>
          <a:blip r:embed="rId2"/>
          <a:stretch/>
        </p:blipFill>
        <p:spPr>
          <a:xfrm>
            <a:off x="803160" y="3330360"/>
            <a:ext cx="3244680" cy="2433240"/>
          </a:xfrm>
          <a:prstGeom prst="rect">
            <a:avLst/>
          </a:prstGeom>
          <a:ln>
            <a:noFill/>
          </a:ln>
          <a:effectLst>
            <a:outerShdw blurRad="50800" dist="37674" dir="2700000" algn="tl" rotWithShape="0">
              <a:srgbClr val="000000">
                <a:alpha val="40000"/>
              </a:srgbClr>
            </a:outerShdw>
          </a:effectLst>
        </p:spPr>
      </p:pic>
      <p:sp>
        <p:nvSpPr>
          <p:cNvPr id="247" name="CustomShape 12"/>
          <p:cNvSpPr/>
          <p:nvPr/>
        </p:nvSpPr>
        <p:spPr>
          <a:xfrm>
            <a:off x="695520" y="1446480"/>
            <a:ext cx="3478320" cy="118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7200" b="0" strike="noStrike" spc="-1">
                <a:solidFill>
                  <a:srgbClr val="000000"/>
                </a:solidFill>
                <a:latin typeface="Gill Sans MT"/>
              </a:rPr>
              <a:t>+ 22.000</a:t>
            </a:r>
            <a:endParaRPr lang="ca-ES" sz="7200" b="0" strike="noStrike" spc="-1">
              <a:latin typeface="Arial"/>
            </a:endParaRPr>
          </a:p>
        </p:txBody>
      </p:sp>
      <p:sp>
        <p:nvSpPr>
          <p:cNvPr id="248" name="CustomShape 13"/>
          <p:cNvSpPr/>
          <p:nvPr/>
        </p:nvSpPr>
        <p:spPr>
          <a:xfrm>
            <a:off x="4507560" y="1624320"/>
            <a:ext cx="666684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800" b="1" strike="noStrike" spc="-1">
                <a:solidFill>
                  <a:srgbClr val="000000"/>
                </a:solidFill>
                <a:latin typeface="Gill Sans MT"/>
              </a:rPr>
              <a:t>Associations actives en Tunisie</a:t>
            </a:r>
            <a:endParaRPr lang="ca-ES" sz="1800" b="0" strike="noStrike" spc="-1">
              <a:latin typeface="Arial"/>
            </a:endParaRPr>
          </a:p>
          <a:p>
            <a:pPr>
              <a:lnSpc>
                <a:spcPct val="100000"/>
              </a:lnSpc>
            </a:pPr>
            <a:r>
              <a:rPr lang="fr-FR" sz="1800" b="0" strike="noStrike" spc="-1">
                <a:solidFill>
                  <a:srgbClr val="808080"/>
                </a:solidFill>
                <a:latin typeface="Gill Sans MT"/>
              </a:rPr>
              <a:t>Profiter de financements dédiés aux associations</a:t>
            </a:r>
            <a:endParaRPr lang="ca-ES" sz="1800" b="0" strike="noStrike" spc="-1">
              <a:latin typeface="Arial"/>
            </a:endParaRPr>
          </a:p>
          <a:p>
            <a:pPr>
              <a:lnSpc>
                <a:spcPct val="100000"/>
              </a:lnSpc>
            </a:pPr>
            <a:r>
              <a:rPr lang="fr-FR" sz="1800" b="0" strike="noStrike" spc="-1">
                <a:solidFill>
                  <a:srgbClr val="808080"/>
                </a:solidFill>
                <a:latin typeface="Gill Sans MT"/>
              </a:rPr>
              <a:t>Synergie avec les activités menées par les associations</a:t>
            </a:r>
            <a:endParaRPr lang="ca-ES"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247"/>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2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fill="hold" nodeType="clickEffect">
                                  <p:stCondLst>
                                    <p:cond delay="0"/>
                                  </p:stCondLst>
                                  <p:childTnLst>
                                    <p:set>
                                      <p:cBhvr>
                                        <p:cTn id="12" dur="1" fill="hold">
                                          <p:stCondLst>
                                            <p:cond delay="0"/>
                                          </p:stCondLst>
                                        </p:cTn>
                                        <p:tgtEl>
                                          <p:spTgt spid="246"/>
                                        </p:tgtEl>
                                        <p:attrNameLst>
                                          <p:attrName>style.visibility</p:attrName>
                                        </p:attrNameLst>
                                      </p:cBhvr>
                                      <p:to>
                                        <p:strVal val="visible"/>
                                      </p:to>
                                    </p:set>
                                    <p:animEffect transition="in" filter="fade">
                                      <p:cBhvr additive="repl">
                                        <p:cTn id="13" dur="500"/>
                                        <p:tgtEl>
                                          <p:spTgt spid="246"/>
                                        </p:tgtEl>
                                      </p:cBhvr>
                                    </p:animEffect>
                                  </p:childTnLst>
                                </p:cTn>
                              </p:par>
                              <p:par>
                                <p:cTn id="14" presetID="10" presetClass="entr" fill="hold" nodeType="withEffect">
                                  <p:stCondLst>
                                    <p:cond delay="0"/>
                                  </p:stCondLst>
                                  <p:childTnLst>
                                    <p:set>
                                      <p:cBhvr>
                                        <p:cTn id="15" dur="1" fill="hold">
                                          <p:stCondLst>
                                            <p:cond delay="0"/>
                                          </p:stCondLst>
                                        </p:cTn>
                                        <p:tgtEl>
                                          <p:spTgt spid="245"/>
                                        </p:tgtEl>
                                        <p:attrNameLst>
                                          <p:attrName>style.visibility</p:attrName>
                                        </p:attrNameLst>
                                      </p:cBhvr>
                                      <p:to>
                                        <p:strVal val="visible"/>
                                      </p:to>
                                    </p:set>
                                    <p:animEffect transition="in" filter="fade">
                                      <p:cBhvr additive="repl">
                                        <p:cTn id="16" dur="5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9" name="Group 1"/>
          <p:cNvGrpSpPr/>
          <p:nvPr/>
        </p:nvGrpSpPr>
        <p:grpSpPr>
          <a:xfrm>
            <a:off x="354960" y="274680"/>
            <a:ext cx="992160" cy="932760"/>
            <a:chOff x="354960" y="274680"/>
            <a:chExt cx="992160" cy="932760"/>
          </a:xfrm>
        </p:grpSpPr>
        <p:grpSp>
          <p:nvGrpSpPr>
            <p:cNvPr id="250" name="Group 2"/>
            <p:cNvGrpSpPr/>
            <p:nvPr/>
          </p:nvGrpSpPr>
          <p:grpSpPr>
            <a:xfrm>
              <a:off x="354960" y="274680"/>
              <a:ext cx="912960" cy="914040"/>
              <a:chOff x="354960" y="274680"/>
              <a:chExt cx="912960" cy="914040"/>
            </a:xfrm>
          </p:grpSpPr>
          <p:sp>
            <p:nvSpPr>
              <p:cNvPr id="251" name="CustomShape 3"/>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52" name="CustomShape 4"/>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53" name="CustomShape 5"/>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p:style>
          </p:sp>
        </p:grpSp>
        <p:sp>
          <p:nvSpPr>
            <p:cNvPr id="254" name="CustomShape 6"/>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255" name="CustomShape 7"/>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256" name="CustomShape 8"/>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257" name="Line 9"/>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258" name="TextShape 10"/>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Renforcer les liens inter-villes et avec les institutions nationales</a:t>
            </a:r>
            <a:endParaRPr lang="fr-FR" sz="2800" b="0" strike="noStrike" spc="-1">
              <a:solidFill>
                <a:srgbClr val="000000"/>
              </a:solidFill>
              <a:latin typeface="Calibri"/>
            </a:endParaRPr>
          </a:p>
        </p:txBody>
      </p:sp>
      <p:sp>
        <p:nvSpPr>
          <p:cNvPr id="259" name="CustomShape 11"/>
          <p:cNvSpPr/>
          <p:nvPr/>
        </p:nvSpPr>
        <p:spPr>
          <a:xfrm>
            <a:off x="518400" y="1489680"/>
            <a:ext cx="107092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0" strike="noStrike" spc="-1">
                <a:solidFill>
                  <a:srgbClr val="000000"/>
                </a:solidFill>
                <a:latin typeface="Gill Sans MT"/>
              </a:rPr>
              <a:t>Afin de s’assurer que leur interventions s’intègrent dans les stratégies nationales,  plusieurs organismes internationaux préfèrent soutenir les villes à travers </a:t>
            </a:r>
            <a:r>
              <a:rPr lang="fr-FR" sz="1800" b="1" strike="noStrike" spc="-1">
                <a:solidFill>
                  <a:srgbClr val="000000"/>
                </a:solidFill>
                <a:latin typeface="Gill Sans MT"/>
              </a:rPr>
              <a:t>des institutions nationales</a:t>
            </a:r>
            <a:r>
              <a:rPr lang="fr-FR" sz="1800" b="0" strike="noStrike" spc="-1">
                <a:solidFill>
                  <a:srgbClr val="000000"/>
                </a:solidFill>
                <a:latin typeface="Gill Sans MT"/>
              </a:rPr>
              <a:t>:</a:t>
            </a:r>
            <a:endParaRPr lang="ca-ES" sz="1800" b="0" strike="noStrike" spc="-1">
              <a:latin typeface="Arial"/>
            </a:endParaRPr>
          </a:p>
          <a:p>
            <a:pPr>
              <a:lnSpc>
                <a:spcPct val="100000"/>
              </a:lnSpc>
            </a:pPr>
            <a:endParaRPr lang="ca-ES" sz="1800" b="0" strike="noStrike" spc="-1">
              <a:latin typeface="Arial"/>
            </a:endParaRPr>
          </a:p>
        </p:txBody>
      </p:sp>
      <p:pic>
        <p:nvPicPr>
          <p:cNvPr id="260" name="Picture 2" descr="Assistant(e) de Direction/ Chargé(e) de la Ressources Humaines-FNCT –  Jamaity"/>
          <p:cNvPicPr/>
          <p:nvPr/>
        </p:nvPicPr>
        <p:blipFill>
          <a:blip r:embed="rId2"/>
          <a:stretch/>
        </p:blipFill>
        <p:spPr>
          <a:xfrm>
            <a:off x="4808160" y="2990520"/>
            <a:ext cx="2817000" cy="1045440"/>
          </a:xfrm>
          <a:prstGeom prst="rect">
            <a:avLst/>
          </a:prstGeom>
          <a:ln>
            <a:noFill/>
          </a:ln>
        </p:spPr>
      </p:pic>
      <p:pic>
        <p:nvPicPr>
          <p:cNvPr id="261" name="Picture 2" descr="ANME"/>
          <p:cNvPicPr/>
          <p:nvPr/>
        </p:nvPicPr>
        <p:blipFill>
          <a:blip r:embed="rId3"/>
          <a:stretch/>
        </p:blipFill>
        <p:spPr>
          <a:xfrm>
            <a:off x="862920" y="2862720"/>
            <a:ext cx="2329200" cy="1455840"/>
          </a:xfrm>
          <a:prstGeom prst="rect">
            <a:avLst/>
          </a:prstGeom>
          <a:ln>
            <a:noFill/>
          </a:ln>
        </p:spPr>
      </p:pic>
      <p:sp>
        <p:nvSpPr>
          <p:cNvPr id="262" name="CustomShape 12"/>
          <p:cNvSpPr/>
          <p:nvPr/>
        </p:nvSpPr>
        <p:spPr>
          <a:xfrm>
            <a:off x="545040" y="4491720"/>
            <a:ext cx="31507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808080"/>
                </a:solidFill>
                <a:latin typeface="Gill Sans MT"/>
              </a:rPr>
              <a:t>Conception de projets énergétiques avec la </a:t>
            </a:r>
            <a:endParaRPr lang="ca-ES" sz="1800" b="0" strike="noStrike" spc="-1">
              <a:latin typeface="Arial"/>
            </a:endParaRPr>
          </a:p>
          <a:p>
            <a:pPr algn="ctr">
              <a:lnSpc>
                <a:spcPct val="100000"/>
              </a:lnSpc>
            </a:pPr>
            <a:r>
              <a:rPr lang="fr-FR" sz="1800" b="0" strike="noStrike" spc="-1">
                <a:solidFill>
                  <a:srgbClr val="808080"/>
                </a:solidFill>
                <a:latin typeface="Gill Sans MT"/>
              </a:rPr>
              <a:t>GIZ, ADEME, SECO, etc.</a:t>
            </a:r>
            <a:endParaRPr lang="ca-ES" sz="1800" b="0" strike="noStrike" spc="-1">
              <a:latin typeface="Arial"/>
            </a:endParaRPr>
          </a:p>
        </p:txBody>
      </p:sp>
      <p:sp>
        <p:nvSpPr>
          <p:cNvPr id="263" name="CustomShape 13"/>
          <p:cNvSpPr/>
          <p:nvPr/>
        </p:nvSpPr>
        <p:spPr>
          <a:xfrm>
            <a:off x="4808160" y="4491720"/>
            <a:ext cx="31507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0" strike="noStrike" spc="-1">
                <a:solidFill>
                  <a:srgbClr val="808080"/>
                </a:solidFill>
                <a:latin typeface="Gill Sans MT"/>
              </a:rPr>
              <a:t>Vis-à-vis principal de </a:t>
            </a:r>
            <a:endParaRPr lang="ca-ES" sz="1800" b="0" strike="noStrike" spc="-1">
              <a:latin typeface="Arial"/>
            </a:endParaRPr>
          </a:p>
          <a:p>
            <a:pPr algn="ctr">
              <a:lnSpc>
                <a:spcPct val="100000"/>
              </a:lnSpc>
            </a:pPr>
            <a:r>
              <a:rPr lang="fr-FR" sz="1800" b="0" strike="noStrike" spc="-1">
                <a:solidFill>
                  <a:srgbClr val="808080"/>
                </a:solidFill>
                <a:latin typeface="Gill Sans MT"/>
              </a:rPr>
              <a:t>SKL, CILG-VNGi, Cities-Alliance</a:t>
            </a:r>
            <a:endParaRPr lang="ca-ES" sz="1800" b="0" strike="noStrike" spc="-1">
              <a:latin typeface="Arial"/>
            </a:endParaRPr>
          </a:p>
        </p:txBody>
      </p:sp>
      <p:pic>
        <p:nvPicPr>
          <p:cNvPr id="264" name="Picture 4" descr="Annuaire des ministaires - Portail du Gouvernement Tunisien"/>
          <p:cNvPicPr/>
          <p:nvPr/>
        </p:nvPicPr>
        <p:blipFill>
          <a:blip r:embed="rId4"/>
          <a:stretch/>
        </p:blipFill>
        <p:spPr>
          <a:xfrm>
            <a:off x="8899920" y="2862720"/>
            <a:ext cx="2606040" cy="1749600"/>
          </a:xfrm>
          <a:prstGeom prst="rect">
            <a:avLst/>
          </a:prstGeom>
          <a:ln>
            <a:noFill/>
          </a:ln>
        </p:spPr>
      </p:pic>
      <p:sp>
        <p:nvSpPr>
          <p:cNvPr id="265" name="CustomShape 14"/>
          <p:cNvSpPr/>
          <p:nvPr/>
        </p:nvSpPr>
        <p:spPr>
          <a:xfrm>
            <a:off x="7700040" y="5870880"/>
            <a:ext cx="403776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0" strike="noStrike" spc="-1">
                <a:solidFill>
                  <a:srgbClr val="000000"/>
                </a:solidFill>
                <a:latin typeface="Gill Sans MT"/>
              </a:rPr>
              <a:t>….  Et notre réseau Rev’ACTE</a:t>
            </a:r>
            <a:endParaRPr lang="ca-ES" sz="2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261"/>
                                        </p:tgtEl>
                                        <p:attrNameLst>
                                          <p:attrName>style.visibility</p:attrName>
                                        </p:attrNameLst>
                                      </p:cBhvr>
                                      <p:to>
                                        <p:strVal val="visible"/>
                                      </p:to>
                                    </p:set>
                                    <p:animEffect transition="in" filter="fade">
                                      <p:cBhvr additive="repl">
                                        <p:cTn id="7" dur="500"/>
                                        <p:tgtEl>
                                          <p:spTgt spid="261"/>
                                        </p:tgtEl>
                                      </p:cBhvr>
                                    </p:animEffect>
                                  </p:childTnLst>
                                </p:cTn>
                              </p:par>
                              <p:par>
                                <p:cTn id="8" presetID="10" presetClass="entr" fill="hold" nodeType="withEffect">
                                  <p:stCondLst>
                                    <p:cond delay="0"/>
                                  </p:stCondLst>
                                  <p:childTnLst>
                                    <p:set>
                                      <p:cBhvr>
                                        <p:cTn id="9" dur="1" fill="hold">
                                          <p:stCondLst>
                                            <p:cond delay="0"/>
                                          </p:stCondLst>
                                        </p:cTn>
                                        <p:tgtEl>
                                          <p:spTgt spid="262"/>
                                        </p:tgtEl>
                                        <p:attrNameLst>
                                          <p:attrName>style.visibility</p:attrName>
                                        </p:attrNameLst>
                                      </p:cBhvr>
                                      <p:to>
                                        <p:strVal val="visible"/>
                                      </p:to>
                                    </p:set>
                                    <p:animEffect transition="in" filter="fade">
                                      <p:cBhvr additive="repl">
                                        <p:cTn id="10" dur="500"/>
                                        <p:tgtEl>
                                          <p:spTgt spid="26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260"/>
                                        </p:tgtEl>
                                        <p:attrNameLst>
                                          <p:attrName>style.visibility</p:attrName>
                                        </p:attrNameLst>
                                      </p:cBhvr>
                                      <p:to>
                                        <p:strVal val="visible"/>
                                      </p:to>
                                    </p:set>
                                    <p:animEffect transition="in" filter="fade">
                                      <p:cBhvr additive="repl">
                                        <p:cTn id="15" dur="500"/>
                                        <p:tgtEl>
                                          <p:spTgt spid="260"/>
                                        </p:tgtEl>
                                      </p:cBhvr>
                                    </p:animEffect>
                                  </p:childTnLst>
                                </p:cTn>
                              </p:par>
                              <p:par>
                                <p:cTn id="16" presetID="10" presetClass="entr" fill="hold" nodeType="withEffect">
                                  <p:stCondLst>
                                    <p:cond delay="0"/>
                                  </p:stCondLst>
                                  <p:childTnLst>
                                    <p:set>
                                      <p:cBhvr>
                                        <p:cTn id="17" dur="1" fill="hold">
                                          <p:stCondLst>
                                            <p:cond delay="0"/>
                                          </p:stCondLst>
                                        </p:cTn>
                                        <p:tgtEl>
                                          <p:spTgt spid="263"/>
                                        </p:tgtEl>
                                        <p:attrNameLst>
                                          <p:attrName>style.visibility</p:attrName>
                                        </p:attrNameLst>
                                      </p:cBhvr>
                                      <p:to>
                                        <p:strVal val="visible"/>
                                      </p:to>
                                    </p:set>
                                    <p:animEffect transition="in" filter="fade">
                                      <p:cBhvr additive="repl">
                                        <p:cTn id="18" dur="500"/>
                                        <p:tgtEl>
                                          <p:spTgt spid="26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nodeType="clickEffect">
                                  <p:stCondLst>
                                    <p:cond delay="0"/>
                                  </p:stCondLst>
                                  <p:childTnLst>
                                    <p:set>
                                      <p:cBhvr>
                                        <p:cTn id="22" dur="1" fill="hold">
                                          <p:stCondLst>
                                            <p:cond delay="0"/>
                                          </p:stCondLst>
                                        </p:cTn>
                                        <p:tgtEl>
                                          <p:spTgt spid="264"/>
                                        </p:tgtEl>
                                        <p:attrNameLst>
                                          <p:attrName>style.visibility</p:attrName>
                                        </p:attrNameLst>
                                      </p:cBhvr>
                                      <p:to>
                                        <p:strVal val="visible"/>
                                      </p:to>
                                    </p:set>
                                    <p:animEffect transition="in" filter="fade">
                                      <p:cBhvr additive="repl">
                                        <p:cTn id="23" dur="500"/>
                                        <p:tgtEl>
                                          <p:spTgt spid="26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nodeType="clickEffect">
                                  <p:stCondLst>
                                    <p:cond delay="0"/>
                                  </p:stCondLst>
                                  <p:childTnLst>
                                    <p:set>
                                      <p:cBhvr>
                                        <p:cTn id="27" dur="1" fill="hold">
                                          <p:stCondLst>
                                            <p:cond delay="0"/>
                                          </p:stCondLst>
                                        </p:cTn>
                                        <p:tgtEl>
                                          <p:spTgt spid="265"/>
                                        </p:tgtEl>
                                        <p:attrNameLst>
                                          <p:attrName>style.visibility</p:attrName>
                                        </p:attrNameLst>
                                      </p:cBhvr>
                                      <p:to>
                                        <p:strVal val="visible"/>
                                      </p:to>
                                    </p:set>
                                    <p:animEffect transition="in" filter="fade">
                                      <p:cBhvr additive="repl">
                                        <p:cTn id="28" dur="5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 name="Group 1"/>
          <p:cNvGrpSpPr/>
          <p:nvPr/>
        </p:nvGrpSpPr>
        <p:grpSpPr>
          <a:xfrm>
            <a:off x="354960" y="274680"/>
            <a:ext cx="992160" cy="932760"/>
            <a:chOff x="354960" y="274680"/>
            <a:chExt cx="992160" cy="932760"/>
          </a:xfrm>
        </p:grpSpPr>
        <p:grpSp>
          <p:nvGrpSpPr>
            <p:cNvPr id="267" name="Group 2"/>
            <p:cNvGrpSpPr/>
            <p:nvPr/>
          </p:nvGrpSpPr>
          <p:grpSpPr>
            <a:xfrm>
              <a:off x="354960" y="274680"/>
              <a:ext cx="912960" cy="914040"/>
              <a:chOff x="354960" y="274680"/>
              <a:chExt cx="912960" cy="914040"/>
            </a:xfrm>
          </p:grpSpPr>
          <p:sp>
            <p:nvSpPr>
              <p:cNvPr id="268" name="CustomShape 3"/>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69" name="CustomShape 4"/>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70" name="CustomShape 5"/>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p:style>
          </p:sp>
        </p:grpSp>
        <p:sp>
          <p:nvSpPr>
            <p:cNvPr id="271" name="CustomShape 6"/>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272" name="CustomShape 7"/>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273" name="CustomShape 8"/>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274" name="Line 9"/>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275" name="TextShape 10"/>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Développer ses relations avec des acteurs territoriaux</a:t>
            </a:r>
            <a:endParaRPr lang="fr-FR" sz="2800" b="0" strike="noStrike" spc="-1">
              <a:solidFill>
                <a:srgbClr val="000000"/>
              </a:solidFill>
              <a:latin typeface="Calibri"/>
            </a:endParaRPr>
          </a:p>
        </p:txBody>
      </p:sp>
      <p:sp>
        <p:nvSpPr>
          <p:cNvPr id="276" name="CustomShape 11"/>
          <p:cNvSpPr/>
          <p:nvPr/>
        </p:nvSpPr>
        <p:spPr>
          <a:xfrm>
            <a:off x="3141000" y="1430280"/>
            <a:ext cx="8372520" cy="146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0" strike="noStrike" spc="-1">
                <a:solidFill>
                  <a:srgbClr val="000000"/>
                </a:solidFill>
                <a:latin typeface="Gill Sans MT"/>
              </a:rPr>
              <a:t>Dans le cadre de leur politique de solidarité et de rayonnement plusieurs villes et régions mettent en place des dispositifs de soutien décentralisé à travers: </a:t>
            </a:r>
            <a:endParaRPr lang="ca-ES" sz="1800" b="0" strike="noStrike" spc="-1">
              <a:latin typeface="Arial"/>
            </a:endParaRPr>
          </a:p>
          <a:p>
            <a:pPr marL="285840" indent="-285480">
              <a:lnSpc>
                <a:spcPct val="100000"/>
              </a:lnSpc>
              <a:buClr>
                <a:srgbClr val="808080"/>
              </a:buClr>
              <a:buFont typeface="StarSymbol"/>
              <a:buChar char="-"/>
            </a:pPr>
            <a:r>
              <a:rPr lang="fr-FR" sz="1800" b="0" strike="noStrike" spc="-1">
                <a:solidFill>
                  <a:srgbClr val="808080"/>
                </a:solidFill>
                <a:latin typeface="Gill Sans MT"/>
              </a:rPr>
              <a:t>Allocation budgétaire annuelle pour la coopération internationale.</a:t>
            </a:r>
            <a:endParaRPr lang="ca-ES" sz="1800" b="0" strike="noStrike" spc="-1">
              <a:latin typeface="Arial"/>
            </a:endParaRPr>
          </a:p>
          <a:p>
            <a:pPr marL="285840" indent="-285480">
              <a:lnSpc>
                <a:spcPct val="100000"/>
              </a:lnSpc>
              <a:buClr>
                <a:srgbClr val="808080"/>
              </a:buClr>
              <a:buFont typeface="StarSymbol"/>
              <a:buChar char="-"/>
            </a:pPr>
            <a:r>
              <a:rPr lang="fr-FR" sz="1800" b="0" strike="noStrike" spc="-1">
                <a:solidFill>
                  <a:srgbClr val="808080"/>
                </a:solidFill>
                <a:latin typeface="Gill Sans MT"/>
              </a:rPr>
              <a:t>Allocation budgétaire sectorielle. En France :  Dispositifs 1% Energie, 1% Eau et Assainissement, 1% Déchets.</a:t>
            </a:r>
            <a:endParaRPr lang="ca-ES" sz="1800" b="0" strike="noStrike" spc="-1">
              <a:latin typeface="Arial"/>
            </a:endParaRPr>
          </a:p>
        </p:txBody>
      </p:sp>
      <p:pic>
        <p:nvPicPr>
          <p:cNvPr id="277" name="Picture 18" descr="GIZ Tunisie » Agripreneur 2.0"/>
          <p:cNvPicPr/>
          <p:nvPr/>
        </p:nvPicPr>
        <p:blipFill>
          <a:blip r:embed="rId2"/>
          <a:srcRect l="12196" t="23418" r="13314" b="27615"/>
          <a:stretch/>
        </p:blipFill>
        <p:spPr>
          <a:xfrm>
            <a:off x="8838360" y="6198120"/>
            <a:ext cx="1630440" cy="528120"/>
          </a:xfrm>
          <a:prstGeom prst="rect">
            <a:avLst/>
          </a:prstGeom>
          <a:ln>
            <a:noFill/>
          </a:ln>
        </p:spPr>
      </p:pic>
      <p:pic>
        <p:nvPicPr>
          <p:cNvPr id="278" name="Picture 20" descr="Fermeture des établissements scolaires français en Tunisie"/>
          <p:cNvPicPr/>
          <p:nvPr/>
        </p:nvPicPr>
        <p:blipFill>
          <a:blip r:embed="rId3"/>
          <a:srcRect b="30677"/>
          <a:stretch/>
        </p:blipFill>
        <p:spPr>
          <a:xfrm>
            <a:off x="7145640" y="6198120"/>
            <a:ext cx="1394280" cy="542160"/>
          </a:xfrm>
          <a:prstGeom prst="rect">
            <a:avLst/>
          </a:prstGeom>
          <a:ln>
            <a:noFill/>
          </a:ln>
        </p:spPr>
      </p:pic>
      <p:pic>
        <p:nvPicPr>
          <p:cNvPr id="279" name="Image 22" descr="AECIA.png"/>
          <p:cNvPicPr/>
          <p:nvPr/>
        </p:nvPicPr>
        <p:blipFill>
          <a:blip r:embed="rId4"/>
          <a:stretch/>
        </p:blipFill>
        <p:spPr>
          <a:xfrm>
            <a:off x="10730520" y="6198120"/>
            <a:ext cx="1048680" cy="588960"/>
          </a:xfrm>
          <a:prstGeom prst="rect">
            <a:avLst/>
          </a:prstGeom>
          <a:ln>
            <a:noFill/>
          </a:ln>
        </p:spPr>
      </p:pic>
      <p:sp>
        <p:nvSpPr>
          <p:cNvPr id="280" name="Line 12"/>
          <p:cNvSpPr/>
          <p:nvPr/>
        </p:nvSpPr>
        <p:spPr>
          <a:xfrm>
            <a:off x="6095880" y="3291840"/>
            <a:ext cx="0" cy="3251880"/>
          </a:xfrm>
          <a:prstGeom prst="line">
            <a:avLst/>
          </a:prstGeom>
          <a:ln/>
        </p:spPr>
        <p:style>
          <a:lnRef idx="1">
            <a:schemeClr val="dk1"/>
          </a:lnRef>
          <a:fillRef idx="0">
            <a:schemeClr val="dk1"/>
          </a:fillRef>
          <a:effectRef idx="0">
            <a:schemeClr val="dk1"/>
          </a:effectRef>
          <a:fontRef idx="minor"/>
        </p:style>
      </p:sp>
      <p:sp>
        <p:nvSpPr>
          <p:cNvPr id="281" name="CustomShape 13"/>
          <p:cNvSpPr/>
          <p:nvPr/>
        </p:nvSpPr>
        <p:spPr>
          <a:xfrm>
            <a:off x="526320" y="3218400"/>
            <a:ext cx="5229000" cy="2360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spcAft>
                <a:spcPts val="601"/>
              </a:spcAft>
            </a:pPr>
            <a:r>
              <a:rPr lang="fr-FR" sz="1800" b="1" strike="noStrike" spc="-1">
                <a:solidFill>
                  <a:srgbClr val="000000"/>
                </a:solidFill>
                <a:latin typeface="Gill Sans MT"/>
              </a:rPr>
              <a:t>Soutien direct</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Services de coopération décentralisée</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Agences dédiées : Agence Catalane de Coopération et de développement, Fonds Mallorqui de Coopération</a:t>
            </a:r>
            <a:endParaRPr lang="ca-ES" sz="1800" b="0" strike="noStrike" spc="-1">
              <a:latin typeface="Arial"/>
            </a:endParaRPr>
          </a:p>
          <a:p>
            <a:pPr algn="just">
              <a:lnSpc>
                <a:spcPct val="100000"/>
              </a:lnSpc>
            </a:pPr>
            <a:endParaRPr lang="ca-ES" sz="1800" b="0" strike="noStrike" spc="-1">
              <a:latin typeface="Arial"/>
            </a:endParaRPr>
          </a:p>
          <a:p>
            <a:pPr algn="just">
              <a:lnSpc>
                <a:spcPct val="100000"/>
              </a:lnSpc>
            </a:pPr>
            <a:r>
              <a:rPr lang="fr-FR" sz="1800" b="1" strike="noStrike" spc="-1">
                <a:solidFill>
                  <a:srgbClr val="2F5597"/>
                </a:solidFill>
                <a:latin typeface="Gill Sans MT"/>
              </a:rPr>
              <a:t>6 communes Rev’ACTE disposent d’au moins 80 relations de partenariats institutionnalisées</a:t>
            </a:r>
            <a:r>
              <a:rPr lang="fr-FR" sz="1800" b="0" strike="noStrike" spc="-1">
                <a:solidFill>
                  <a:srgbClr val="808080"/>
                </a:solidFill>
                <a:latin typeface="Gill Sans MT"/>
              </a:rPr>
              <a:t> </a:t>
            </a:r>
            <a:endParaRPr lang="ca-ES" sz="1800" b="0" strike="noStrike" spc="-1">
              <a:latin typeface="Arial"/>
            </a:endParaRPr>
          </a:p>
        </p:txBody>
      </p:sp>
      <p:pic>
        <p:nvPicPr>
          <p:cNvPr id="282" name="Picture 2" descr="La Tunisie sur le modèle de la planète Terre avec des réseaux internationaux.  Concept de communication numérique et de la technologie. 3D illustration.  Éléments de cette image Photo Stock - Alamy"/>
          <p:cNvPicPr/>
          <p:nvPr/>
        </p:nvPicPr>
        <p:blipFill>
          <a:blip r:embed="rId5"/>
          <a:srcRect b="8844"/>
          <a:stretch/>
        </p:blipFill>
        <p:spPr>
          <a:xfrm>
            <a:off x="735120" y="1415160"/>
            <a:ext cx="2170440" cy="1620720"/>
          </a:xfrm>
          <a:prstGeom prst="rect">
            <a:avLst/>
          </a:prstGeom>
          <a:ln>
            <a:noFill/>
          </a:ln>
        </p:spPr>
      </p:pic>
      <p:sp>
        <p:nvSpPr>
          <p:cNvPr id="283" name="CustomShape 14"/>
          <p:cNvSpPr/>
          <p:nvPr/>
        </p:nvSpPr>
        <p:spPr>
          <a:xfrm>
            <a:off x="6550200" y="3218400"/>
            <a:ext cx="5229000" cy="2635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spcAft>
                <a:spcPts val="601"/>
              </a:spcAft>
            </a:pPr>
            <a:r>
              <a:rPr lang="fr-FR" sz="1800" b="1" strike="noStrike" spc="-1">
                <a:solidFill>
                  <a:srgbClr val="000000"/>
                </a:solidFill>
                <a:latin typeface="Gill Sans MT"/>
              </a:rPr>
              <a:t>Soutien indirect</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Fédération de villes: CUF, SKL, VNGi</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Réseaux de villes</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Associations</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Organisations internationales : PNUD, GIZ, …</a:t>
            </a:r>
            <a:endParaRPr lang="ca-ES" sz="1800" b="0" strike="noStrike" spc="-1">
              <a:latin typeface="Arial"/>
            </a:endParaRPr>
          </a:p>
          <a:p>
            <a:pPr marL="285840" indent="-285480" algn="just">
              <a:lnSpc>
                <a:spcPct val="100000"/>
              </a:lnSpc>
              <a:buClr>
                <a:srgbClr val="808080"/>
              </a:buClr>
              <a:buFont typeface="StarSymbol"/>
              <a:buChar char="-"/>
            </a:pPr>
            <a:r>
              <a:rPr lang="fr-FR" sz="1800" b="0" strike="noStrike" spc="-1">
                <a:solidFill>
                  <a:srgbClr val="808080"/>
                </a:solidFill>
                <a:latin typeface="Gill Sans MT"/>
              </a:rPr>
              <a:t>Faciliter accès à des financement supplémentaires  (Mobilisation d’instruments financiers nationaux, cofinancement lors d’appels à projets spécifiques…).</a:t>
            </a:r>
            <a:endParaRPr lang="ca-ES"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281"/>
                                        </p:tgtEl>
                                        <p:attrNameLst>
                                          <p:attrName>style.visibility</p:attrName>
                                        </p:attrNameLst>
                                      </p:cBhvr>
                                      <p:to>
                                        <p:strVal val="visible"/>
                                      </p:to>
                                    </p:set>
                                    <p:animEffect transition="in" filter="fade">
                                      <p:cBhvr additive="repl">
                                        <p:cTn id="7" dur="500"/>
                                        <p:tgtEl>
                                          <p:spTgt spid="2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283">
                                            <p:txEl>
                                              <p:pRg st="0" end="0"/>
                                            </p:txEl>
                                          </p:spTgt>
                                        </p:tgtEl>
                                        <p:attrNameLst>
                                          <p:attrName>style.visibility</p:attrName>
                                        </p:attrNameLst>
                                      </p:cBhvr>
                                      <p:to>
                                        <p:strVal val="visible"/>
                                      </p:to>
                                    </p:set>
                                    <p:animEffect transition="in" filter="fade">
                                      <p:cBhvr additive="repl">
                                        <p:cTn id="12" dur="500"/>
                                        <p:tgtEl>
                                          <p:spTgt spid="283">
                                            <p:txEl>
                                              <p:pRg st="0" end="0"/>
                                            </p:txEl>
                                          </p:spTgt>
                                        </p:tgtEl>
                                      </p:cBhvr>
                                    </p:animEffect>
                                  </p:childTnLst>
                                </p:cTn>
                              </p:par>
                              <p:par>
                                <p:cTn id="13" presetID="10" presetClass="entr" fill="hold" nodeType="withEffect">
                                  <p:stCondLst>
                                    <p:cond delay="0"/>
                                  </p:stCondLst>
                                  <p:childTnLst>
                                    <p:set>
                                      <p:cBhvr>
                                        <p:cTn id="14" dur="1" fill="hold">
                                          <p:stCondLst>
                                            <p:cond delay="0"/>
                                          </p:stCondLst>
                                        </p:cTn>
                                        <p:tgtEl>
                                          <p:spTgt spid="283">
                                            <p:txEl>
                                              <p:pRg st="1" end="1"/>
                                            </p:txEl>
                                          </p:spTgt>
                                        </p:tgtEl>
                                        <p:attrNameLst>
                                          <p:attrName>style.visibility</p:attrName>
                                        </p:attrNameLst>
                                      </p:cBhvr>
                                      <p:to>
                                        <p:strVal val="visible"/>
                                      </p:to>
                                    </p:set>
                                    <p:animEffect transition="in" filter="fade">
                                      <p:cBhvr additive="repl">
                                        <p:cTn id="15" dur="500"/>
                                        <p:tgtEl>
                                          <p:spTgt spid="283">
                                            <p:txEl>
                                              <p:pRg st="1" end="1"/>
                                            </p:txEl>
                                          </p:spTgt>
                                        </p:tgtEl>
                                      </p:cBhvr>
                                    </p:animEffect>
                                  </p:childTnLst>
                                </p:cTn>
                              </p:par>
                              <p:par>
                                <p:cTn id="16" presetID="10" presetClass="entr" fill="hold" nodeType="withEffect">
                                  <p:stCondLst>
                                    <p:cond delay="0"/>
                                  </p:stCondLst>
                                  <p:childTnLst>
                                    <p:set>
                                      <p:cBhvr>
                                        <p:cTn id="17" dur="1" fill="hold">
                                          <p:stCondLst>
                                            <p:cond delay="0"/>
                                          </p:stCondLst>
                                        </p:cTn>
                                        <p:tgtEl>
                                          <p:spTgt spid="283">
                                            <p:txEl>
                                              <p:pRg st="2" end="2"/>
                                            </p:txEl>
                                          </p:spTgt>
                                        </p:tgtEl>
                                        <p:attrNameLst>
                                          <p:attrName>style.visibility</p:attrName>
                                        </p:attrNameLst>
                                      </p:cBhvr>
                                      <p:to>
                                        <p:strVal val="visible"/>
                                      </p:to>
                                    </p:set>
                                    <p:animEffect transition="in" filter="fade">
                                      <p:cBhvr additive="repl">
                                        <p:cTn id="18" dur="500"/>
                                        <p:tgtEl>
                                          <p:spTgt spid="283">
                                            <p:txEl>
                                              <p:pRg st="2" end="2"/>
                                            </p:txEl>
                                          </p:spTgt>
                                        </p:tgtEl>
                                      </p:cBhvr>
                                    </p:animEffect>
                                  </p:childTnLst>
                                </p:cTn>
                              </p:par>
                              <p:par>
                                <p:cTn id="19" presetID="10" presetClass="entr" fill="hold" nodeType="withEffect">
                                  <p:stCondLst>
                                    <p:cond delay="0"/>
                                  </p:stCondLst>
                                  <p:childTnLst>
                                    <p:set>
                                      <p:cBhvr>
                                        <p:cTn id="20" dur="1" fill="hold">
                                          <p:stCondLst>
                                            <p:cond delay="0"/>
                                          </p:stCondLst>
                                        </p:cTn>
                                        <p:tgtEl>
                                          <p:spTgt spid="283">
                                            <p:txEl>
                                              <p:pRg st="3" end="3"/>
                                            </p:txEl>
                                          </p:spTgt>
                                        </p:tgtEl>
                                        <p:attrNameLst>
                                          <p:attrName>style.visibility</p:attrName>
                                        </p:attrNameLst>
                                      </p:cBhvr>
                                      <p:to>
                                        <p:strVal val="visible"/>
                                      </p:to>
                                    </p:set>
                                    <p:animEffect transition="in" filter="fade">
                                      <p:cBhvr additive="repl">
                                        <p:cTn id="21" dur="500"/>
                                        <p:tgtEl>
                                          <p:spTgt spid="283">
                                            <p:txEl>
                                              <p:pRg st="3" end="3"/>
                                            </p:txEl>
                                          </p:spTgt>
                                        </p:tgtEl>
                                      </p:cBhvr>
                                    </p:animEffect>
                                  </p:childTnLst>
                                </p:cTn>
                              </p:par>
                              <p:par>
                                <p:cTn id="22" presetID="10" presetClass="entr" fill="hold" nodeType="withEffect">
                                  <p:stCondLst>
                                    <p:cond delay="0"/>
                                  </p:stCondLst>
                                  <p:childTnLst>
                                    <p:set>
                                      <p:cBhvr>
                                        <p:cTn id="23" dur="1" fill="hold">
                                          <p:stCondLst>
                                            <p:cond delay="0"/>
                                          </p:stCondLst>
                                        </p:cTn>
                                        <p:tgtEl>
                                          <p:spTgt spid="283">
                                            <p:txEl>
                                              <p:pRg st="4" end="4"/>
                                            </p:txEl>
                                          </p:spTgt>
                                        </p:tgtEl>
                                        <p:attrNameLst>
                                          <p:attrName>style.visibility</p:attrName>
                                        </p:attrNameLst>
                                      </p:cBhvr>
                                      <p:to>
                                        <p:strVal val="visible"/>
                                      </p:to>
                                    </p:set>
                                    <p:animEffect transition="in" filter="fade">
                                      <p:cBhvr additive="repl">
                                        <p:cTn id="24" dur="500"/>
                                        <p:tgtEl>
                                          <p:spTgt spid="28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fill="hold" nodeType="clickEffect">
                                  <p:stCondLst>
                                    <p:cond delay="0"/>
                                  </p:stCondLst>
                                  <p:childTnLst>
                                    <p:set>
                                      <p:cBhvr>
                                        <p:cTn id="28" dur="1" fill="hold">
                                          <p:stCondLst>
                                            <p:cond delay="0"/>
                                          </p:stCondLst>
                                        </p:cTn>
                                        <p:tgtEl>
                                          <p:spTgt spid="283">
                                            <p:txEl>
                                              <p:pRg st="5" end="5"/>
                                            </p:txEl>
                                          </p:spTgt>
                                        </p:tgtEl>
                                        <p:attrNameLst>
                                          <p:attrName>style.visibility</p:attrName>
                                        </p:attrNameLst>
                                      </p:cBhvr>
                                      <p:to>
                                        <p:strVal val="visible"/>
                                      </p:to>
                                    </p:set>
                                    <p:animEffect transition="in" filter="fade">
                                      <p:cBhvr additive="repl">
                                        <p:cTn id="29" dur="500"/>
                                        <p:tgtEl>
                                          <p:spTgt spid="28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fill="hold" nodeType="clickEffect">
                                  <p:stCondLst>
                                    <p:cond delay="0"/>
                                  </p:stCondLst>
                                  <p:childTnLst>
                                    <p:set>
                                      <p:cBhvr>
                                        <p:cTn id="33" dur="1" fill="hold">
                                          <p:stCondLst>
                                            <p:cond delay="0"/>
                                          </p:stCondLst>
                                        </p:cTn>
                                        <p:tgtEl>
                                          <p:spTgt spid="278"/>
                                        </p:tgtEl>
                                        <p:attrNameLst>
                                          <p:attrName>style.visibility</p:attrName>
                                        </p:attrNameLst>
                                      </p:cBhvr>
                                      <p:to>
                                        <p:strVal val="visible"/>
                                      </p:to>
                                    </p:set>
                                    <p:animEffect transition="in" filter="fade">
                                      <p:cBhvr additive="repl">
                                        <p:cTn id="34" dur="500"/>
                                        <p:tgtEl>
                                          <p:spTgt spid="278"/>
                                        </p:tgtEl>
                                      </p:cBhvr>
                                    </p:animEffect>
                                  </p:childTnLst>
                                </p:cTn>
                              </p:par>
                              <p:par>
                                <p:cTn id="35" presetID="10" presetClass="entr" fill="hold" nodeType="withEffect">
                                  <p:stCondLst>
                                    <p:cond delay="0"/>
                                  </p:stCondLst>
                                  <p:childTnLst>
                                    <p:set>
                                      <p:cBhvr>
                                        <p:cTn id="36" dur="1" fill="hold">
                                          <p:stCondLst>
                                            <p:cond delay="0"/>
                                          </p:stCondLst>
                                        </p:cTn>
                                        <p:tgtEl>
                                          <p:spTgt spid="277"/>
                                        </p:tgtEl>
                                        <p:attrNameLst>
                                          <p:attrName>style.visibility</p:attrName>
                                        </p:attrNameLst>
                                      </p:cBhvr>
                                      <p:to>
                                        <p:strVal val="visible"/>
                                      </p:to>
                                    </p:set>
                                    <p:animEffect transition="in" filter="fade">
                                      <p:cBhvr additive="repl">
                                        <p:cTn id="37" dur="500"/>
                                        <p:tgtEl>
                                          <p:spTgt spid="277"/>
                                        </p:tgtEl>
                                      </p:cBhvr>
                                    </p:animEffect>
                                  </p:childTnLst>
                                </p:cTn>
                              </p:par>
                              <p:par>
                                <p:cTn id="38" presetID="10" presetClass="entr" fill="hold" nodeType="withEffect">
                                  <p:stCondLst>
                                    <p:cond delay="0"/>
                                  </p:stCondLst>
                                  <p:childTnLst>
                                    <p:set>
                                      <p:cBhvr>
                                        <p:cTn id="39" dur="1" fill="hold">
                                          <p:stCondLst>
                                            <p:cond delay="0"/>
                                          </p:stCondLst>
                                        </p:cTn>
                                        <p:tgtEl>
                                          <p:spTgt spid="279"/>
                                        </p:tgtEl>
                                        <p:attrNameLst>
                                          <p:attrName>style.visibility</p:attrName>
                                        </p:attrNameLst>
                                      </p:cBhvr>
                                      <p:to>
                                        <p:strVal val="visible"/>
                                      </p:to>
                                    </p:set>
                                    <p:animEffect transition="in" filter="fade">
                                      <p:cBhvr additive="repl">
                                        <p:cTn id="40" dur="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4" name="Group 1"/>
          <p:cNvGrpSpPr/>
          <p:nvPr/>
        </p:nvGrpSpPr>
        <p:grpSpPr>
          <a:xfrm>
            <a:off x="354960" y="274680"/>
            <a:ext cx="992160" cy="932760"/>
            <a:chOff x="354960" y="274680"/>
            <a:chExt cx="992160" cy="932760"/>
          </a:xfrm>
        </p:grpSpPr>
        <p:grpSp>
          <p:nvGrpSpPr>
            <p:cNvPr id="285" name="Group 2"/>
            <p:cNvGrpSpPr/>
            <p:nvPr/>
          </p:nvGrpSpPr>
          <p:grpSpPr>
            <a:xfrm>
              <a:off x="354960" y="274680"/>
              <a:ext cx="912960" cy="914040"/>
              <a:chOff x="354960" y="274680"/>
              <a:chExt cx="912960" cy="914040"/>
            </a:xfrm>
          </p:grpSpPr>
          <p:sp>
            <p:nvSpPr>
              <p:cNvPr id="286" name="CustomShape 3"/>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87" name="CustomShape 4"/>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288" name="CustomShape 5"/>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accent1">
                  <a:lumMod val="75000"/>
                </a:schemeClr>
              </a:solidFill>
              <a:ln>
                <a:noFill/>
              </a:ln>
            </p:spPr>
            <p:style>
              <a:lnRef idx="0">
                <a:scrgbClr r="0" g="0" b="0"/>
              </a:lnRef>
              <a:fillRef idx="0">
                <a:scrgbClr r="0" g="0" b="0"/>
              </a:fillRef>
              <a:effectRef idx="0">
                <a:scrgbClr r="0" g="0" b="0"/>
              </a:effectRef>
              <a:fontRef idx="minor"/>
            </p:style>
          </p:sp>
        </p:grpSp>
        <p:sp>
          <p:nvSpPr>
            <p:cNvPr id="289" name="CustomShape 6"/>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290" name="CustomShape 7"/>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291" name="CustomShape 8"/>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
        <p:nvSpPr>
          <p:cNvPr id="292" name="Line 9"/>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293" name="TextShape 10"/>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Développer ses relations avec des réseaux de villes</a:t>
            </a:r>
            <a:endParaRPr lang="fr-FR" sz="2800" b="0" strike="noStrike" spc="-1">
              <a:solidFill>
                <a:srgbClr val="000000"/>
              </a:solidFill>
              <a:latin typeface="Calibri"/>
            </a:endParaRPr>
          </a:p>
        </p:txBody>
      </p:sp>
      <p:sp>
        <p:nvSpPr>
          <p:cNvPr id="294" name="Line 11"/>
          <p:cNvSpPr/>
          <p:nvPr/>
        </p:nvSpPr>
        <p:spPr>
          <a:xfrm>
            <a:off x="6095880" y="1809360"/>
            <a:ext cx="0" cy="4435920"/>
          </a:xfrm>
          <a:prstGeom prst="line">
            <a:avLst/>
          </a:prstGeom>
          <a:ln/>
        </p:spPr>
        <p:style>
          <a:lnRef idx="1">
            <a:schemeClr val="dk1"/>
          </a:lnRef>
          <a:fillRef idx="0">
            <a:schemeClr val="dk1"/>
          </a:fillRef>
          <a:effectRef idx="0">
            <a:schemeClr val="dk1"/>
          </a:effectRef>
          <a:fontRef idx="minor"/>
        </p:style>
      </p:sp>
      <p:sp>
        <p:nvSpPr>
          <p:cNvPr id="295" name="CustomShape 12"/>
          <p:cNvSpPr/>
          <p:nvPr/>
        </p:nvSpPr>
        <p:spPr>
          <a:xfrm>
            <a:off x="447480" y="1809720"/>
            <a:ext cx="522900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a:solidFill>
                  <a:srgbClr val="000000"/>
                </a:solidFill>
                <a:latin typeface="Gill Sans MT"/>
              </a:rPr>
              <a:t>Fonds constitués par les cotisations et aides des membres</a:t>
            </a:r>
            <a:endParaRPr lang="ca-ES" sz="1800" b="0" strike="noStrike" spc="-1">
              <a:latin typeface="Arial"/>
            </a:endParaRPr>
          </a:p>
        </p:txBody>
      </p:sp>
      <p:pic>
        <p:nvPicPr>
          <p:cNvPr id="296" name="Picture 26" descr="Page d'accueil | Ville de Luxembourg"/>
          <p:cNvPicPr/>
          <p:nvPr/>
        </p:nvPicPr>
        <p:blipFill>
          <a:blip r:embed="rId2"/>
          <a:stretch/>
        </p:blipFill>
        <p:spPr>
          <a:xfrm>
            <a:off x="176040" y="2831400"/>
            <a:ext cx="2348280" cy="1173960"/>
          </a:xfrm>
          <a:prstGeom prst="rect">
            <a:avLst/>
          </a:prstGeom>
          <a:ln>
            <a:noFill/>
          </a:ln>
        </p:spPr>
      </p:pic>
      <p:pic>
        <p:nvPicPr>
          <p:cNvPr id="297" name="Image 22" descr="CGLU.png"/>
          <p:cNvPicPr/>
          <p:nvPr/>
        </p:nvPicPr>
        <p:blipFill>
          <a:blip r:embed="rId3"/>
          <a:stretch/>
        </p:blipFill>
        <p:spPr>
          <a:xfrm>
            <a:off x="2734920" y="2789640"/>
            <a:ext cx="2941920" cy="1256760"/>
          </a:xfrm>
          <a:prstGeom prst="rect">
            <a:avLst/>
          </a:prstGeom>
          <a:ln>
            <a:noFill/>
          </a:ln>
        </p:spPr>
      </p:pic>
      <p:pic>
        <p:nvPicPr>
          <p:cNvPr id="298" name="Picture 2" descr="medurbantools.com | Contact"/>
          <p:cNvPicPr/>
          <p:nvPr/>
        </p:nvPicPr>
        <p:blipFill>
          <a:blip r:embed="rId4"/>
          <a:stretch/>
        </p:blipFill>
        <p:spPr>
          <a:xfrm>
            <a:off x="1442520" y="4613400"/>
            <a:ext cx="2763000" cy="631080"/>
          </a:xfrm>
          <a:prstGeom prst="rect">
            <a:avLst/>
          </a:prstGeom>
          <a:ln>
            <a:noFill/>
          </a:ln>
        </p:spPr>
      </p:pic>
      <p:sp>
        <p:nvSpPr>
          <p:cNvPr id="299" name="CustomShape 13"/>
          <p:cNvSpPr/>
          <p:nvPr/>
        </p:nvSpPr>
        <p:spPr>
          <a:xfrm>
            <a:off x="6514920" y="1809720"/>
            <a:ext cx="522900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800" b="1" strike="noStrike" spc="-1">
                <a:solidFill>
                  <a:srgbClr val="000000"/>
                </a:solidFill>
                <a:latin typeface="Gill Sans MT"/>
              </a:rPr>
              <a:t>Fonds en provenance de bailleurs internationaux</a:t>
            </a:r>
            <a:endParaRPr lang="ca-ES" sz="1800" b="0" strike="noStrike" spc="-1">
              <a:latin typeface="Arial"/>
            </a:endParaRPr>
          </a:p>
        </p:txBody>
      </p:sp>
      <p:pic>
        <p:nvPicPr>
          <p:cNvPr id="300" name="Picture 12" descr="Euromed"/>
          <p:cNvPicPr/>
          <p:nvPr/>
        </p:nvPicPr>
        <p:blipFill>
          <a:blip r:embed="rId5"/>
          <a:stretch/>
        </p:blipFill>
        <p:spPr>
          <a:xfrm>
            <a:off x="6852600" y="2752920"/>
            <a:ext cx="1428480" cy="1495080"/>
          </a:xfrm>
          <a:prstGeom prst="rect">
            <a:avLst/>
          </a:prstGeom>
          <a:ln>
            <a:noFill/>
          </a:ln>
        </p:spPr>
      </p:pic>
      <p:pic>
        <p:nvPicPr>
          <p:cNvPr id="301" name="Picture 2" descr="medurbantools.com | Contact"/>
          <p:cNvPicPr/>
          <p:nvPr/>
        </p:nvPicPr>
        <p:blipFill>
          <a:blip r:embed="rId4"/>
          <a:stretch/>
        </p:blipFill>
        <p:spPr>
          <a:xfrm>
            <a:off x="8980920" y="4613400"/>
            <a:ext cx="2763000" cy="631080"/>
          </a:xfrm>
          <a:prstGeom prst="rect">
            <a:avLst/>
          </a:prstGeom>
          <a:ln>
            <a:noFill/>
          </a:ln>
        </p:spPr>
      </p:pic>
      <p:pic>
        <p:nvPicPr>
          <p:cNvPr id="302" name="Picture 2" descr="ICLEI - Local Governments for Sustainability | Transformative Urban  Mobility Initiative (TUMI)"/>
          <p:cNvPicPr/>
          <p:nvPr/>
        </p:nvPicPr>
        <p:blipFill>
          <a:blip r:embed="rId6"/>
          <a:stretch/>
        </p:blipFill>
        <p:spPr>
          <a:xfrm>
            <a:off x="9192960" y="2850840"/>
            <a:ext cx="1956960" cy="1216800"/>
          </a:xfrm>
          <a:prstGeom prst="rect">
            <a:avLst/>
          </a:prstGeom>
          <a:ln>
            <a:noFill/>
          </a:ln>
        </p:spPr>
      </p:pic>
      <p:pic>
        <p:nvPicPr>
          <p:cNvPr id="303" name="Picture 4" descr="https://www.metropolis.org/sites/default/files/logo_3.png"/>
          <p:cNvPicPr/>
          <p:nvPr/>
        </p:nvPicPr>
        <p:blipFill>
          <a:blip r:embed="rId7"/>
          <a:stretch/>
        </p:blipFill>
        <p:spPr>
          <a:xfrm>
            <a:off x="6628320" y="5611320"/>
            <a:ext cx="3543120" cy="5234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fade">
                                      <p:cBhvr additive="repl">
                                        <p:cTn id="7" dur="500"/>
                                        <p:tgtEl>
                                          <p:spTgt spid="295"/>
                                        </p:tgtEl>
                                      </p:cBhvr>
                                    </p:animEffect>
                                  </p:childTnLst>
                                </p:cTn>
                              </p:par>
                              <p:par>
                                <p:cTn id="8" presetID="10" presetClass="entr" fill="hold" nodeType="withEffect">
                                  <p:stCondLst>
                                    <p:cond delay="0"/>
                                  </p:stCondLst>
                                  <p:childTnLst>
                                    <p:set>
                                      <p:cBhvr>
                                        <p:cTn id="9" dur="1" fill="hold">
                                          <p:stCondLst>
                                            <p:cond delay="0"/>
                                          </p:stCondLst>
                                        </p:cTn>
                                        <p:tgtEl>
                                          <p:spTgt spid="296"/>
                                        </p:tgtEl>
                                        <p:attrNameLst>
                                          <p:attrName>style.visibility</p:attrName>
                                        </p:attrNameLst>
                                      </p:cBhvr>
                                      <p:to>
                                        <p:strVal val="visible"/>
                                      </p:to>
                                    </p:set>
                                    <p:animEffect transition="in" filter="fade">
                                      <p:cBhvr additive="repl">
                                        <p:cTn id="10" dur="500"/>
                                        <p:tgtEl>
                                          <p:spTgt spid="296"/>
                                        </p:tgtEl>
                                      </p:cBhvr>
                                    </p:animEffect>
                                  </p:childTnLst>
                                </p:cTn>
                              </p:par>
                              <p:par>
                                <p:cTn id="11" presetID="10" presetClass="entr" fill="hold" nodeType="withEffect">
                                  <p:stCondLst>
                                    <p:cond delay="0"/>
                                  </p:stCondLst>
                                  <p:childTnLst>
                                    <p:set>
                                      <p:cBhvr>
                                        <p:cTn id="12" dur="1" fill="hold">
                                          <p:stCondLst>
                                            <p:cond delay="0"/>
                                          </p:stCondLst>
                                        </p:cTn>
                                        <p:tgtEl>
                                          <p:spTgt spid="297"/>
                                        </p:tgtEl>
                                        <p:attrNameLst>
                                          <p:attrName>style.visibility</p:attrName>
                                        </p:attrNameLst>
                                      </p:cBhvr>
                                      <p:to>
                                        <p:strVal val="visible"/>
                                      </p:to>
                                    </p:set>
                                    <p:animEffect transition="in" filter="fade">
                                      <p:cBhvr additive="repl">
                                        <p:cTn id="13" dur="500"/>
                                        <p:tgtEl>
                                          <p:spTgt spid="297"/>
                                        </p:tgtEl>
                                      </p:cBhvr>
                                    </p:animEffect>
                                  </p:childTnLst>
                                </p:cTn>
                              </p:par>
                              <p:par>
                                <p:cTn id="14" presetID="10" presetClass="entr" fill="hold" nodeType="withEffect">
                                  <p:stCondLst>
                                    <p:cond delay="0"/>
                                  </p:stCondLst>
                                  <p:childTnLst>
                                    <p:set>
                                      <p:cBhvr>
                                        <p:cTn id="15" dur="1" fill="hold">
                                          <p:stCondLst>
                                            <p:cond delay="0"/>
                                          </p:stCondLst>
                                        </p:cTn>
                                        <p:tgtEl>
                                          <p:spTgt spid="298"/>
                                        </p:tgtEl>
                                        <p:attrNameLst>
                                          <p:attrName>style.visibility</p:attrName>
                                        </p:attrNameLst>
                                      </p:cBhvr>
                                      <p:to>
                                        <p:strVal val="visible"/>
                                      </p:to>
                                    </p:set>
                                    <p:animEffect transition="in" filter="fade">
                                      <p:cBhvr additive="repl">
                                        <p:cTn id="16" dur="500"/>
                                        <p:tgtEl>
                                          <p:spTgt spid="29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fill="hold" nodeType="clickEffect">
                                  <p:stCondLst>
                                    <p:cond delay="0"/>
                                  </p:stCondLst>
                                  <p:childTnLst>
                                    <p:set>
                                      <p:cBhvr>
                                        <p:cTn id="20" dur="1" fill="hold">
                                          <p:stCondLst>
                                            <p:cond delay="0"/>
                                          </p:stCondLst>
                                        </p:cTn>
                                        <p:tgtEl>
                                          <p:spTgt spid="299"/>
                                        </p:tgtEl>
                                        <p:attrNameLst>
                                          <p:attrName>style.visibility</p:attrName>
                                        </p:attrNameLst>
                                      </p:cBhvr>
                                      <p:to>
                                        <p:strVal val="visible"/>
                                      </p:to>
                                    </p:set>
                                    <p:animEffect transition="in" filter="fade">
                                      <p:cBhvr additive="repl">
                                        <p:cTn id="21" dur="500"/>
                                        <p:tgtEl>
                                          <p:spTgt spid="299"/>
                                        </p:tgtEl>
                                      </p:cBhvr>
                                    </p:animEffect>
                                  </p:childTnLst>
                                </p:cTn>
                              </p:par>
                              <p:par>
                                <p:cTn id="22" presetID="10" presetClass="entr" fill="hold" nodeType="withEffect">
                                  <p:stCondLst>
                                    <p:cond delay="0"/>
                                  </p:stCondLst>
                                  <p:childTnLst>
                                    <p:set>
                                      <p:cBhvr>
                                        <p:cTn id="23" dur="1" fill="hold">
                                          <p:stCondLst>
                                            <p:cond delay="0"/>
                                          </p:stCondLst>
                                        </p:cTn>
                                        <p:tgtEl>
                                          <p:spTgt spid="300"/>
                                        </p:tgtEl>
                                        <p:attrNameLst>
                                          <p:attrName>style.visibility</p:attrName>
                                        </p:attrNameLst>
                                      </p:cBhvr>
                                      <p:to>
                                        <p:strVal val="visible"/>
                                      </p:to>
                                    </p:set>
                                    <p:animEffect transition="in" filter="fade">
                                      <p:cBhvr additive="repl">
                                        <p:cTn id="24" dur="500"/>
                                        <p:tgtEl>
                                          <p:spTgt spid="300"/>
                                        </p:tgtEl>
                                      </p:cBhvr>
                                    </p:animEffect>
                                  </p:childTnLst>
                                </p:cTn>
                              </p:par>
                              <p:par>
                                <p:cTn id="25" presetID="10" presetClass="entr" fill="hold" nodeType="withEffect">
                                  <p:stCondLst>
                                    <p:cond delay="0"/>
                                  </p:stCondLst>
                                  <p:childTnLst>
                                    <p:set>
                                      <p:cBhvr>
                                        <p:cTn id="26" dur="1" fill="hold">
                                          <p:stCondLst>
                                            <p:cond delay="0"/>
                                          </p:stCondLst>
                                        </p:cTn>
                                        <p:tgtEl>
                                          <p:spTgt spid="302"/>
                                        </p:tgtEl>
                                        <p:attrNameLst>
                                          <p:attrName>style.visibility</p:attrName>
                                        </p:attrNameLst>
                                      </p:cBhvr>
                                      <p:to>
                                        <p:strVal val="visible"/>
                                      </p:to>
                                    </p:set>
                                    <p:animEffect transition="in" filter="fade">
                                      <p:cBhvr additive="repl">
                                        <p:cTn id="27" dur="500"/>
                                        <p:tgtEl>
                                          <p:spTgt spid="302"/>
                                        </p:tgtEl>
                                      </p:cBhvr>
                                    </p:animEffect>
                                  </p:childTnLst>
                                </p:cTn>
                              </p:par>
                              <p:par>
                                <p:cTn id="28" presetID="10" presetClass="entr" fill="hold" nodeType="withEffect">
                                  <p:stCondLst>
                                    <p:cond delay="0"/>
                                  </p:stCondLst>
                                  <p:childTnLst>
                                    <p:set>
                                      <p:cBhvr>
                                        <p:cTn id="29" dur="1" fill="hold">
                                          <p:stCondLst>
                                            <p:cond delay="0"/>
                                          </p:stCondLst>
                                        </p:cTn>
                                        <p:tgtEl>
                                          <p:spTgt spid="301"/>
                                        </p:tgtEl>
                                        <p:attrNameLst>
                                          <p:attrName>style.visibility</p:attrName>
                                        </p:attrNameLst>
                                      </p:cBhvr>
                                      <p:to>
                                        <p:strVal val="visible"/>
                                      </p:to>
                                    </p:set>
                                    <p:animEffect transition="in" filter="fade">
                                      <p:cBhvr additive="repl">
                                        <p:cTn id="30" dur="500"/>
                                        <p:tgtEl>
                                          <p:spTgt spid="301"/>
                                        </p:tgtEl>
                                      </p:cBhvr>
                                    </p:animEffect>
                                  </p:childTnLst>
                                </p:cTn>
                              </p:par>
                              <p:par>
                                <p:cTn id="31" presetID="10" presetClass="entr" fill="hold" nodeType="withEffect">
                                  <p:stCondLst>
                                    <p:cond delay="0"/>
                                  </p:stCondLst>
                                  <p:childTnLst>
                                    <p:set>
                                      <p:cBhvr>
                                        <p:cTn id="32" dur="1" fill="hold">
                                          <p:stCondLst>
                                            <p:cond delay="0"/>
                                          </p:stCondLst>
                                        </p:cTn>
                                        <p:tgtEl>
                                          <p:spTgt spid="303"/>
                                        </p:tgtEl>
                                        <p:attrNameLst>
                                          <p:attrName>style.visibility</p:attrName>
                                        </p:attrNameLst>
                                      </p:cBhvr>
                                      <p:to>
                                        <p:strVal val="visible"/>
                                      </p:to>
                                    </p:set>
                                    <p:animEffect transition="in" filter="fade">
                                      <p:cBhvr additive="repl">
                                        <p:cTn id="33" dur="500"/>
                                        <p:tgtEl>
                                          <p:spTgt spid="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Line 1"/>
          <p:cNvSpPr/>
          <p:nvPr/>
        </p:nvSpPr>
        <p:spPr>
          <a:xfrm>
            <a:off x="6095880" y="1825560"/>
            <a:ext cx="0" cy="4730760"/>
          </a:xfrm>
          <a:prstGeom prst="line">
            <a:avLst/>
          </a:prstGeom>
          <a:ln/>
        </p:spPr>
        <p:style>
          <a:lnRef idx="1">
            <a:schemeClr val="dk1"/>
          </a:lnRef>
          <a:fillRef idx="0">
            <a:schemeClr val="dk1"/>
          </a:fillRef>
          <a:effectRef idx="0">
            <a:schemeClr val="dk1"/>
          </a:effectRef>
          <a:fontRef idx="minor"/>
        </p:style>
      </p:sp>
      <p:sp>
        <p:nvSpPr>
          <p:cNvPr id="305" name="Line 2"/>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306" name="TextShape 3"/>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Accéder à des financements de bailleurs de fonds</a:t>
            </a:r>
            <a:endParaRPr lang="fr-FR" sz="2800" b="0" strike="noStrike" spc="-1">
              <a:solidFill>
                <a:srgbClr val="000000"/>
              </a:solidFill>
              <a:latin typeface="Calibri"/>
            </a:endParaRPr>
          </a:p>
        </p:txBody>
      </p:sp>
      <p:grpSp>
        <p:nvGrpSpPr>
          <p:cNvPr id="307" name="Group 4"/>
          <p:cNvGrpSpPr/>
          <p:nvPr/>
        </p:nvGrpSpPr>
        <p:grpSpPr>
          <a:xfrm>
            <a:off x="354960" y="274680"/>
            <a:ext cx="992160" cy="932760"/>
            <a:chOff x="354960" y="274680"/>
            <a:chExt cx="992160" cy="932760"/>
          </a:xfrm>
        </p:grpSpPr>
        <p:grpSp>
          <p:nvGrpSpPr>
            <p:cNvPr id="308" name="Group 5"/>
            <p:cNvGrpSpPr/>
            <p:nvPr/>
          </p:nvGrpSpPr>
          <p:grpSpPr>
            <a:xfrm>
              <a:off x="354960" y="274680"/>
              <a:ext cx="912960" cy="914040"/>
              <a:chOff x="354960" y="274680"/>
              <a:chExt cx="912960" cy="914040"/>
            </a:xfrm>
          </p:grpSpPr>
          <p:sp>
            <p:nvSpPr>
              <p:cNvPr id="309" name="CustomShape 6"/>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310" name="CustomShape 7"/>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311" name="CustomShape 8"/>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312" name="CustomShape 9"/>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313" name="CustomShape 10"/>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314" name="CustomShape 11"/>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pic>
        <p:nvPicPr>
          <p:cNvPr id="315" name="Picture 2" descr="Appel à projets"/>
          <p:cNvPicPr/>
          <p:nvPr/>
        </p:nvPicPr>
        <p:blipFill>
          <a:blip r:embed="rId2"/>
          <a:stretch/>
        </p:blipFill>
        <p:spPr>
          <a:xfrm>
            <a:off x="7728840" y="4615200"/>
            <a:ext cx="2972520" cy="1561680"/>
          </a:xfrm>
          <a:prstGeom prst="rect">
            <a:avLst/>
          </a:prstGeom>
          <a:ln>
            <a:noFill/>
          </a:ln>
        </p:spPr>
      </p:pic>
      <p:pic>
        <p:nvPicPr>
          <p:cNvPr id="316" name="Picture 4" descr="Rencontre avec les bailleurs de fonds finançant des projets dans les  secteurs de l'Energie/Eau/Environnement au Kenya &amp; Ouganda - Business France"/>
          <p:cNvPicPr/>
          <p:nvPr/>
        </p:nvPicPr>
        <p:blipFill>
          <a:blip r:embed="rId3"/>
          <a:stretch/>
        </p:blipFill>
        <p:spPr>
          <a:xfrm>
            <a:off x="2198520" y="4615200"/>
            <a:ext cx="1557360" cy="1671120"/>
          </a:xfrm>
          <a:prstGeom prst="rect">
            <a:avLst/>
          </a:prstGeom>
          <a:ln>
            <a:noFill/>
          </a:ln>
        </p:spPr>
      </p:pic>
      <p:sp>
        <p:nvSpPr>
          <p:cNvPr id="317" name="CustomShape 12"/>
          <p:cNvSpPr/>
          <p:nvPr/>
        </p:nvSpPr>
        <p:spPr>
          <a:xfrm>
            <a:off x="735120" y="1825560"/>
            <a:ext cx="5181120" cy="4350960"/>
          </a:xfrm>
          <a:prstGeom prst="rect">
            <a:avLst/>
          </a:prstGeom>
          <a:noFill/>
          <a:ln>
            <a:noFill/>
          </a:ln>
        </p:spPr>
        <p:style>
          <a:lnRef idx="0">
            <a:scrgbClr r="0" g="0" b="0"/>
          </a:lnRef>
          <a:fillRef idx="0">
            <a:scrgbClr r="0" g="0" b="0"/>
          </a:fillRef>
          <a:effectRef idx="0">
            <a:scrgbClr r="0" g="0" b="0"/>
          </a:effectRef>
          <a:fontRef idx="minor"/>
        </p:style>
        <p:txBody>
          <a:bodyPr>
            <a:normAutofit/>
          </a:bodyPr>
          <a:lstStyle/>
          <a:p>
            <a:pPr algn="ctr">
              <a:lnSpc>
                <a:spcPct val="90000"/>
              </a:lnSpc>
              <a:spcBef>
                <a:spcPts val="1001"/>
              </a:spcBef>
            </a:pPr>
            <a:r>
              <a:rPr lang="fr-FR" sz="2400" b="1" strike="noStrike" spc="-1">
                <a:solidFill>
                  <a:srgbClr val="000000"/>
                </a:solidFill>
                <a:latin typeface="Gill Sans MT"/>
              </a:rPr>
              <a:t>Option 1</a:t>
            </a:r>
            <a:endParaRPr lang="ca-ES" sz="2400" b="0" strike="noStrike" spc="-1">
              <a:latin typeface="Arial"/>
            </a:endParaRPr>
          </a:p>
          <a:p>
            <a:pPr algn="ctr">
              <a:lnSpc>
                <a:spcPct val="90000"/>
              </a:lnSpc>
            </a:pPr>
            <a:r>
              <a:rPr lang="fr-FR" sz="2400" b="1" strike="noStrike" spc="-1">
                <a:solidFill>
                  <a:srgbClr val="808080"/>
                </a:solidFill>
                <a:latin typeface="Gill Sans MT"/>
              </a:rPr>
              <a:t>Démarche spontanée</a:t>
            </a:r>
            <a:endParaRPr lang="ca-ES" sz="2400" b="0" strike="noStrike" spc="-1">
              <a:latin typeface="Arial"/>
            </a:endParaRPr>
          </a:p>
          <a:p>
            <a:pPr algn="ctr">
              <a:lnSpc>
                <a:spcPct val="90000"/>
              </a:lnSpc>
            </a:pPr>
            <a:endParaRPr lang="ca-ES" sz="2400" b="0" strike="noStrike" spc="-1">
              <a:latin typeface="Arial"/>
            </a:endParaRPr>
          </a:p>
          <a:p>
            <a:pPr>
              <a:lnSpc>
                <a:spcPct val="90000"/>
              </a:lnSpc>
            </a:pPr>
            <a:r>
              <a:rPr lang="fr-FR" sz="1800" b="0" strike="noStrike" spc="-1">
                <a:solidFill>
                  <a:srgbClr val="000000"/>
                </a:solidFill>
                <a:latin typeface="Gill Sans MT"/>
              </a:rPr>
              <a:t>&gt; Préparer une présentation de projet</a:t>
            </a:r>
            <a:endParaRPr lang="ca-ES" sz="1800" b="0" strike="noStrike" spc="-1">
              <a:latin typeface="Arial"/>
            </a:endParaRPr>
          </a:p>
          <a:p>
            <a:pPr>
              <a:lnSpc>
                <a:spcPct val="90000"/>
              </a:lnSpc>
            </a:pPr>
            <a:endParaRPr lang="ca-ES" sz="1800" b="0" strike="noStrike" spc="-1">
              <a:latin typeface="Arial"/>
            </a:endParaRPr>
          </a:p>
          <a:p>
            <a:pPr>
              <a:lnSpc>
                <a:spcPct val="90000"/>
              </a:lnSpc>
            </a:pPr>
            <a:r>
              <a:rPr lang="fr-FR" sz="1800" b="0" strike="noStrike" spc="-1">
                <a:solidFill>
                  <a:srgbClr val="000000"/>
                </a:solidFill>
                <a:latin typeface="Gill Sans MT"/>
              </a:rPr>
              <a:t>&gt; Identifier les bailleurs de fonds pertinents</a:t>
            </a:r>
            <a:endParaRPr lang="ca-ES" sz="1800" b="0" strike="noStrike" spc="-1">
              <a:latin typeface="Arial"/>
            </a:endParaRPr>
          </a:p>
          <a:p>
            <a:pPr>
              <a:lnSpc>
                <a:spcPct val="90000"/>
              </a:lnSpc>
            </a:pPr>
            <a:endParaRPr lang="ca-ES" sz="1800" b="0" strike="noStrike" spc="-1">
              <a:latin typeface="Arial"/>
            </a:endParaRPr>
          </a:p>
          <a:p>
            <a:pPr>
              <a:lnSpc>
                <a:spcPct val="90000"/>
              </a:lnSpc>
            </a:pPr>
            <a:r>
              <a:rPr lang="fr-FR" sz="1800" b="0" strike="noStrike" spc="-1">
                <a:solidFill>
                  <a:srgbClr val="000000"/>
                </a:solidFill>
                <a:latin typeface="Gill Sans MT"/>
              </a:rPr>
              <a:t>&gt; Communiquer et soumettre son projet</a:t>
            </a:r>
            <a:endParaRPr lang="ca-ES" sz="1800" b="0" strike="noStrike" spc="-1">
              <a:latin typeface="Arial"/>
            </a:endParaRPr>
          </a:p>
        </p:txBody>
      </p:sp>
      <p:sp>
        <p:nvSpPr>
          <p:cNvPr id="318" name="CustomShape 13"/>
          <p:cNvSpPr/>
          <p:nvPr/>
        </p:nvSpPr>
        <p:spPr>
          <a:xfrm>
            <a:off x="6624720" y="1825560"/>
            <a:ext cx="5181120" cy="4350960"/>
          </a:xfrm>
          <a:prstGeom prst="rect">
            <a:avLst/>
          </a:prstGeom>
          <a:noFill/>
          <a:ln>
            <a:noFill/>
          </a:ln>
        </p:spPr>
        <p:style>
          <a:lnRef idx="0">
            <a:scrgbClr r="0" g="0" b="0"/>
          </a:lnRef>
          <a:fillRef idx="0">
            <a:scrgbClr r="0" g="0" b="0"/>
          </a:fillRef>
          <a:effectRef idx="0">
            <a:scrgbClr r="0" g="0" b="0"/>
          </a:effectRef>
          <a:fontRef idx="minor"/>
        </p:style>
        <p:txBody>
          <a:bodyPr>
            <a:normAutofit/>
          </a:bodyPr>
          <a:lstStyle/>
          <a:p>
            <a:pPr algn="ctr">
              <a:lnSpc>
                <a:spcPct val="90000"/>
              </a:lnSpc>
              <a:spcBef>
                <a:spcPts val="1001"/>
              </a:spcBef>
            </a:pPr>
            <a:r>
              <a:rPr lang="fr-FR" sz="2400" b="1" strike="noStrike" spc="-1">
                <a:solidFill>
                  <a:srgbClr val="000000"/>
                </a:solidFill>
                <a:latin typeface="Gill Sans MT"/>
              </a:rPr>
              <a:t>Option 2</a:t>
            </a:r>
            <a:endParaRPr lang="ca-ES" sz="2400" b="0" strike="noStrike" spc="-1">
              <a:latin typeface="Arial"/>
            </a:endParaRPr>
          </a:p>
          <a:p>
            <a:pPr algn="ctr">
              <a:lnSpc>
                <a:spcPct val="90000"/>
              </a:lnSpc>
            </a:pPr>
            <a:r>
              <a:rPr lang="fr-FR" sz="2400" b="1" strike="noStrike" spc="-1">
                <a:solidFill>
                  <a:srgbClr val="808080"/>
                </a:solidFill>
                <a:latin typeface="Gill Sans MT"/>
              </a:rPr>
              <a:t>Appel à projets</a:t>
            </a:r>
            <a:endParaRPr lang="ca-ES" sz="2400" b="0" strike="noStrike" spc="-1">
              <a:latin typeface="Arial"/>
            </a:endParaRPr>
          </a:p>
          <a:p>
            <a:pPr algn="ctr">
              <a:lnSpc>
                <a:spcPct val="90000"/>
              </a:lnSpc>
            </a:pPr>
            <a:endParaRPr lang="ca-ES" sz="2400" b="0" strike="noStrike" spc="-1">
              <a:latin typeface="Arial"/>
            </a:endParaRPr>
          </a:p>
          <a:p>
            <a:pPr>
              <a:lnSpc>
                <a:spcPct val="90000"/>
              </a:lnSpc>
            </a:pPr>
            <a:r>
              <a:rPr lang="fr-FR" sz="1800" b="0" strike="noStrike" spc="-1">
                <a:solidFill>
                  <a:srgbClr val="000000"/>
                </a:solidFill>
                <a:latin typeface="Gill Sans MT"/>
              </a:rPr>
              <a:t>&gt; Se tenir informé des appels à projets auxquels la commune est éligible</a:t>
            </a:r>
            <a:endParaRPr lang="ca-ES" sz="1800" b="0" strike="noStrike" spc="-1">
              <a:latin typeface="Arial"/>
            </a:endParaRPr>
          </a:p>
          <a:p>
            <a:pPr>
              <a:lnSpc>
                <a:spcPct val="90000"/>
              </a:lnSpc>
            </a:pPr>
            <a:endParaRPr lang="ca-ES" sz="1800" b="0" strike="noStrike" spc="-1">
              <a:latin typeface="Arial"/>
            </a:endParaRPr>
          </a:p>
          <a:p>
            <a:pPr>
              <a:lnSpc>
                <a:spcPct val="90000"/>
              </a:lnSpc>
            </a:pPr>
            <a:r>
              <a:rPr lang="fr-FR" sz="1800" b="0" strike="noStrike" spc="-1">
                <a:solidFill>
                  <a:srgbClr val="000000"/>
                </a:solidFill>
                <a:latin typeface="Gill Sans MT"/>
              </a:rPr>
              <a:t>&gt; Préparer et soumettre un dossier de candidature</a:t>
            </a:r>
            <a:endParaRPr lang="ca-ES"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17"/>
                                        </p:tgtEl>
                                        <p:attrNameLst>
                                          <p:attrName>style.visibility</p:attrName>
                                        </p:attrNameLst>
                                      </p:cBhvr>
                                      <p:to>
                                        <p:strVal val="visible"/>
                                      </p:to>
                                    </p:set>
                                    <p:animEffect transition="in" filter="fade">
                                      <p:cBhvr additive="repl">
                                        <p:cTn id="7" dur="500"/>
                                        <p:tgtEl>
                                          <p:spTgt spid="317"/>
                                        </p:tgtEl>
                                      </p:cBhvr>
                                    </p:animEffect>
                                  </p:childTnLst>
                                </p:cTn>
                              </p:par>
                              <p:par>
                                <p:cTn id="8" presetID="10" presetClass="entr" fill="hold" nodeType="withEffect">
                                  <p:stCondLst>
                                    <p:cond delay="0"/>
                                  </p:stCondLst>
                                  <p:childTnLst>
                                    <p:set>
                                      <p:cBhvr>
                                        <p:cTn id="9" dur="1" fill="hold">
                                          <p:stCondLst>
                                            <p:cond delay="0"/>
                                          </p:stCondLst>
                                        </p:cTn>
                                        <p:tgtEl>
                                          <p:spTgt spid="316"/>
                                        </p:tgtEl>
                                        <p:attrNameLst>
                                          <p:attrName>style.visibility</p:attrName>
                                        </p:attrNameLst>
                                      </p:cBhvr>
                                      <p:to>
                                        <p:strVal val="visible"/>
                                      </p:to>
                                    </p:set>
                                    <p:animEffect transition="in" filter="fade">
                                      <p:cBhvr additive="repl">
                                        <p:cTn id="10" dur="500"/>
                                        <p:tgtEl>
                                          <p:spTgt spid="3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nodeType="clickEffect">
                                  <p:stCondLst>
                                    <p:cond delay="0"/>
                                  </p:stCondLst>
                                  <p:childTnLst>
                                    <p:set>
                                      <p:cBhvr>
                                        <p:cTn id="14" dur="1" fill="hold">
                                          <p:stCondLst>
                                            <p:cond delay="0"/>
                                          </p:stCondLst>
                                        </p:cTn>
                                        <p:tgtEl>
                                          <p:spTgt spid="318"/>
                                        </p:tgtEl>
                                        <p:attrNameLst>
                                          <p:attrName>style.visibility</p:attrName>
                                        </p:attrNameLst>
                                      </p:cBhvr>
                                      <p:to>
                                        <p:strVal val="visible"/>
                                      </p:to>
                                    </p:set>
                                    <p:animEffect transition="in" filter="fade">
                                      <p:cBhvr additive="repl">
                                        <p:cTn id="15" dur="500"/>
                                        <p:tgtEl>
                                          <p:spTgt spid="318"/>
                                        </p:tgtEl>
                                      </p:cBhvr>
                                    </p:animEffect>
                                  </p:childTnLst>
                                </p:cTn>
                              </p:par>
                              <p:par>
                                <p:cTn id="16" presetID="10" presetClass="entr" fill="hold" nodeType="withEffect">
                                  <p:stCondLst>
                                    <p:cond delay="0"/>
                                  </p:stCondLst>
                                  <p:childTnLst>
                                    <p:set>
                                      <p:cBhvr>
                                        <p:cTn id="17" dur="1" fill="hold">
                                          <p:stCondLst>
                                            <p:cond delay="0"/>
                                          </p:stCondLst>
                                        </p:cTn>
                                        <p:tgtEl>
                                          <p:spTgt spid="315"/>
                                        </p:tgtEl>
                                        <p:attrNameLst>
                                          <p:attrName>style.visibility</p:attrName>
                                        </p:attrNameLst>
                                      </p:cBhvr>
                                      <p:to>
                                        <p:strVal val="visible"/>
                                      </p:to>
                                    </p:set>
                                    <p:animEffect transition="in" filter="fade">
                                      <p:cBhvr additive="repl">
                                        <p:cTn id="18" dur="500"/>
                                        <p:tgtEl>
                                          <p:spTgt spid="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Line 1"/>
          <p:cNvSpPr/>
          <p:nvPr/>
        </p:nvSpPr>
        <p:spPr>
          <a:xfrm>
            <a:off x="3755880" y="906120"/>
            <a:ext cx="468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p:style>
      </p:sp>
      <p:sp>
        <p:nvSpPr>
          <p:cNvPr id="320" name="TextShape 2"/>
          <p:cNvSpPr txBox="1"/>
          <p:nvPr/>
        </p:nvSpPr>
        <p:spPr>
          <a:xfrm>
            <a:off x="838080" y="365040"/>
            <a:ext cx="10515240" cy="481680"/>
          </a:xfrm>
          <a:prstGeom prst="rect">
            <a:avLst/>
          </a:prstGeom>
          <a:noFill/>
          <a:ln>
            <a:noFill/>
          </a:ln>
        </p:spPr>
        <p:txBody>
          <a:bodyPr anchor="ctr">
            <a:noAutofit/>
          </a:bodyPr>
          <a:lstStyle/>
          <a:p>
            <a:pPr algn="ctr">
              <a:lnSpc>
                <a:spcPct val="90000"/>
              </a:lnSpc>
            </a:pPr>
            <a:r>
              <a:rPr lang="fr-FR" sz="2800" b="0" strike="noStrike" spc="-1">
                <a:solidFill>
                  <a:srgbClr val="000000"/>
                </a:solidFill>
                <a:latin typeface="Futura2-Normal"/>
              </a:rPr>
              <a:t>Option 1 : Les différents bailleurs de fonds présents en Tunisie</a:t>
            </a:r>
            <a:endParaRPr lang="fr-FR" sz="2800" b="0" strike="noStrike" spc="-1">
              <a:solidFill>
                <a:srgbClr val="000000"/>
              </a:solidFill>
              <a:latin typeface="Calibri"/>
            </a:endParaRPr>
          </a:p>
        </p:txBody>
      </p:sp>
      <p:sp>
        <p:nvSpPr>
          <p:cNvPr id="321" name="Line 3"/>
          <p:cNvSpPr/>
          <p:nvPr/>
        </p:nvSpPr>
        <p:spPr>
          <a:xfrm>
            <a:off x="6095880" y="1167840"/>
            <a:ext cx="0" cy="2694240"/>
          </a:xfrm>
          <a:prstGeom prst="line">
            <a:avLst/>
          </a:prstGeom>
          <a:ln/>
        </p:spPr>
        <p:style>
          <a:lnRef idx="1">
            <a:schemeClr val="dk1"/>
          </a:lnRef>
          <a:fillRef idx="0">
            <a:schemeClr val="dk1"/>
          </a:fillRef>
          <a:effectRef idx="0">
            <a:schemeClr val="dk1"/>
          </a:effectRef>
          <a:fontRef idx="minor"/>
        </p:style>
      </p:sp>
      <p:sp>
        <p:nvSpPr>
          <p:cNvPr id="322" name="Line 4"/>
          <p:cNvSpPr/>
          <p:nvPr/>
        </p:nvSpPr>
        <p:spPr>
          <a:xfrm flipH="1">
            <a:off x="734760" y="3862080"/>
            <a:ext cx="10800000" cy="0"/>
          </a:xfrm>
          <a:prstGeom prst="line">
            <a:avLst/>
          </a:prstGeom>
          <a:ln/>
        </p:spPr>
        <p:style>
          <a:lnRef idx="1">
            <a:schemeClr val="dk1"/>
          </a:lnRef>
          <a:fillRef idx="0">
            <a:schemeClr val="dk1"/>
          </a:fillRef>
          <a:effectRef idx="0">
            <a:schemeClr val="dk1"/>
          </a:effectRef>
          <a:fontRef idx="minor"/>
        </p:style>
      </p:sp>
      <p:sp>
        <p:nvSpPr>
          <p:cNvPr id="323" name="CustomShape 5"/>
          <p:cNvSpPr/>
          <p:nvPr/>
        </p:nvSpPr>
        <p:spPr>
          <a:xfrm>
            <a:off x="512640" y="1174320"/>
            <a:ext cx="5490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ctr">
              <a:lnSpc>
                <a:spcPct val="100000"/>
              </a:lnSpc>
            </a:pPr>
            <a:r>
              <a:rPr lang="da-DK" sz="1800" b="1" strike="noStrike" spc="-1">
                <a:solidFill>
                  <a:srgbClr val="2E75B6"/>
                </a:solidFill>
                <a:latin typeface="Gill Sans MT"/>
              </a:rPr>
              <a:t>Ambassades et agences gouvernementales</a:t>
            </a:r>
            <a:endParaRPr lang="ca-ES" sz="1800" b="0" strike="noStrike" spc="-1">
              <a:latin typeface="Arial"/>
            </a:endParaRPr>
          </a:p>
        </p:txBody>
      </p:sp>
      <p:sp>
        <p:nvSpPr>
          <p:cNvPr id="324" name="CustomShape 6"/>
          <p:cNvSpPr/>
          <p:nvPr/>
        </p:nvSpPr>
        <p:spPr>
          <a:xfrm>
            <a:off x="6327000" y="1170720"/>
            <a:ext cx="54900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ctr">
              <a:lnSpc>
                <a:spcPct val="100000"/>
              </a:lnSpc>
            </a:pPr>
            <a:r>
              <a:rPr lang="da-DK" sz="1800" b="1" strike="noStrike" spc="-1">
                <a:solidFill>
                  <a:srgbClr val="2E75B6"/>
                </a:solidFill>
                <a:latin typeface="Gill Sans MT"/>
              </a:rPr>
              <a:t>Agences inter-gouvernementales </a:t>
            </a:r>
            <a:endParaRPr lang="ca-ES" sz="1800" b="0" strike="noStrike" spc="-1">
              <a:latin typeface="Arial"/>
            </a:endParaRPr>
          </a:p>
        </p:txBody>
      </p:sp>
      <p:sp>
        <p:nvSpPr>
          <p:cNvPr id="325" name="CustomShape 7"/>
          <p:cNvSpPr/>
          <p:nvPr/>
        </p:nvSpPr>
        <p:spPr>
          <a:xfrm>
            <a:off x="495360" y="3990240"/>
            <a:ext cx="341388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ctr">
              <a:lnSpc>
                <a:spcPct val="100000"/>
              </a:lnSpc>
            </a:pPr>
            <a:r>
              <a:rPr lang="da-DK" sz="1800" b="1" strike="noStrike" spc="-1">
                <a:solidFill>
                  <a:srgbClr val="2E75B6"/>
                </a:solidFill>
                <a:latin typeface="Gill Sans MT"/>
              </a:rPr>
              <a:t>ONG et fondations privées </a:t>
            </a:r>
            <a:endParaRPr lang="ca-ES" sz="1800" b="0" strike="noStrike" spc="-1">
              <a:latin typeface="Arial"/>
            </a:endParaRPr>
          </a:p>
        </p:txBody>
      </p:sp>
      <p:sp>
        <p:nvSpPr>
          <p:cNvPr id="326" name="CustomShape 8"/>
          <p:cNvSpPr/>
          <p:nvPr/>
        </p:nvSpPr>
        <p:spPr>
          <a:xfrm>
            <a:off x="8163000" y="3992760"/>
            <a:ext cx="402876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ctr">
              <a:lnSpc>
                <a:spcPct val="100000"/>
              </a:lnSpc>
            </a:pPr>
            <a:r>
              <a:rPr lang="da-DK" sz="1800" b="1" strike="noStrike" spc="-1">
                <a:solidFill>
                  <a:srgbClr val="2E75B6"/>
                </a:solidFill>
                <a:latin typeface="Gill Sans MT"/>
              </a:rPr>
              <a:t>Institutions financières et banques de développement</a:t>
            </a:r>
            <a:endParaRPr lang="ca-ES" sz="1800" b="0" strike="noStrike" spc="-1">
              <a:latin typeface="Arial"/>
            </a:endParaRPr>
          </a:p>
        </p:txBody>
      </p:sp>
      <p:pic>
        <p:nvPicPr>
          <p:cNvPr id="327" name="Picture 6" descr="Ride the wave of the African Continental Free Trade Area, African  Development Bank president Adesina Urges United Kingdom (UK) investors |  Chamber Telegraph"/>
          <p:cNvPicPr/>
          <p:nvPr/>
        </p:nvPicPr>
        <p:blipFill>
          <a:blip r:embed="rId2"/>
          <a:stretch/>
        </p:blipFill>
        <p:spPr>
          <a:xfrm>
            <a:off x="10629720" y="5717880"/>
            <a:ext cx="1292040" cy="800280"/>
          </a:xfrm>
          <a:prstGeom prst="rect">
            <a:avLst/>
          </a:prstGeom>
          <a:ln>
            <a:noFill/>
          </a:ln>
        </p:spPr>
      </p:pic>
      <p:pic>
        <p:nvPicPr>
          <p:cNvPr id="328" name="Picture 10" descr="upright=Article à illustrer Organisation"/>
          <p:cNvPicPr/>
          <p:nvPr/>
        </p:nvPicPr>
        <p:blipFill>
          <a:blip r:embed="rId3"/>
          <a:stretch/>
        </p:blipFill>
        <p:spPr>
          <a:xfrm>
            <a:off x="10629720" y="4881600"/>
            <a:ext cx="1447560" cy="638280"/>
          </a:xfrm>
          <a:prstGeom prst="rect">
            <a:avLst/>
          </a:prstGeom>
          <a:ln>
            <a:noFill/>
          </a:ln>
        </p:spPr>
      </p:pic>
      <p:pic>
        <p:nvPicPr>
          <p:cNvPr id="329" name="Picture 14" descr="70 millions de dollars pour redresser l'économie togolaise – MediaTogo"/>
          <p:cNvPicPr/>
          <p:nvPr/>
        </p:nvPicPr>
        <p:blipFill>
          <a:blip r:embed="rId4"/>
          <a:stretch/>
        </p:blipFill>
        <p:spPr>
          <a:xfrm>
            <a:off x="8290440" y="4822200"/>
            <a:ext cx="2167560" cy="866880"/>
          </a:xfrm>
          <a:prstGeom prst="rect">
            <a:avLst/>
          </a:prstGeom>
          <a:ln>
            <a:noFill/>
          </a:ln>
        </p:spPr>
      </p:pic>
      <p:pic>
        <p:nvPicPr>
          <p:cNvPr id="330" name="Picture 18" descr="GIZ Tunisie » Agripreneur 2.0"/>
          <p:cNvPicPr/>
          <p:nvPr/>
        </p:nvPicPr>
        <p:blipFill>
          <a:blip r:embed="rId5"/>
          <a:srcRect l="12206" t="23418" r="13319" b="27621"/>
          <a:stretch/>
        </p:blipFill>
        <p:spPr>
          <a:xfrm>
            <a:off x="4142520" y="4822200"/>
            <a:ext cx="2336760" cy="757080"/>
          </a:xfrm>
          <a:prstGeom prst="rect">
            <a:avLst/>
          </a:prstGeom>
          <a:ln>
            <a:noFill/>
          </a:ln>
        </p:spPr>
      </p:pic>
      <p:sp>
        <p:nvSpPr>
          <p:cNvPr id="331" name="CustomShape 9"/>
          <p:cNvSpPr/>
          <p:nvPr/>
        </p:nvSpPr>
        <p:spPr>
          <a:xfrm>
            <a:off x="4510440" y="3991680"/>
            <a:ext cx="302508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spAutoFit/>
          </a:bodyPr>
          <a:lstStyle/>
          <a:p>
            <a:pPr algn="ctr">
              <a:lnSpc>
                <a:spcPct val="100000"/>
              </a:lnSpc>
            </a:pPr>
            <a:r>
              <a:rPr lang="da-DK" sz="1800" b="1" strike="noStrike" spc="-1">
                <a:solidFill>
                  <a:srgbClr val="2E75B6"/>
                </a:solidFill>
                <a:latin typeface="Gill Sans MT"/>
              </a:rPr>
              <a:t>Agence de coopération technique</a:t>
            </a:r>
            <a:endParaRPr lang="ca-ES" sz="1800" b="0" strike="noStrike" spc="-1">
              <a:latin typeface="Arial"/>
            </a:endParaRPr>
          </a:p>
        </p:txBody>
      </p:sp>
      <p:sp>
        <p:nvSpPr>
          <p:cNvPr id="332" name="Line 10"/>
          <p:cNvSpPr/>
          <p:nvPr/>
        </p:nvSpPr>
        <p:spPr>
          <a:xfrm>
            <a:off x="8157600" y="3862080"/>
            <a:ext cx="16920" cy="2995920"/>
          </a:xfrm>
          <a:prstGeom prst="line">
            <a:avLst/>
          </a:prstGeom>
          <a:ln/>
        </p:spPr>
        <p:style>
          <a:lnRef idx="1">
            <a:schemeClr val="dk1"/>
          </a:lnRef>
          <a:fillRef idx="0">
            <a:schemeClr val="dk1"/>
          </a:fillRef>
          <a:effectRef idx="0">
            <a:schemeClr val="dk1"/>
          </a:effectRef>
          <a:fontRef idx="minor"/>
        </p:style>
      </p:sp>
      <p:sp>
        <p:nvSpPr>
          <p:cNvPr id="333" name="Line 11"/>
          <p:cNvSpPr/>
          <p:nvPr/>
        </p:nvSpPr>
        <p:spPr>
          <a:xfrm>
            <a:off x="3949560" y="3874320"/>
            <a:ext cx="16920" cy="2995920"/>
          </a:xfrm>
          <a:prstGeom prst="line">
            <a:avLst/>
          </a:prstGeom>
          <a:ln/>
        </p:spPr>
        <p:style>
          <a:lnRef idx="1">
            <a:schemeClr val="dk1"/>
          </a:lnRef>
          <a:fillRef idx="0">
            <a:schemeClr val="dk1"/>
          </a:fillRef>
          <a:effectRef idx="0">
            <a:schemeClr val="dk1"/>
          </a:effectRef>
          <a:fontRef idx="minor"/>
        </p:style>
      </p:sp>
      <p:pic>
        <p:nvPicPr>
          <p:cNvPr id="334" name="Picture 2" descr="KfW - Wikipedia"/>
          <p:cNvPicPr/>
          <p:nvPr/>
        </p:nvPicPr>
        <p:blipFill>
          <a:blip r:embed="rId6"/>
          <a:stretch/>
        </p:blipFill>
        <p:spPr>
          <a:xfrm>
            <a:off x="8578440" y="5835600"/>
            <a:ext cx="1591200" cy="564840"/>
          </a:xfrm>
          <a:prstGeom prst="rect">
            <a:avLst/>
          </a:prstGeom>
          <a:ln>
            <a:noFill/>
          </a:ln>
        </p:spPr>
      </p:pic>
      <p:pic>
        <p:nvPicPr>
          <p:cNvPr id="335" name="Picture 4" descr="Canada en Tunisie (@CanadaTunisie) | Twitter"/>
          <p:cNvPicPr/>
          <p:nvPr/>
        </p:nvPicPr>
        <p:blipFill>
          <a:blip r:embed="rId7"/>
          <a:srcRect l="9437" t="13157" r="12023" b="12271"/>
          <a:stretch/>
        </p:blipFill>
        <p:spPr>
          <a:xfrm>
            <a:off x="4725360" y="1728360"/>
            <a:ext cx="1105920" cy="1050120"/>
          </a:xfrm>
          <a:prstGeom prst="rect">
            <a:avLst/>
          </a:prstGeom>
          <a:ln>
            <a:noFill/>
          </a:ln>
        </p:spPr>
      </p:pic>
      <p:pic>
        <p:nvPicPr>
          <p:cNvPr id="336" name="Picture 20" descr="Fermeture des établissements scolaires français en Tunisie"/>
          <p:cNvPicPr/>
          <p:nvPr/>
        </p:nvPicPr>
        <p:blipFill>
          <a:blip r:embed="rId8"/>
          <a:stretch/>
        </p:blipFill>
        <p:spPr>
          <a:xfrm>
            <a:off x="412920" y="1815120"/>
            <a:ext cx="1394280" cy="782280"/>
          </a:xfrm>
          <a:prstGeom prst="rect">
            <a:avLst/>
          </a:prstGeom>
          <a:ln>
            <a:noFill/>
          </a:ln>
        </p:spPr>
      </p:pic>
      <p:pic>
        <p:nvPicPr>
          <p:cNvPr id="337" name="Picture 6" descr="Communiqués de presse Archives | Ambassade des Etats-Unis en Guinée"/>
          <p:cNvPicPr/>
          <p:nvPr/>
        </p:nvPicPr>
        <p:blipFill>
          <a:blip r:embed="rId9"/>
          <a:srcRect l="17916" r="16872"/>
          <a:stretch/>
        </p:blipFill>
        <p:spPr>
          <a:xfrm>
            <a:off x="3471120" y="2785320"/>
            <a:ext cx="989280" cy="910080"/>
          </a:xfrm>
          <a:prstGeom prst="rect">
            <a:avLst/>
          </a:prstGeom>
          <a:ln>
            <a:noFill/>
          </a:ln>
        </p:spPr>
      </p:pic>
      <p:pic>
        <p:nvPicPr>
          <p:cNvPr id="338" name="Picture 8" descr="Ambassade de Chine dans les pays francophones — Chine Informations"/>
          <p:cNvPicPr/>
          <p:nvPr/>
        </p:nvPicPr>
        <p:blipFill>
          <a:blip r:embed="rId10"/>
          <a:stretch/>
        </p:blipFill>
        <p:spPr>
          <a:xfrm>
            <a:off x="1859040" y="2842560"/>
            <a:ext cx="783720" cy="870120"/>
          </a:xfrm>
          <a:prstGeom prst="rect">
            <a:avLst/>
          </a:prstGeom>
          <a:ln>
            <a:noFill/>
          </a:ln>
        </p:spPr>
      </p:pic>
      <p:pic>
        <p:nvPicPr>
          <p:cNvPr id="339" name="Picture 10" descr="PNUD – Jeune Afrique"/>
          <p:cNvPicPr/>
          <p:nvPr/>
        </p:nvPicPr>
        <p:blipFill>
          <a:blip r:embed="rId11"/>
          <a:srcRect l="37496" r="32866" b="27853"/>
          <a:stretch/>
        </p:blipFill>
        <p:spPr>
          <a:xfrm>
            <a:off x="6744960" y="1765800"/>
            <a:ext cx="846720" cy="1374120"/>
          </a:xfrm>
          <a:prstGeom prst="rect">
            <a:avLst/>
          </a:prstGeom>
          <a:ln>
            <a:noFill/>
          </a:ln>
        </p:spPr>
      </p:pic>
      <p:pic>
        <p:nvPicPr>
          <p:cNvPr id="340" name="Picture 12" descr="UN-Habitat Urban Planning and Design Branch"/>
          <p:cNvPicPr/>
          <p:nvPr/>
        </p:nvPicPr>
        <p:blipFill>
          <a:blip r:embed="rId12"/>
          <a:stretch/>
        </p:blipFill>
        <p:spPr>
          <a:xfrm>
            <a:off x="8290440" y="3143160"/>
            <a:ext cx="2837160" cy="505080"/>
          </a:xfrm>
          <a:prstGeom prst="rect">
            <a:avLst/>
          </a:prstGeom>
          <a:ln>
            <a:noFill/>
          </a:ln>
        </p:spPr>
      </p:pic>
      <p:pic>
        <p:nvPicPr>
          <p:cNvPr id="341" name="Picture 16" descr="Commission européenne, site web officiel"/>
          <p:cNvPicPr/>
          <p:nvPr/>
        </p:nvPicPr>
        <p:blipFill>
          <a:blip r:embed="rId13"/>
          <a:srcRect t="19301" b="14005"/>
          <a:stretch/>
        </p:blipFill>
        <p:spPr>
          <a:xfrm>
            <a:off x="8507520" y="1675440"/>
            <a:ext cx="1733400" cy="1155960"/>
          </a:xfrm>
          <a:prstGeom prst="rect">
            <a:avLst/>
          </a:prstGeom>
          <a:ln>
            <a:noFill/>
          </a:ln>
        </p:spPr>
      </p:pic>
      <p:pic>
        <p:nvPicPr>
          <p:cNvPr id="342" name="Picture 14" descr="COOPÉRATION ET DÉVELOPPEMENT : LA FONDATION KONRAD ADENAUER S'IMPLIQUE  Archives - Malizine.com"/>
          <p:cNvPicPr/>
          <p:nvPr/>
        </p:nvPicPr>
        <p:blipFill>
          <a:blip r:embed="rId14"/>
          <a:stretch/>
        </p:blipFill>
        <p:spPr>
          <a:xfrm>
            <a:off x="925920" y="4615200"/>
            <a:ext cx="2417040" cy="1611360"/>
          </a:xfrm>
          <a:prstGeom prst="rect">
            <a:avLst/>
          </a:prstGeom>
          <a:ln>
            <a:noFill/>
          </a:ln>
        </p:spPr>
      </p:pic>
      <p:pic>
        <p:nvPicPr>
          <p:cNvPr id="343" name="Picture 16" descr="Japan International Cooperation Agency (JICA) – Forum"/>
          <p:cNvPicPr/>
          <p:nvPr/>
        </p:nvPicPr>
        <p:blipFill>
          <a:blip r:embed="rId15"/>
          <a:stretch/>
        </p:blipFill>
        <p:spPr>
          <a:xfrm>
            <a:off x="6798960" y="4822200"/>
            <a:ext cx="1084680" cy="875160"/>
          </a:xfrm>
          <a:prstGeom prst="rect">
            <a:avLst/>
          </a:prstGeom>
          <a:ln>
            <a:noFill/>
          </a:ln>
        </p:spPr>
      </p:pic>
      <p:pic>
        <p:nvPicPr>
          <p:cNvPr id="344" name="Picture 18" descr="Agence Coréenne de Coopération Internationale (KOICA) – Jamaity"/>
          <p:cNvPicPr/>
          <p:nvPr/>
        </p:nvPicPr>
        <p:blipFill>
          <a:blip r:embed="rId16"/>
          <a:srcRect t="25131" b="20551"/>
          <a:stretch/>
        </p:blipFill>
        <p:spPr>
          <a:xfrm>
            <a:off x="4311720" y="5812200"/>
            <a:ext cx="1514520" cy="822600"/>
          </a:xfrm>
          <a:prstGeom prst="rect">
            <a:avLst/>
          </a:prstGeom>
          <a:ln>
            <a:noFill/>
          </a:ln>
        </p:spPr>
      </p:pic>
      <p:pic>
        <p:nvPicPr>
          <p:cNvPr id="345" name="Picture 20" descr="USAID - Aide et Action Afrique"/>
          <p:cNvPicPr/>
          <p:nvPr/>
        </p:nvPicPr>
        <p:blipFill>
          <a:blip r:embed="rId17"/>
          <a:stretch/>
        </p:blipFill>
        <p:spPr>
          <a:xfrm>
            <a:off x="6047280" y="5947920"/>
            <a:ext cx="1986120" cy="591120"/>
          </a:xfrm>
          <a:prstGeom prst="rect">
            <a:avLst/>
          </a:prstGeom>
          <a:ln>
            <a:noFill/>
          </a:ln>
        </p:spPr>
      </p:pic>
      <p:pic>
        <p:nvPicPr>
          <p:cNvPr id="346" name="Picture 2" descr="Ambassade de Suisse – Jamaity"/>
          <p:cNvPicPr/>
          <p:nvPr/>
        </p:nvPicPr>
        <p:blipFill>
          <a:blip r:embed="rId18"/>
          <a:srcRect t="26171" b="25109"/>
          <a:stretch/>
        </p:blipFill>
        <p:spPr>
          <a:xfrm>
            <a:off x="2394720" y="1769400"/>
            <a:ext cx="1729800" cy="842400"/>
          </a:xfrm>
          <a:prstGeom prst="rect">
            <a:avLst/>
          </a:prstGeom>
          <a:ln>
            <a:noFill/>
          </a:ln>
        </p:spPr>
      </p:pic>
      <p:grpSp>
        <p:nvGrpSpPr>
          <p:cNvPr id="347" name="Group 12"/>
          <p:cNvGrpSpPr/>
          <p:nvPr/>
        </p:nvGrpSpPr>
        <p:grpSpPr>
          <a:xfrm>
            <a:off x="354960" y="274680"/>
            <a:ext cx="992160" cy="932760"/>
            <a:chOff x="354960" y="274680"/>
            <a:chExt cx="992160" cy="932760"/>
          </a:xfrm>
        </p:grpSpPr>
        <p:grpSp>
          <p:nvGrpSpPr>
            <p:cNvPr id="348" name="Group 13"/>
            <p:cNvGrpSpPr/>
            <p:nvPr/>
          </p:nvGrpSpPr>
          <p:grpSpPr>
            <a:xfrm>
              <a:off x="354960" y="274680"/>
              <a:ext cx="912960" cy="914040"/>
              <a:chOff x="354960" y="274680"/>
              <a:chExt cx="912960" cy="914040"/>
            </a:xfrm>
          </p:grpSpPr>
          <p:sp>
            <p:nvSpPr>
              <p:cNvPr id="349" name="CustomShape 14"/>
              <p:cNvSpPr/>
              <p:nvPr/>
            </p:nvSpPr>
            <p:spPr>
              <a:xfrm>
                <a:off x="354960" y="322920"/>
                <a:ext cx="379800" cy="804600"/>
              </a:xfrm>
              <a:custGeom>
                <a:avLst/>
                <a:gdLst/>
                <a:ahLst/>
                <a:cxnLst/>
                <a:rect l="l" t="t" r="r" b="b"/>
                <a:pathLst>
                  <a:path w="1195" h="2532">
                    <a:moveTo>
                      <a:pt x="722" y="2532"/>
                    </a:moveTo>
                    <a:cubicBezTo>
                      <a:pt x="721" y="2531"/>
                      <a:pt x="719" y="2530"/>
                      <a:pt x="718" y="2530"/>
                    </a:cubicBezTo>
                    <a:cubicBezTo>
                      <a:pt x="269" y="2270"/>
                      <a:pt x="0" y="1805"/>
                      <a:pt x="0" y="1286"/>
                    </a:cubicBezTo>
                    <a:cubicBezTo>
                      <a:pt x="0" y="767"/>
                      <a:pt x="269" y="302"/>
                      <a:pt x="718" y="43"/>
                    </a:cubicBezTo>
                    <a:cubicBezTo>
                      <a:pt x="718" y="43"/>
                      <a:pt x="718" y="43"/>
                      <a:pt x="719" y="42"/>
                    </a:cubicBezTo>
                    <a:lnTo>
                      <a:pt x="719" y="42"/>
                    </a:lnTo>
                    <a:cubicBezTo>
                      <a:pt x="718" y="43"/>
                      <a:pt x="718" y="43"/>
                      <a:pt x="718" y="43"/>
                    </a:cubicBezTo>
                    <a:lnTo>
                      <a:pt x="718" y="43"/>
                    </a:lnTo>
                    <a:lnTo>
                      <a:pt x="718" y="43"/>
                    </a:lnTo>
                    <a:cubicBezTo>
                      <a:pt x="718" y="43"/>
                      <a:pt x="718" y="43"/>
                      <a:pt x="719" y="42"/>
                    </a:cubicBezTo>
                    <a:cubicBezTo>
                      <a:pt x="719" y="42"/>
                      <a:pt x="720" y="42"/>
                      <a:pt x="720" y="42"/>
                    </a:cubicBezTo>
                    <a:cubicBezTo>
                      <a:pt x="770" y="13"/>
                      <a:pt x="824" y="0"/>
                      <a:pt x="877" y="0"/>
                    </a:cubicBezTo>
                    <a:lnTo>
                      <a:pt x="877" y="0"/>
                    </a:lnTo>
                    <a:lnTo>
                      <a:pt x="877" y="0"/>
                    </a:lnTo>
                    <a:cubicBezTo>
                      <a:pt x="986" y="0"/>
                      <a:pt x="1092" y="56"/>
                      <a:pt x="1151" y="157"/>
                    </a:cubicBezTo>
                    <a:cubicBezTo>
                      <a:pt x="1151" y="157"/>
                      <a:pt x="1151" y="158"/>
                      <a:pt x="1151" y="158"/>
                    </a:cubicBezTo>
                    <a:cubicBezTo>
                      <a:pt x="1152" y="158"/>
                      <a:pt x="1152" y="158"/>
                      <a:pt x="1152" y="158"/>
                    </a:cubicBezTo>
                    <a:cubicBezTo>
                      <a:pt x="1152" y="158"/>
                      <a:pt x="1152" y="159"/>
                      <a:pt x="1152" y="159"/>
                    </a:cubicBezTo>
                    <a:lnTo>
                      <a:pt x="1152" y="159"/>
                    </a:lnTo>
                    <a:cubicBezTo>
                      <a:pt x="1181" y="209"/>
                      <a:pt x="1195" y="263"/>
                      <a:pt x="1195" y="317"/>
                    </a:cubicBezTo>
                    <a:cubicBezTo>
                      <a:pt x="1195" y="427"/>
                      <a:pt x="1138" y="534"/>
                      <a:pt x="1036" y="593"/>
                    </a:cubicBezTo>
                    <a:cubicBezTo>
                      <a:pt x="785" y="738"/>
                      <a:pt x="636" y="997"/>
                      <a:pt x="636" y="1286"/>
                    </a:cubicBezTo>
                    <a:lnTo>
                      <a:pt x="636" y="1286"/>
                    </a:lnTo>
                    <a:lnTo>
                      <a:pt x="636" y="1286"/>
                    </a:lnTo>
                    <a:cubicBezTo>
                      <a:pt x="636" y="1574"/>
                      <a:pt x="784" y="1833"/>
                      <a:pt x="1033" y="1978"/>
                    </a:cubicBezTo>
                    <a:cubicBezTo>
                      <a:pt x="984" y="1950"/>
                      <a:pt x="930" y="1937"/>
                      <a:pt x="877" y="1937"/>
                    </a:cubicBezTo>
                    <a:cubicBezTo>
                      <a:pt x="767" y="1937"/>
                      <a:pt x="661" y="1994"/>
                      <a:pt x="602" y="2096"/>
                    </a:cubicBezTo>
                    <a:cubicBezTo>
                      <a:pt x="573" y="2146"/>
                      <a:pt x="559" y="2200"/>
                      <a:pt x="559" y="2254"/>
                    </a:cubicBezTo>
                    <a:cubicBezTo>
                      <a:pt x="559" y="2364"/>
                      <a:pt x="616" y="2471"/>
                      <a:pt x="718" y="2530"/>
                    </a:cubicBezTo>
                    <a:cubicBezTo>
                      <a:pt x="719" y="2530"/>
                      <a:pt x="721" y="2531"/>
                      <a:pt x="722" y="2532"/>
                    </a:cubicBezTo>
                  </a:path>
                </a:pathLst>
              </a:custGeom>
              <a:solidFill>
                <a:schemeClr val="tx1">
                  <a:lumMod val="50000"/>
                  <a:lumOff val="50000"/>
                </a:schemeClr>
              </a:solidFill>
              <a:ln>
                <a:noFill/>
              </a:ln>
            </p:spPr>
            <p:style>
              <a:lnRef idx="0">
                <a:scrgbClr r="0" g="0" b="0"/>
              </a:lnRef>
              <a:fillRef idx="0">
                <a:scrgbClr r="0" g="0" b="0"/>
              </a:fillRef>
              <a:effectRef idx="0">
                <a:scrgbClr r="0" g="0" b="0"/>
              </a:effectRef>
              <a:fontRef idx="minor"/>
            </p:style>
          </p:sp>
          <p:sp>
            <p:nvSpPr>
              <p:cNvPr id="350" name="CustomShape 15"/>
              <p:cNvSpPr/>
              <p:nvPr/>
            </p:nvSpPr>
            <p:spPr>
              <a:xfrm>
                <a:off x="532800" y="729720"/>
                <a:ext cx="735120" cy="459000"/>
              </a:xfrm>
              <a:custGeom>
                <a:avLst/>
                <a:gdLst/>
                <a:ahLst/>
                <a:cxnLst/>
                <a:rect l="l" t="t" r="r" b="b"/>
                <a:pathLst>
                  <a:path w="2313" h="1445">
                    <a:moveTo>
                      <a:pt x="877" y="1445"/>
                    </a:moveTo>
                    <a:cubicBezTo>
                      <a:pt x="630" y="1445"/>
                      <a:pt x="384" y="1380"/>
                      <a:pt x="159" y="1251"/>
                    </a:cubicBezTo>
                    <a:cubicBezTo>
                      <a:pt x="57" y="1192"/>
                      <a:pt x="0" y="1085"/>
                      <a:pt x="0" y="975"/>
                    </a:cubicBezTo>
                    <a:cubicBezTo>
                      <a:pt x="0" y="921"/>
                      <a:pt x="14" y="867"/>
                      <a:pt x="43" y="817"/>
                    </a:cubicBezTo>
                    <a:cubicBezTo>
                      <a:pt x="102" y="715"/>
                      <a:pt x="208" y="658"/>
                      <a:pt x="318" y="658"/>
                    </a:cubicBezTo>
                    <a:cubicBezTo>
                      <a:pt x="372" y="658"/>
                      <a:pt x="427" y="672"/>
                      <a:pt x="477" y="700"/>
                    </a:cubicBezTo>
                    <a:cubicBezTo>
                      <a:pt x="602" y="773"/>
                      <a:pt x="740" y="809"/>
                      <a:pt x="877" y="809"/>
                    </a:cubicBezTo>
                    <a:cubicBezTo>
                      <a:pt x="1015" y="809"/>
                      <a:pt x="1152" y="773"/>
                      <a:pt x="1277" y="700"/>
                    </a:cubicBezTo>
                    <a:cubicBezTo>
                      <a:pt x="1528" y="556"/>
                      <a:pt x="1678" y="297"/>
                      <a:pt x="1678" y="7"/>
                    </a:cubicBezTo>
                    <a:cubicBezTo>
                      <a:pt x="1678" y="5"/>
                      <a:pt x="1678" y="3"/>
                      <a:pt x="1678" y="0"/>
                    </a:cubicBezTo>
                    <a:cubicBezTo>
                      <a:pt x="1678" y="3"/>
                      <a:pt x="1678" y="5"/>
                      <a:pt x="1678" y="7"/>
                    </a:cubicBezTo>
                    <a:cubicBezTo>
                      <a:pt x="1678" y="183"/>
                      <a:pt x="1820" y="325"/>
                      <a:pt x="1995" y="325"/>
                    </a:cubicBezTo>
                    <a:cubicBezTo>
                      <a:pt x="2168" y="325"/>
                      <a:pt x="2308" y="187"/>
                      <a:pt x="2313" y="16"/>
                    </a:cubicBezTo>
                    <a:cubicBezTo>
                      <a:pt x="2310" y="532"/>
                      <a:pt x="2042" y="993"/>
                      <a:pt x="1595" y="1251"/>
                    </a:cubicBezTo>
                    <a:cubicBezTo>
                      <a:pt x="1370" y="1380"/>
                      <a:pt x="1124" y="1445"/>
                      <a:pt x="877" y="1445"/>
                    </a:cubicBezTo>
                  </a:path>
                </a:pathLst>
              </a:custGeom>
              <a:solidFill>
                <a:srgbClr val="16A085"/>
              </a:solidFill>
              <a:ln>
                <a:noFill/>
              </a:ln>
            </p:spPr>
            <p:style>
              <a:lnRef idx="0">
                <a:scrgbClr r="0" g="0" b="0"/>
              </a:lnRef>
              <a:fillRef idx="0">
                <a:scrgbClr r="0" g="0" b="0"/>
              </a:fillRef>
              <a:effectRef idx="0">
                <a:scrgbClr r="0" g="0" b="0"/>
              </a:effectRef>
              <a:fontRef idx="minor"/>
            </p:style>
          </p:sp>
          <p:sp>
            <p:nvSpPr>
              <p:cNvPr id="351" name="CustomShape 16"/>
              <p:cNvSpPr/>
              <p:nvPr/>
            </p:nvSpPr>
            <p:spPr>
              <a:xfrm>
                <a:off x="583200" y="274680"/>
                <a:ext cx="684720" cy="558000"/>
              </a:xfrm>
              <a:custGeom>
                <a:avLst/>
                <a:gdLst/>
                <a:ahLst/>
                <a:cxnLst/>
                <a:rect l="l" t="t" r="r" b="b"/>
                <a:pathLst>
                  <a:path w="2154" h="1756">
                    <a:moveTo>
                      <a:pt x="1836" y="1756"/>
                    </a:moveTo>
                    <a:cubicBezTo>
                      <a:pt x="1661" y="1756"/>
                      <a:pt x="1519" y="1614"/>
                      <a:pt x="1519" y="1438"/>
                    </a:cubicBezTo>
                    <a:cubicBezTo>
                      <a:pt x="1519" y="1149"/>
                      <a:pt x="1369" y="890"/>
                      <a:pt x="1118" y="745"/>
                    </a:cubicBezTo>
                    <a:cubicBezTo>
                      <a:pt x="993" y="672"/>
                      <a:pt x="855" y="636"/>
                      <a:pt x="718" y="636"/>
                    </a:cubicBezTo>
                    <a:cubicBezTo>
                      <a:pt x="581" y="636"/>
                      <a:pt x="443" y="672"/>
                      <a:pt x="318" y="745"/>
                    </a:cubicBezTo>
                    <a:cubicBezTo>
                      <a:pt x="420" y="686"/>
                      <a:pt x="477" y="579"/>
                      <a:pt x="477" y="469"/>
                    </a:cubicBezTo>
                    <a:lnTo>
                      <a:pt x="477" y="469"/>
                    </a:lnTo>
                    <a:cubicBezTo>
                      <a:pt x="477" y="415"/>
                      <a:pt x="463" y="361"/>
                      <a:pt x="434" y="311"/>
                    </a:cubicBezTo>
                    <a:lnTo>
                      <a:pt x="434" y="311"/>
                    </a:lnTo>
                    <a:cubicBezTo>
                      <a:pt x="434" y="311"/>
                      <a:pt x="434" y="310"/>
                      <a:pt x="434" y="310"/>
                    </a:cubicBezTo>
                    <a:cubicBezTo>
                      <a:pt x="434" y="310"/>
                      <a:pt x="434" y="310"/>
                      <a:pt x="433" y="310"/>
                    </a:cubicBezTo>
                    <a:cubicBezTo>
                      <a:pt x="433" y="310"/>
                      <a:pt x="433" y="309"/>
                      <a:pt x="433" y="309"/>
                    </a:cubicBezTo>
                    <a:cubicBezTo>
                      <a:pt x="374" y="208"/>
                      <a:pt x="268" y="152"/>
                      <a:pt x="159" y="152"/>
                    </a:cubicBezTo>
                    <a:lnTo>
                      <a:pt x="159" y="152"/>
                    </a:lnTo>
                    <a:lnTo>
                      <a:pt x="159" y="152"/>
                    </a:lnTo>
                    <a:lnTo>
                      <a:pt x="159" y="152"/>
                    </a:lnTo>
                    <a:cubicBezTo>
                      <a:pt x="105" y="152"/>
                      <a:pt x="51" y="166"/>
                      <a:pt x="1" y="194"/>
                    </a:cubicBezTo>
                    <a:cubicBezTo>
                      <a:pt x="225" y="65"/>
                      <a:pt x="472" y="0"/>
                      <a:pt x="718" y="0"/>
                    </a:cubicBezTo>
                    <a:cubicBezTo>
                      <a:pt x="965" y="0"/>
                      <a:pt x="1211" y="65"/>
                      <a:pt x="1436" y="195"/>
                    </a:cubicBezTo>
                    <a:cubicBezTo>
                      <a:pt x="1886" y="454"/>
                      <a:pt x="2154" y="919"/>
                      <a:pt x="2154" y="1438"/>
                    </a:cubicBezTo>
                    <a:cubicBezTo>
                      <a:pt x="2154" y="1614"/>
                      <a:pt x="2012" y="1756"/>
                      <a:pt x="1836" y="1756"/>
                    </a:cubicBezTo>
                    <a:moveTo>
                      <a:pt x="0" y="195"/>
                    </a:moveTo>
                    <a:cubicBezTo>
                      <a:pt x="0" y="195"/>
                      <a:pt x="0" y="195"/>
                      <a:pt x="1" y="194"/>
                    </a:cubicBezTo>
                    <a:cubicBezTo>
                      <a:pt x="0" y="195"/>
                      <a:pt x="0" y="195"/>
                      <a:pt x="0" y="195"/>
                    </a:cubicBezTo>
                    <a:close/>
                  </a:path>
                </a:pathLst>
              </a:custGeom>
              <a:solidFill>
                <a:schemeClr val="bg1">
                  <a:lumMod val="50000"/>
                </a:schemeClr>
              </a:solidFill>
              <a:ln>
                <a:noFill/>
              </a:ln>
            </p:spPr>
            <p:style>
              <a:lnRef idx="0">
                <a:scrgbClr r="0" g="0" b="0"/>
              </a:lnRef>
              <a:fillRef idx="0">
                <a:scrgbClr r="0" g="0" b="0"/>
              </a:fillRef>
              <a:effectRef idx="0">
                <a:scrgbClr r="0" g="0" b="0"/>
              </a:effectRef>
              <a:fontRef idx="minor"/>
            </p:style>
          </p:sp>
        </p:grpSp>
        <p:sp>
          <p:nvSpPr>
            <p:cNvPr id="352" name="CustomShape 17"/>
            <p:cNvSpPr/>
            <p:nvPr/>
          </p:nvSpPr>
          <p:spPr>
            <a:xfrm>
              <a:off x="986040" y="53856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01</a:t>
              </a:r>
              <a:endParaRPr lang="ca-ES" sz="1400" b="0" strike="noStrike" spc="-1">
                <a:latin typeface="Arial"/>
              </a:endParaRPr>
            </a:p>
          </p:txBody>
        </p:sp>
        <p:sp>
          <p:nvSpPr>
            <p:cNvPr id="353" name="CustomShape 18"/>
            <p:cNvSpPr/>
            <p:nvPr/>
          </p:nvSpPr>
          <p:spPr>
            <a:xfrm>
              <a:off x="498240" y="90360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02</a:t>
              </a:r>
              <a:endParaRPr lang="ca-ES" sz="1400" b="0" strike="noStrike" spc="-1">
                <a:latin typeface="Arial"/>
              </a:endParaRPr>
            </a:p>
          </p:txBody>
        </p:sp>
        <p:sp>
          <p:nvSpPr>
            <p:cNvPr id="354" name="CustomShape 19"/>
            <p:cNvSpPr/>
            <p:nvPr/>
          </p:nvSpPr>
          <p:spPr>
            <a:xfrm>
              <a:off x="438840" y="280080"/>
              <a:ext cx="361080" cy="303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nchor="ctr">
              <a:spAutoFit/>
            </a:bodyPr>
            <a:lstStyle/>
            <a:p>
              <a:pPr algn="ctr">
                <a:lnSpc>
                  <a:spcPct val="100000"/>
                </a:lnSpc>
              </a:pPr>
              <a:r>
                <a:rPr lang="en-US" sz="1400" b="1" strike="noStrike" spc="-1">
                  <a:solidFill>
                    <a:srgbClr val="FFFFFF"/>
                  </a:solidFill>
                  <a:latin typeface="Calibri"/>
                </a:rPr>
                <a:t>03</a:t>
              </a:r>
              <a:endParaRPr lang="ca-ES" sz="1400" b="0" strike="noStrike" spc="-1">
                <a:latin typeface="Aria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36"/>
                                        </p:tgtEl>
                                        <p:attrNameLst>
                                          <p:attrName>style.visibility</p:attrName>
                                        </p:attrNameLst>
                                      </p:cBhvr>
                                      <p:to>
                                        <p:strVal val="visible"/>
                                      </p:to>
                                    </p:set>
                                    <p:animEffect transition="in" filter="fade">
                                      <p:cBhvr additive="repl">
                                        <p:cTn id="7" dur="500"/>
                                        <p:tgtEl>
                                          <p:spTgt spid="336"/>
                                        </p:tgtEl>
                                      </p:cBhvr>
                                    </p:animEffect>
                                  </p:childTnLst>
                                </p:cTn>
                              </p:par>
                              <p:par>
                                <p:cTn id="8" presetID="10" presetClass="entr" fill="hold" nodeType="withEffect">
                                  <p:stCondLst>
                                    <p:cond delay="0"/>
                                  </p:stCondLst>
                                  <p:childTnLst>
                                    <p:set>
                                      <p:cBhvr>
                                        <p:cTn id="9" dur="1" fill="hold">
                                          <p:stCondLst>
                                            <p:cond delay="0"/>
                                          </p:stCondLst>
                                        </p:cTn>
                                        <p:tgtEl>
                                          <p:spTgt spid="337"/>
                                        </p:tgtEl>
                                        <p:attrNameLst>
                                          <p:attrName>style.visibility</p:attrName>
                                        </p:attrNameLst>
                                      </p:cBhvr>
                                      <p:to>
                                        <p:strVal val="visible"/>
                                      </p:to>
                                    </p:set>
                                    <p:animEffect transition="in" filter="fade">
                                      <p:cBhvr additive="repl">
                                        <p:cTn id="10" dur="500"/>
                                        <p:tgtEl>
                                          <p:spTgt spid="337"/>
                                        </p:tgtEl>
                                      </p:cBhvr>
                                    </p:animEffect>
                                  </p:childTnLst>
                                </p:cTn>
                              </p:par>
                              <p:par>
                                <p:cTn id="11" presetID="10" presetClass="entr" fill="hold" nodeType="withEffect">
                                  <p:stCondLst>
                                    <p:cond delay="0"/>
                                  </p:stCondLst>
                                  <p:childTnLst>
                                    <p:set>
                                      <p:cBhvr>
                                        <p:cTn id="12" dur="1" fill="hold">
                                          <p:stCondLst>
                                            <p:cond delay="0"/>
                                          </p:stCondLst>
                                        </p:cTn>
                                        <p:tgtEl>
                                          <p:spTgt spid="338"/>
                                        </p:tgtEl>
                                        <p:attrNameLst>
                                          <p:attrName>style.visibility</p:attrName>
                                        </p:attrNameLst>
                                      </p:cBhvr>
                                      <p:to>
                                        <p:strVal val="visible"/>
                                      </p:to>
                                    </p:set>
                                    <p:animEffect transition="in" filter="fade">
                                      <p:cBhvr additive="repl">
                                        <p:cTn id="13" dur="500"/>
                                        <p:tgtEl>
                                          <p:spTgt spid="338"/>
                                        </p:tgtEl>
                                      </p:cBhvr>
                                    </p:animEffect>
                                  </p:childTnLst>
                                </p:cTn>
                              </p:par>
                              <p:par>
                                <p:cTn id="14" presetID="10" presetClass="entr" fill="hold" nodeType="withEffect">
                                  <p:stCondLst>
                                    <p:cond delay="0"/>
                                  </p:stCondLst>
                                  <p:childTnLst>
                                    <p:set>
                                      <p:cBhvr>
                                        <p:cTn id="15" dur="1" fill="hold">
                                          <p:stCondLst>
                                            <p:cond delay="0"/>
                                          </p:stCondLst>
                                        </p:cTn>
                                        <p:tgtEl>
                                          <p:spTgt spid="346"/>
                                        </p:tgtEl>
                                        <p:attrNameLst>
                                          <p:attrName>style.visibility</p:attrName>
                                        </p:attrNameLst>
                                      </p:cBhvr>
                                      <p:to>
                                        <p:strVal val="visible"/>
                                      </p:to>
                                    </p:set>
                                    <p:animEffect transition="in" filter="fade">
                                      <p:cBhvr additive="repl">
                                        <p:cTn id="16" dur="500"/>
                                        <p:tgtEl>
                                          <p:spTgt spid="346"/>
                                        </p:tgtEl>
                                      </p:cBhvr>
                                    </p:animEffect>
                                  </p:childTnLst>
                                </p:cTn>
                              </p:par>
                              <p:par>
                                <p:cTn id="17" presetID="10" presetClass="entr" fill="hold" nodeType="withEffect">
                                  <p:stCondLst>
                                    <p:cond delay="0"/>
                                  </p:stCondLst>
                                  <p:childTnLst>
                                    <p:set>
                                      <p:cBhvr>
                                        <p:cTn id="18" dur="1" fill="hold">
                                          <p:stCondLst>
                                            <p:cond delay="0"/>
                                          </p:stCondLst>
                                        </p:cTn>
                                        <p:tgtEl>
                                          <p:spTgt spid="335"/>
                                        </p:tgtEl>
                                        <p:attrNameLst>
                                          <p:attrName>style.visibility</p:attrName>
                                        </p:attrNameLst>
                                      </p:cBhvr>
                                      <p:to>
                                        <p:strVal val="visible"/>
                                      </p:to>
                                    </p:set>
                                    <p:animEffect transition="in" filter="fade">
                                      <p:cBhvr additive="repl">
                                        <p:cTn id="19" dur="500"/>
                                        <p:tgtEl>
                                          <p:spTgt spid="335"/>
                                        </p:tgtEl>
                                      </p:cBhvr>
                                    </p:animEffect>
                                  </p:childTnLst>
                                </p:cTn>
                              </p:par>
                              <p:par>
                                <p:cTn id="20" presetID="10" presetClass="entr" fill="hold" nodeType="withEffect">
                                  <p:stCondLst>
                                    <p:cond delay="0"/>
                                  </p:stCondLst>
                                  <p:childTnLst>
                                    <p:set>
                                      <p:cBhvr>
                                        <p:cTn id="21" dur="1" fill="hold">
                                          <p:stCondLst>
                                            <p:cond delay="0"/>
                                          </p:stCondLst>
                                        </p:cTn>
                                        <p:tgtEl>
                                          <p:spTgt spid="323"/>
                                        </p:tgtEl>
                                        <p:attrNameLst>
                                          <p:attrName>style.visibility</p:attrName>
                                        </p:attrNameLst>
                                      </p:cBhvr>
                                      <p:to>
                                        <p:strVal val="visible"/>
                                      </p:to>
                                    </p:set>
                                    <p:animEffect transition="in" filter="fade">
                                      <p:cBhvr additive="repl">
                                        <p:cTn id="22" dur="500"/>
                                        <p:tgtEl>
                                          <p:spTgt spid="3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324"/>
                                        </p:tgtEl>
                                        <p:attrNameLst>
                                          <p:attrName>style.visibility</p:attrName>
                                        </p:attrNameLst>
                                      </p:cBhvr>
                                      <p:to>
                                        <p:strVal val="visible"/>
                                      </p:to>
                                    </p:set>
                                    <p:animEffect transition="in" filter="fade">
                                      <p:cBhvr additive="repl">
                                        <p:cTn id="27" dur="500"/>
                                        <p:tgtEl>
                                          <p:spTgt spid="324"/>
                                        </p:tgtEl>
                                      </p:cBhvr>
                                    </p:animEffect>
                                  </p:childTnLst>
                                </p:cTn>
                              </p:par>
                              <p:par>
                                <p:cTn id="28" presetID="10" presetClass="entr" fill="hold" nodeType="withEffect">
                                  <p:stCondLst>
                                    <p:cond delay="0"/>
                                  </p:stCondLst>
                                  <p:childTnLst>
                                    <p:set>
                                      <p:cBhvr>
                                        <p:cTn id="29" dur="1" fill="hold">
                                          <p:stCondLst>
                                            <p:cond delay="0"/>
                                          </p:stCondLst>
                                        </p:cTn>
                                        <p:tgtEl>
                                          <p:spTgt spid="339"/>
                                        </p:tgtEl>
                                        <p:attrNameLst>
                                          <p:attrName>style.visibility</p:attrName>
                                        </p:attrNameLst>
                                      </p:cBhvr>
                                      <p:to>
                                        <p:strVal val="visible"/>
                                      </p:to>
                                    </p:set>
                                    <p:animEffect transition="in" filter="fade">
                                      <p:cBhvr additive="repl">
                                        <p:cTn id="30" dur="500"/>
                                        <p:tgtEl>
                                          <p:spTgt spid="339"/>
                                        </p:tgtEl>
                                      </p:cBhvr>
                                    </p:animEffect>
                                  </p:childTnLst>
                                </p:cTn>
                              </p:par>
                              <p:par>
                                <p:cTn id="31" presetID="10" presetClass="entr" fill="hold" nodeType="withEffect">
                                  <p:stCondLst>
                                    <p:cond delay="0"/>
                                  </p:stCondLst>
                                  <p:childTnLst>
                                    <p:set>
                                      <p:cBhvr>
                                        <p:cTn id="32" dur="1" fill="hold">
                                          <p:stCondLst>
                                            <p:cond delay="0"/>
                                          </p:stCondLst>
                                        </p:cTn>
                                        <p:tgtEl>
                                          <p:spTgt spid="341"/>
                                        </p:tgtEl>
                                        <p:attrNameLst>
                                          <p:attrName>style.visibility</p:attrName>
                                        </p:attrNameLst>
                                      </p:cBhvr>
                                      <p:to>
                                        <p:strVal val="visible"/>
                                      </p:to>
                                    </p:set>
                                    <p:animEffect transition="in" filter="fade">
                                      <p:cBhvr additive="repl">
                                        <p:cTn id="33" dur="500"/>
                                        <p:tgtEl>
                                          <p:spTgt spid="341"/>
                                        </p:tgtEl>
                                      </p:cBhvr>
                                    </p:animEffect>
                                  </p:childTnLst>
                                </p:cTn>
                              </p:par>
                              <p:par>
                                <p:cTn id="34" presetID="10" presetClass="entr" fill="hold" nodeType="withEffect">
                                  <p:stCondLst>
                                    <p:cond delay="0"/>
                                  </p:stCondLst>
                                  <p:childTnLst>
                                    <p:set>
                                      <p:cBhvr>
                                        <p:cTn id="35" dur="1" fill="hold">
                                          <p:stCondLst>
                                            <p:cond delay="0"/>
                                          </p:stCondLst>
                                        </p:cTn>
                                        <p:tgtEl>
                                          <p:spTgt spid="340"/>
                                        </p:tgtEl>
                                        <p:attrNameLst>
                                          <p:attrName>style.visibility</p:attrName>
                                        </p:attrNameLst>
                                      </p:cBhvr>
                                      <p:to>
                                        <p:strVal val="visible"/>
                                      </p:to>
                                    </p:set>
                                    <p:animEffect transition="in" filter="fade">
                                      <p:cBhvr additive="repl">
                                        <p:cTn id="36" dur="500"/>
                                        <p:tgtEl>
                                          <p:spTgt spid="34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fill="hold" nodeType="clickEffect">
                                  <p:stCondLst>
                                    <p:cond delay="0"/>
                                  </p:stCondLst>
                                  <p:childTnLst>
                                    <p:set>
                                      <p:cBhvr>
                                        <p:cTn id="40" dur="1" fill="hold">
                                          <p:stCondLst>
                                            <p:cond delay="0"/>
                                          </p:stCondLst>
                                        </p:cTn>
                                        <p:tgtEl>
                                          <p:spTgt spid="325"/>
                                        </p:tgtEl>
                                        <p:attrNameLst>
                                          <p:attrName>style.visibility</p:attrName>
                                        </p:attrNameLst>
                                      </p:cBhvr>
                                      <p:to>
                                        <p:strVal val="visible"/>
                                      </p:to>
                                    </p:set>
                                    <p:animEffect transition="in" filter="fade">
                                      <p:cBhvr additive="repl">
                                        <p:cTn id="41" dur="500"/>
                                        <p:tgtEl>
                                          <p:spTgt spid="325"/>
                                        </p:tgtEl>
                                      </p:cBhvr>
                                    </p:animEffect>
                                  </p:childTnLst>
                                </p:cTn>
                              </p:par>
                              <p:par>
                                <p:cTn id="42" presetID="10" presetClass="entr" fill="hold" nodeType="withEffect">
                                  <p:stCondLst>
                                    <p:cond delay="0"/>
                                  </p:stCondLst>
                                  <p:childTnLst>
                                    <p:set>
                                      <p:cBhvr>
                                        <p:cTn id="43" dur="1" fill="hold">
                                          <p:stCondLst>
                                            <p:cond delay="0"/>
                                          </p:stCondLst>
                                        </p:cTn>
                                        <p:tgtEl>
                                          <p:spTgt spid="342"/>
                                        </p:tgtEl>
                                        <p:attrNameLst>
                                          <p:attrName>style.visibility</p:attrName>
                                        </p:attrNameLst>
                                      </p:cBhvr>
                                      <p:to>
                                        <p:strVal val="visible"/>
                                      </p:to>
                                    </p:set>
                                    <p:animEffect transition="in" filter="fade">
                                      <p:cBhvr additive="repl">
                                        <p:cTn id="44" dur="500"/>
                                        <p:tgtEl>
                                          <p:spTgt spid="34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fill="hold" nodeType="clickEffect">
                                  <p:stCondLst>
                                    <p:cond delay="0"/>
                                  </p:stCondLst>
                                  <p:childTnLst>
                                    <p:set>
                                      <p:cBhvr>
                                        <p:cTn id="48" dur="1" fill="hold">
                                          <p:stCondLst>
                                            <p:cond delay="0"/>
                                          </p:stCondLst>
                                        </p:cTn>
                                        <p:tgtEl>
                                          <p:spTgt spid="331"/>
                                        </p:tgtEl>
                                        <p:attrNameLst>
                                          <p:attrName>style.visibility</p:attrName>
                                        </p:attrNameLst>
                                      </p:cBhvr>
                                      <p:to>
                                        <p:strVal val="visible"/>
                                      </p:to>
                                    </p:set>
                                    <p:animEffect transition="in" filter="fade">
                                      <p:cBhvr additive="repl">
                                        <p:cTn id="49" dur="500"/>
                                        <p:tgtEl>
                                          <p:spTgt spid="331"/>
                                        </p:tgtEl>
                                      </p:cBhvr>
                                    </p:animEffect>
                                  </p:childTnLst>
                                </p:cTn>
                              </p:par>
                              <p:par>
                                <p:cTn id="50" presetID="10" presetClass="entr" fill="hold" nodeType="withEffect">
                                  <p:stCondLst>
                                    <p:cond delay="0"/>
                                  </p:stCondLst>
                                  <p:childTnLst>
                                    <p:set>
                                      <p:cBhvr>
                                        <p:cTn id="51" dur="1" fill="hold">
                                          <p:stCondLst>
                                            <p:cond delay="0"/>
                                          </p:stCondLst>
                                        </p:cTn>
                                        <p:tgtEl>
                                          <p:spTgt spid="330"/>
                                        </p:tgtEl>
                                        <p:attrNameLst>
                                          <p:attrName>style.visibility</p:attrName>
                                        </p:attrNameLst>
                                      </p:cBhvr>
                                      <p:to>
                                        <p:strVal val="visible"/>
                                      </p:to>
                                    </p:set>
                                    <p:animEffect transition="in" filter="fade">
                                      <p:cBhvr additive="repl">
                                        <p:cTn id="52" dur="500"/>
                                        <p:tgtEl>
                                          <p:spTgt spid="330"/>
                                        </p:tgtEl>
                                      </p:cBhvr>
                                    </p:animEffect>
                                  </p:childTnLst>
                                </p:cTn>
                              </p:par>
                              <p:par>
                                <p:cTn id="53" presetID="10" presetClass="entr" fill="hold" nodeType="withEffect">
                                  <p:stCondLst>
                                    <p:cond delay="0"/>
                                  </p:stCondLst>
                                  <p:childTnLst>
                                    <p:set>
                                      <p:cBhvr>
                                        <p:cTn id="54" dur="1" fill="hold">
                                          <p:stCondLst>
                                            <p:cond delay="0"/>
                                          </p:stCondLst>
                                        </p:cTn>
                                        <p:tgtEl>
                                          <p:spTgt spid="343"/>
                                        </p:tgtEl>
                                        <p:attrNameLst>
                                          <p:attrName>style.visibility</p:attrName>
                                        </p:attrNameLst>
                                      </p:cBhvr>
                                      <p:to>
                                        <p:strVal val="visible"/>
                                      </p:to>
                                    </p:set>
                                    <p:animEffect transition="in" filter="fade">
                                      <p:cBhvr additive="repl">
                                        <p:cTn id="55" dur="500"/>
                                        <p:tgtEl>
                                          <p:spTgt spid="343"/>
                                        </p:tgtEl>
                                      </p:cBhvr>
                                    </p:animEffect>
                                  </p:childTnLst>
                                </p:cTn>
                              </p:par>
                              <p:par>
                                <p:cTn id="56" presetID="10" presetClass="entr" fill="hold" nodeType="withEffect">
                                  <p:stCondLst>
                                    <p:cond delay="0"/>
                                  </p:stCondLst>
                                  <p:childTnLst>
                                    <p:set>
                                      <p:cBhvr>
                                        <p:cTn id="57" dur="1" fill="hold">
                                          <p:stCondLst>
                                            <p:cond delay="0"/>
                                          </p:stCondLst>
                                        </p:cTn>
                                        <p:tgtEl>
                                          <p:spTgt spid="344"/>
                                        </p:tgtEl>
                                        <p:attrNameLst>
                                          <p:attrName>style.visibility</p:attrName>
                                        </p:attrNameLst>
                                      </p:cBhvr>
                                      <p:to>
                                        <p:strVal val="visible"/>
                                      </p:to>
                                    </p:set>
                                    <p:animEffect transition="in" filter="fade">
                                      <p:cBhvr additive="repl">
                                        <p:cTn id="58" dur="500"/>
                                        <p:tgtEl>
                                          <p:spTgt spid="344"/>
                                        </p:tgtEl>
                                      </p:cBhvr>
                                    </p:animEffect>
                                  </p:childTnLst>
                                </p:cTn>
                              </p:par>
                              <p:par>
                                <p:cTn id="59" presetID="10" presetClass="entr" fill="hold" nodeType="withEffect">
                                  <p:stCondLst>
                                    <p:cond delay="0"/>
                                  </p:stCondLst>
                                  <p:childTnLst>
                                    <p:set>
                                      <p:cBhvr>
                                        <p:cTn id="60" dur="1" fill="hold">
                                          <p:stCondLst>
                                            <p:cond delay="0"/>
                                          </p:stCondLst>
                                        </p:cTn>
                                        <p:tgtEl>
                                          <p:spTgt spid="345"/>
                                        </p:tgtEl>
                                        <p:attrNameLst>
                                          <p:attrName>style.visibility</p:attrName>
                                        </p:attrNameLst>
                                      </p:cBhvr>
                                      <p:to>
                                        <p:strVal val="visible"/>
                                      </p:to>
                                    </p:set>
                                    <p:animEffect transition="in" filter="fade">
                                      <p:cBhvr additive="repl">
                                        <p:cTn id="61" dur="500"/>
                                        <p:tgtEl>
                                          <p:spTgt spid="345"/>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fill="hold" nodeType="clickEffect">
                                  <p:stCondLst>
                                    <p:cond delay="0"/>
                                  </p:stCondLst>
                                  <p:childTnLst>
                                    <p:set>
                                      <p:cBhvr>
                                        <p:cTn id="65" dur="1" fill="hold">
                                          <p:stCondLst>
                                            <p:cond delay="0"/>
                                          </p:stCondLst>
                                        </p:cTn>
                                        <p:tgtEl>
                                          <p:spTgt spid="326"/>
                                        </p:tgtEl>
                                        <p:attrNameLst>
                                          <p:attrName>style.visibility</p:attrName>
                                        </p:attrNameLst>
                                      </p:cBhvr>
                                      <p:to>
                                        <p:strVal val="visible"/>
                                      </p:to>
                                    </p:set>
                                    <p:animEffect transition="in" filter="fade">
                                      <p:cBhvr additive="repl">
                                        <p:cTn id="66" dur="500"/>
                                        <p:tgtEl>
                                          <p:spTgt spid="326"/>
                                        </p:tgtEl>
                                      </p:cBhvr>
                                    </p:animEffect>
                                  </p:childTnLst>
                                </p:cTn>
                              </p:par>
                              <p:par>
                                <p:cTn id="67" presetID="10" presetClass="entr" fill="hold" nodeType="withEffect">
                                  <p:stCondLst>
                                    <p:cond delay="0"/>
                                  </p:stCondLst>
                                  <p:childTnLst>
                                    <p:set>
                                      <p:cBhvr>
                                        <p:cTn id="68" dur="1" fill="hold">
                                          <p:stCondLst>
                                            <p:cond delay="0"/>
                                          </p:stCondLst>
                                        </p:cTn>
                                        <p:tgtEl>
                                          <p:spTgt spid="329"/>
                                        </p:tgtEl>
                                        <p:attrNameLst>
                                          <p:attrName>style.visibility</p:attrName>
                                        </p:attrNameLst>
                                      </p:cBhvr>
                                      <p:to>
                                        <p:strVal val="visible"/>
                                      </p:to>
                                    </p:set>
                                    <p:animEffect transition="in" filter="fade">
                                      <p:cBhvr additive="repl">
                                        <p:cTn id="69" dur="500"/>
                                        <p:tgtEl>
                                          <p:spTgt spid="329"/>
                                        </p:tgtEl>
                                      </p:cBhvr>
                                    </p:animEffect>
                                  </p:childTnLst>
                                </p:cTn>
                              </p:par>
                              <p:par>
                                <p:cTn id="70" presetID="10" presetClass="entr" fill="hold" nodeType="withEffect">
                                  <p:stCondLst>
                                    <p:cond delay="0"/>
                                  </p:stCondLst>
                                  <p:childTnLst>
                                    <p:set>
                                      <p:cBhvr>
                                        <p:cTn id="71" dur="1" fill="hold">
                                          <p:stCondLst>
                                            <p:cond delay="0"/>
                                          </p:stCondLst>
                                        </p:cTn>
                                        <p:tgtEl>
                                          <p:spTgt spid="334"/>
                                        </p:tgtEl>
                                        <p:attrNameLst>
                                          <p:attrName>style.visibility</p:attrName>
                                        </p:attrNameLst>
                                      </p:cBhvr>
                                      <p:to>
                                        <p:strVal val="visible"/>
                                      </p:to>
                                    </p:set>
                                    <p:animEffect transition="in" filter="fade">
                                      <p:cBhvr additive="repl">
                                        <p:cTn id="72" dur="500"/>
                                        <p:tgtEl>
                                          <p:spTgt spid="334"/>
                                        </p:tgtEl>
                                      </p:cBhvr>
                                    </p:animEffect>
                                  </p:childTnLst>
                                </p:cTn>
                              </p:par>
                              <p:par>
                                <p:cTn id="73" presetID="10" presetClass="entr" fill="hold" nodeType="withEffect">
                                  <p:stCondLst>
                                    <p:cond delay="0"/>
                                  </p:stCondLst>
                                  <p:childTnLst>
                                    <p:set>
                                      <p:cBhvr>
                                        <p:cTn id="74" dur="1" fill="hold">
                                          <p:stCondLst>
                                            <p:cond delay="0"/>
                                          </p:stCondLst>
                                        </p:cTn>
                                        <p:tgtEl>
                                          <p:spTgt spid="327"/>
                                        </p:tgtEl>
                                        <p:attrNameLst>
                                          <p:attrName>style.visibility</p:attrName>
                                        </p:attrNameLst>
                                      </p:cBhvr>
                                      <p:to>
                                        <p:strVal val="visible"/>
                                      </p:to>
                                    </p:set>
                                    <p:animEffect transition="in" filter="fade">
                                      <p:cBhvr additive="repl">
                                        <p:cTn id="75" dur="500"/>
                                        <p:tgtEl>
                                          <p:spTgt spid="327"/>
                                        </p:tgtEl>
                                      </p:cBhvr>
                                    </p:animEffect>
                                  </p:childTnLst>
                                </p:cTn>
                              </p:par>
                              <p:par>
                                <p:cTn id="76" presetID="10" presetClass="entr" fill="hold" nodeType="withEffect">
                                  <p:stCondLst>
                                    <p:cond delay="0"/>
                                  </p:stCondLst>
                                  <p:childTnLst>
                                    <p:set>
                                      <p:cBhvr>
                                        <p:cTn id="77" dur="1" fill="hold">
                                          <p:stCondLst>
                                            <p:cond delay="0"/>
                                          </p:stCondLst>
                                        </p:cTn>
                                        <p:tgtEl>
                                          <p:spTgt spid="328"/>
                                        </p:tgtEl>
                                        <p:attrNameLst>
                                          <p:attrName>style.visibility</p:attrName>
                                        </p:attrNameLst>
                                      </p:cBhvr>
                                      <p:to>
                                        <p:strVal val="visible"/>
                                      </p:to>
                                    </p:set>
                                    <p:animEffect transition="in" filter="fade">
                                      <p:cBhvr additive="repl">
                                        <p:cTn id="78" dur="500"/>
                                        <p:tgtEl>
                                          <p:spTgt spid="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4859</TotalTime>
  <Words>1637</Words>
  <Application>Microsoft Office PowerPoint</Application>
  <PresentationFormat>Grand écran</PresentationFormat>
  <Paragraphs>278</Paragraphs>
  <Slides>23</Slides>
  <Notes>4</Notes>
  <HiddenSlides>0</HiddenSlides>
  <MMClips>0</MMClips>
  <ScaleCrop>false</ScaleCrop>
  <HeadingPairs>
    <vt:vector size="6" baseType="variant">
      <vt:variant>
        <vt:lpstr>Polices utilisées</vt:lpstr>
      </vt:variant>
      <vt:variant>
        <vt:i4>12</vt:i4>
      </vt:variant>
      <vt:variant>
        <vt:lpstr>Thème</vt:lpstr>
      </vt:variant>
      <vt:variant>
        <vt:i4>3</vt:i4>
      </vt:variant>
      <vt:variant>
        <vt:lpstr>Titres des diapositives</vt:lpstr>
      </vt:variant>
      <vt:variant>
        <vt:i4>23</vt:i4>
      </vt:variant>
    </vt:vector>
  </HeadingPairs>
  <TitlesOfParts>
    <vt:vector size="38" baseType="lpstr">
      <vt:lpstr>Microsoft YaHei</vt:lpstr>
      <vt:lpstr>Arial</vt:lpstr>
      <vt:lpstr>Calibri</vt:lpstr>
      <vt:lpstr>Calibri Light</vt:lpstr>
      <vt:lpstr>DejaVu Sans</vt:lpstr>
      <vt:lpstr>Futura2-Normal</vt:lpstr>
      <vt:lpstr>Gill Sans MT</vt:lpstr>
      <vt:lpstr>Myriad Pro</vt:lpstr>
      <vt:lpstr>StarSymbol</vt:lpstr>
      <vt:lpstr>Symbol</vt:lpstr>
      <vt:lpstr>Times New Roman</vt:lpstr>
      <vt:lpstr>Wingdings</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vincent decroocq</dc:creator>
  <dc:description/>
  <cp:lastModifiedBy>vincent decroocq</cp:lastModifiedBy>
  <cp:revision>431</cp:revision>
  <dcterms:created xsi:type="dcterms:W3CDTF">2020-10-01T09:20:29Z</dcterms:created>
  <dcterms:modified xsi:type="dcterms:W3CDTF">2020-12-15T12:02:18Z</dcterms:modified>
  <dc:language>ca-ES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6</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25</vt:i4>
  </property>
</Properties>
</file>