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71" r:id="rId2"/>
    <p:sldId id="352" r:id="rId3"/>
    <p:sldId id="354" r:id="rId4"/>
    <p:sldId id="339" r:id="rId5"/>
    <p:sldId id="341" r:id="rId6"/>
    <p:sldId id="353" r:id="rId7"/>
    <p:sldId id="343" r:id="rId8"/>
    <p:sldId id="344" r:id="rId9"/>
    <p:sldId id="345" r:id="rId10"/>
    <p:sldId id="346" r:id="rId11"/>
    <p:sldId id="347" r:id="rId12"/>
    <p:sldId id="351" r:id="rId13"/>
    <p:sldId id="349" r:id="rId14"/>
    <p:sldId id="348" r:id="rId15"/>
    <p:sldId id="350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/>
    <p:restoredTop sz="94682"/>
  </p:normalViewPr>
  <p:slideViewPr>
    <p:cSldViewPr snapToGrid="0" snapToObjects="1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4D594-1832-784C-946F-CBC53C05353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C091A-2C3E-1044-99B1-2A2C4444CD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40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noProof="0" dirty="0"/>
              <a:t>Ronda de </a:t>
            </a:r>
            <a:r>
              <a:rPr lang="es-ES_tradnl" noProof="0" dirty="0" err="1"/>
              <a:t>presentacion</a:t>
            </a:r>
            <a:r>
              <a:rPr lang="es-ES_tradnl" noProof="0" dirty="0"/>
              <a:t>:</a:t>
            </a:r>
          </a:p>
          <a:p>
            <a:pPr marL="171450" indent="-171450">
              <a:buFontTx/>
              <a:buChar char="-"/>
            </a:pPr>
            <a:r>
              <a:rPr lang="es-ES_tradnl" noProof="0" dirty="0"/>
              <a:t>Quien soy</a:t>
            </a:r>
          </a:p>
          <a:p>
            <a:pPr marL="171450" indent="-171450">
              <a:buFontTx/>
              <a:buChar char="-"/>
            </a:pPr>
            <a:r>
              <a:rPr lang="es-ES_tradnl" noProof="0" dirty="0"/>
              <a:t>Qué </a:t>
            </a:r>
            <a:r>
              <a:rPr lang="es-ES_tradnl" noProof="0" dirty="0" err="1"/>
              <a:t>institucion</a:t>
            </a:r>
            <a:r>
              <a:rPr lang="es-ES_tradnl" noProof="0" dirty="0"/>
              <a:t> represento</a:t>
            </a:r>
          </a:p>
          <a:p>
            <a:pPr marL="171450" indent="-171450">
              <a:buFontTx/>
              <a:buChar char="-"/>
            </a:pPr>
            <a:r>
              <a:rPr lang="es-ES_tradnl" noProof="0" dirty="0"/>
              <a:t>Qué temas me interesan; tengo una idea de proyecto concreto?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FEFF-E05B-844F-AB72-C9112C08354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904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9DA4805-1F49-7346-B183-57FBF1694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FAAC1014-38DC-074E-92D6-1F234D868A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5B7EEEB0-D3F3-584D-8B49-35DC2B01E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CC4B2B13-03EF-E84D-9762-62D9F858A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4E55B5A-6CAF-2D4F-9F2B-B4A177B79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941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8F4DD95-E31F-2843-B5CD-6EDFE3D2E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26631974-4380-E148-B727-BC04828FDD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4A37BFB6-A5E3-7846-93FB-2CB0EB4DA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477F58B-0618-0447-8BC7-E84D5604A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BFD51AEC-C01B-3D4B-B65C-757CFBA64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5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3DCA005E-A895-EB49-80A0-3AC3F2095B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B2A7FE88-AE39-DA4D-9CB2-A983F438D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8B194F84-803E-CF40-B0B7-6D5A4E9CC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4A69D18E-A3A1-8C4E-A511-0A7C4A53C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10246E9E-2E54-B040-B0A5-9B9D47ECD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90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4F076498-C3C2-2446-A0B6-76A999DE5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09A1A204-1435-0B4C-834F-0979835B6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F0CC8B1-AF2A-5E4C-AFDE-FA17C58F6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8ABB467-197D-4E43-BC5A-70034A273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800BCDB-0717-AA45-95F1-26B8D933B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971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8D8AF1B-A7B6-6C4D-8546-9C0B06A22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BF2CE23C-2E40-F148-9504-5DA8157F8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8E5305B-95C6-A54D-A976-3F793FC0F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665B611-FAF7-C14B-BF15-867FBB1BE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1E5E0AC-8217-6A42-8526-80B097542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82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A2C3B9A-763A-1843-9494-9E7B78C3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1C863CAF-8676-CC48-9C46-2C2A407964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E1806D3C-3015-0B4A-901D-F690FA9AA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5882C906-2B1F-F845-83B7-4C656324F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097F0395-530D-384E-B5F7-462A0DC80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907310EE-6749-A54D-A5B8-CFB8D7C2C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138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45B46E9-94AC-5C44-9F4A-2D53AA4C7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0AB9A240-7AD3-0849-8D49-592E598EC4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F6BAE7C8-F327-5A47-A828-8E84E1F091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F4547D8C-3253-2D4F-8B0F-D133F2B1A0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2B4CB374-411B-0340-9651-BD262389ED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641983AB-B16B-DF4D-86AB-DC1FB0C22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120DF2DE-4BFA-F64B-ADFB-968DAB1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051FF2E3-B74A-A94C-88A0-586498A87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357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785179D-8BD8-664C-9C59-2A90FAC75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08FC5434-E164-C14D-92D7-F49086D15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CBFFE7C6-D4DA-BF43-96A8-570D271FD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82367CEC-B305-C940-B068-4A556807D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55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BAEB5B52-081C-9049-87C3-C07B329A0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6A049A92-16A9-B149-A31C-F73A2DA26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3CB60CAE-C642-2B48-B2DF-7AF903346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675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443D8A4-D413-3249-9B62-A5B02C14D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9B231BF-CBC4-6C4C-8BB1-06A0D6507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CEA12FDC-A071-CD4D-8606-EDC456A1C9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E7154AF1-C87C-574B-B2C7-F00A1FAAC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D675D044-6EA9-F04B-96FC-B992D413D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0B3E9F35-D3A4-1D4E-A917-44BEF70E1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496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C031143-51B6-374B-BF93-F36DAE31B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8074888B-BA88-1A48-B9CD-31AFA4E75D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A7ED35EC-E79A-064F-A5E0-77BCDEB0E5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6B284724-4B75-444F-A81A-D2356EDFA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FCFDCAE2-06A3-3147-A2D8-BD41C2BA2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0A814029-98BB-224F-9F6F-83E3ABBD2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413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12463089-DC7B-5048-BB5D-14D379018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CF5709F9-0A17-B340-8359-E3F87BF988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80C1626-F105-BE4F-B669-E2852BC1F2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A1E54-F5EA-C441-94E0-A524424726FC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90F4E28-72A1-B245-AFFA-04B2ED2964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E695EF1-9A97-5E4A-8AC3-3742C4A3F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25FC4-CCC9-A548-9003-CC84B5A666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924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png"/><Relationship Id="rId3" Type="http://schemas.openxmlformats.org/officeDocument/2006/relationships/image" Target="../media/image2.tiff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tiff"/><Relationship Id="rId9" Type="http://schemas.openxmlformats.org/officeDocument/2006/relationships/image" Target="../media/image8.jp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4.jp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44DE0868-CA0A-9A4D-95E8-042287CA1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587" y="527837"/>
            <a:ext cx="2237217" cy="75428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CADC6C40-C231-C040-B9B5-989CB1DBE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133" y="527838"/>
            <a:ext cx="814513" cy="89822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3C47AB39-6513-C640-9048-E7AC5C3A5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4064" y="306610"/>
            <a:ext cx="1951032" cy="97551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265F4FB1-E257-4341-976A-4FA8FC9BD2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3012" y="546873"/>
            <a:ext cx="1137344" cy="73525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BB6CB81D-E0F1-134C-97A9-637AF42543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5893" y="1865206"/>
            <a:ext cx="1461994" cy="80845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xmlns="" id="{AE9697A9-E5E0-E140-8E3E-3C78166688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238" y="2789906"/>
            <a:ext cx="1485367" cy="831805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8429B3E9-EF1F-624B-8D11-240A1BF103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5411" y="4729266"/>
            <a:ext cx="1480425" cy="92562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FC4CE5A6-CDDA-3C47-A403-E1A72178B8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09353" y="5724004"/>
            <a:ext cx="1461994" cy="82644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xmlns="" id="{6535B802-0817-7C4B-91FE-B62BF619B4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7139" y="3732337"/>
            <a:ext cx="1480425" cy="922659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00A87666-874A-1F4E-BC1D-ED383F0EE7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71019" y="5310742"/>
            <a:ext cx="1461994" cy="91117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xmlns="" id="{5FA9B332-9E1F-0F42-A105-C8738865AF6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14231"/>
          <a:stretch/>
        </p:blipFill>
        <p:spPr>
          <a:xfrm>
            <a:off x="2765836" y="1609797"/>
            <a:ext cx="1267840" cy="81451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xmlns="" id="{156A864C-13B1-ED4D-9E59-270F92F65934}"/>
              </a:ext>
            </a:extLst>
          </p:cNvPr>
          <p:cNvSpPr txBox="1"/>
          <p:nvPr/>
        </p:nvSpPr>
        <p:spPr>
          <a:xfrm>
            <a:off x="7177624" y="4193666"/>
            <a:ext cx="2792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2</a:t>
            </a:r>
            <a:r>
              <a:rPr lang="fr-FR" b="1" baseline="30000" dirty="0"/>
              <a:t>ème</a:t>
            </a:r>
            <a:r>
              <a:rPr lang="fr-FR" b="1" dirty="0"/>
              <a:t> rencontre du Rev’ACTE</a:t>
            </a:r>
          </a:p>
          <a:p>
            <a:r>
              <a:rPr lang="fr-FR" dirty="0"/>
              <a:t>Nabeul, 4 juillet 2019</a:t>
            </a:r>
          </a:p>
        </p:txBody>
      </p:sp>
      <p:pic>
        <p:nvPicPr>
          <p:cNvPr id="24" name="Image 23" descr="Tunisian-Emblem">
            <a:extLst>
              <a:ext uri="{FF2B5EF4-FFF2-40B4-BE49-F238E27FC236}">
                <a16:creationId xmlns:a16="http://schemas.microsoft.com/office/drawing/2014/main" xmlns="" id="{264A6B32-824A-5243-BF5F-DF9918E83648}"/>
              </a:ext>
            </a:extLst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40350" y="179790"/>
            <a:ext cx="681343" cy="107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xmlns="" id="{018897A9-F835-4344-B8F0-00ECE2E18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8238" y="248068"/>
            <a:ext cx="2613369" cy="101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xmlns="" id="{597756EF-8281-334E-87EF-E461EDA2D654}"/>
              </a:ext>
            </a:extLst>
          </p:cNvPr>
          <p:cNvSpPr txBox="1"/>
          <p:nvPr/>
        </p:nvSpPr>
        <p:spPr>
          <a:xfrm>
            <a:off x="5021041" y="66068"/>
            <a:ext cx="112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Partenaires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xmlns="" id="{30F166B9-159A-C740-85C6-8AE182C577B1}"/>
              </a:ext>
            </a:extLst>
          </p:cNvPr>
          <p:cNvSpPr txBox="1"/>
          <p:nvPr/>
        </p:nvSpPr>
        <p:spPr>
          <a:xfrm>
            <a:off x="2487631" y="2699114"/>
            <a:ext cx="4572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</a:t>
            </a: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seau de </a:t>
            </a:r>
            <a:r>
              <a:rPr lang="fr-F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illes </a:t>
            </a:r>
            <a:r>
              <a:rPr lang="fr-F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lliées pour le </a:t>
            </a:r>
            <a:r>
              <a:rPr lang="fr-F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limat et la </a:t>
            </a:r>
            <a:r>
              <a:rPr lang="fr-F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ransition </a:t>
            </a:r>
            <a:r>
              <a:rPr lang="fr-F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</a:t>
            </a: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nergétique </a:t>
            </a:r>
            <a: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Rev’ACTE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xmlns="" id="{5E3903E7-716F-9443-97A1-4BD5F1CADF68}"/>
              </a:ext>
            </a:extLst>
          </p:cNvPr>
          <p:cNvCxnSpPr/>
          <p:nvPr/>
        </p:nvCxnSpPr>
        <p:spPr>
          <a:xfrm>
            <a:off x="7059631" y="2789906"/>
            <a:ext cx="0" cy="376054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87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CA3E62F7-CA91-9040-A1EA-4DF0E767830D}"/>
              </a:ext>
            </a:extLst>
          </p:cNvPr>
          <p:cNvCxnSpPr>
            <a:cxnSpLocks/>
          </p:cNvCxnSpPr>
          <p:nvPr/>
        </p:nvCxnSpPr>
        <p:spPr>
          <a:xfrm>
            <a:off x="4218971" y="563870"/>
            <a:ext cx="0" cy="589573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4469457" y="563870"/>
            <a:ext cx="3174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/>
              <a:t>Définir les bénéficiaires</a:t>
            </a:r>
          </a:p>
          <a:p>
            <a:endParaRPr lang="fr-FR" sz="1600" b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484679" y="2983731"/>
            <a:ext cx="3023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 err="1">
                <a:solidFill>
                  <a:srgbClr val="C00000"/>
                </a:solidFill>
              </a:rPr>
              <a:t>Qui</a:t>
            </a:r>
            <a:r>
              <a:rPr lang="es-ES_tradnl" sz="2000" b="1" dirty="0">
                <a:solidFill>
                  <a:srgbClr val="C00000"/>
                </a:solidFill>
              </a:rPr>
              <a:t> </a:t>
            </a:r>
            <a:r>
              <a:rPr lang="es-ES_tradnl" sz="2000" b="1" dirty="0" err="1">
                <a:solidFill>
                  <a:srgbClr val="C00000"/>
                </a:solidFill>
              </a:rPr>
              <a:t>profite</a:t>
            </a:r>
            <a:r>
              <a:rPr lang="es-ES_tradnl" sz="2000" b="1" dirty="0">
                <a:solidFill>
                  <a:srgbClr val="C00000"/>
                </a:solidFill>
              </a:rPr>
              <a:t> du </a:t>
            </a:r>
            <a:r>
              <a:rPr lang="es-ES_tradnl" sz="2000" b="1" dirty="0" err="1">
                <a:solidFill>
                  <a:srgbClr val="C00000"/>
                </a:solidFill>
              </a:rPr>
              <a:t>projet</a:t>
            </a:r>
            <a:r>
              <a:rPr lang="es-ES_tradnl" sz="20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3A2C783-4D60-E44B-8A42-E15069A41D9A}"/>
              </a:ext>
            </a:extLst>
          </p:cNvPr>
          <p:cNvSpPr/>
          <p:nvPr/>
        </p:nvSpPr>
        <p:spPr>
          <a:xfrm>
            <a:off x="4469457" y="1675547"/>
            <a:ext cx="1926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Bénéficiaires directs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9178B9CF-D638-C440-B3BC-E5D67EBDA90C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84678" y="563870"/>
            <a:ext cx="3023020" cy="2159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95AA853-F647-1740-A280-98AD0F8F10A4}"/>
              </a:ext>
            </a:extLst>
          </p:cNvPr>
          <p:cNvSpPr/>
          <p:nvPr/>
        </p:nvSpPr>
        <p:spPr>
          <a:xfrm>
            <a:off x="4469457" y="3511735"/>
            <a:ext cx="1926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Bénéficiaires indirects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F48980B2-E33B-6747-92DD-FA72F0DA9704}"/>
              </a:ext>
            </a:extLst>
          </p:cNvPr>
          <p:cNvSpPr txBox="1"/>
          <p:nvPr/>
        </p:nvSpPr>
        <p:spPr>
          <a:xfrm>
            <a:off x="6618988" y="1675547"/>
            <a:ext cx="50660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Administration communale</a:t>
            </a:r>
          </a:p>
          <a:p>
            <a:r>
              <a:rPr lang="fr-FR" dirty="0"/>
              <a:t>Conseil communal</a:t>
            </a:r>
          </a:p>
          <a:p>
            <a:r>
              <a:rPr lang="fr-FR" dirty="0"/>
              <a:t>Fournisseurs de service et d’équipement</a:t>
            </a:r>
          </a:p>
          <a:p>
            <a:r>
              <a:rPr lang="fr-FR" dirty="0"/>
              <a:t>Ministère des Affaires Locales et Environnementales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Etat tunisien</a:t>
            </a:r>
          </a:p>
          <a:p>
            <a:r>
              <a:rPr lang="fr-FR" dirty="0"/>
              <a:t>Citoyens et citoyennes</a:t>
            </a:r>
          </a:p>
          <a:p>
            <a:r>
              <a:rPr lang="fr-FR" dirty="0"/>
              <a:t>Autres acteurs du territoire (privés, publics, civils)</a:t>
            </a:r>
          </a:p>
        </p:txBody>
      </p:sp>
    </p:spTree>
    <p:extLst>
      <p:ext uri="{BB962C8B-B14F-4D97-AF65-F5344CB8AC3E}">
        <p14:creationId xmlns:p14="http://schemas.microsoft.com/office/powerpoint/2010/main" val="3705183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CA3E62F7-CA91-9040-A1EA-4DF0E767830D}"/>
              </a:ext>
            </a:extLst>
          </p:cNvPr>
          <p:cNvCxnSpPr>
            <a:cxnSpLocks/>
          </p:cNvCxnSpPr>
          <p:nvPr/>
        </p:nvCxnSpPr>
        <p:spPr>
          <a:xfrm>
            <a:off x="4218971" y="563870"/>
            <a:ext cx="0" cy="589573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4469457" y="563870"/>
            <a:ext cx="2613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/>
              <a:t>Définir les activités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424595" y="2803849"/>
            <a:ext cx="36163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C00000"/>
                </a:solidFill>
              </a:rPr>
              <a:t>Quelles mesures faudra-t-il prendre ? </a:t>
            </a:r>
            <a:r>
              <a:rPr lang="fr-FR" sz="2000"/>
              <a:t>Qui fait quoi, et jusqu’à quand?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xmlns="" id="{BB38C2B0-D763-3E4B-AE3C-7587EEAB6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288276"/>
              </p:ext>
            </p:extLst>
          </p:nvPr>
        </p:nvGraphicFramePr>
        <p:xfrm>
          <a:off x="4469457" y="1416742"/>
          <a:ext cx="7086948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0991">
                  <a:extLst>
                    <a:ext uri="{9D8B030D-6E8A-4147-A177-3AD203B41FA5}">
                      <a16:colId xmlns:a16="http://schemas.microsoft.com/office/drawing/2014/main" xmlns="" val="1708282273"/>
                    </a:ext>
                  </a:extLst>
                </a:gridCol>
                <a:gridCol w="6475957">
                  <a:extLst>
                    <a:ext uri="{9D8B030D-6E8A-4147-A177-3AD203B41FA5}">
                      <a16:colId xmlns:a16="http://schemas.microsoft.com/office/drawing/2014/main" xmlns="" val="137019597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L’installation requise pour couvrir les besoins en consommation a été dimensionnée.</a:t>
                      </a:r>
                      <a:r>
                        <a:rPr lang="fr-CH" dirty="0">
                          <a:effectLst/>
                        </a:rPr>
                        <a:t> </a:t>
                      </a:r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20335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3" lvl="2" indent="0">
                        <a:tabLst/>
                      </a:pPr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Analyse de la courbe de consommation d’électricité durant la journée (sur X mois).</a:t>
                      </a:r>
                      <a:endParaRPr lang="fr-CH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98658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Réalisation d’une étude de dimensionnement (technique et financière) : courbe de consommation d’électricité durant la journée ; surface exploitable pour l’installation solaire ; équipements requis ; coût d’investissement ; retour sur l’investissement, etc.</a:t>
                      </a:r>
                      <a:r>
                        <a:rPr lang="fr-CH" dirty="0">
                          <a:effectLst/>
                        </a:rPr>
                        <a:t> </a:t>
                      </a:r>
                      <a:endParaRPr lang="es-ES_tradnl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7334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Votation sur le budget à réserver.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6740575"/>
                  </a:ext>
                </a:extLst>
              </a:tr>
            </a:tbl>
          </a:graphicData>
        </a:graphic>
      </p:graphicFrame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08987C9A-444F-CA49-ACB6-AA565E8B70C6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24595" y="560482"/>
            <a:ext cx="2995010" cy="224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4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CA3E62F7-CA91-9040-A1EA-4DF0E767830D}"/>
              </a:ext>
            </a:extLst>
          </p:cNvPr>
          <p:cNvCxnSpPr>
            <a:cxnSpLocks/>
          </p:cNvCxnSpPr>
          <p:nvPr/>
        </p:nvCxnSpPr>
        <p:spPr>
          <a:xfrm>
            <a:off x="3224463" y="504019"/>
            <a:ext cx="0" cy="589573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3483469" y="561643"/>
            <a:ext cx="506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err="1"/>
              <a:t>Définir</a:t>
            </a:r>
            <a:r>
              <a:rPr lang="es-ES_tradnl" sz="2400" b="1" dirty="0"/>
              <a:t> les </a:t>
            </a:r>
            <a:r>
              <a:rPr lang="es-ES_tradnl" sz="2400" b="1" dirty="0" err="1"/>
              <a:t>indicateurs</a:t>
            </a:r>
            <a:r>
              <a:rPr lang="es-ES_tradnl" sz="2400" b="1" dirty="0"/>
              <a:t> de performance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434124" y="2406148"/>
            <a:ext cx="27903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 err="1">
                <a:solidFill>
                  <a:srgbClr val="C00000"/>
                </a:solidFill>
              </a:rPr>
              <a:t>Comment</a:t>
            </a:r>
            <a:r>
              <a:rPr lang="es-ES_tradnl" sz="2000" b="1" dirty="0">
                <a:solidFill>
                  <a:srgbClr val="C00000"/>
                </a:solidFill>
              </a:rPr>
              <a:t> je mesure les </a:t>
            </a:r>
            <a:r>
              <a:rPr lang="es-ES_tradnl" sz="2000" b="1" dirty="0" err="1">
                <a:solidFill>
                  <a:srgbClr val="C00000"/>
                </a:solidFill>
              </a:rPr>
              <a:t>résultats</a:t>
            </a:r>
            <a:r>
              <a:rPr lang="es-ES_tradnl" sz="2000" b="1" dirty="0">
                <a:solidFill>
                  <a:srgbClr val="C00000"/>
                </a:solidFill>
              </a:rPr>
              <a:t>, les </a:t>
            </a:r>
            <a:r>
              <a:rPr lang="es-ES_tradnl" sz="2000" b="1" dirty="0" err="1">
                <a:solidFill>
                  <a:srgbClr val="C00000"/>
                </a:solidFill>
              </a:rPr>
              <a:t>avancées</a:t>
            </a:r>
            <a:r>
              <a:rPr lang="es-ES_tradnl" sz="2000" b="1" dirty="0">
                <a:solidFill>
                  <a:srgbClr val="C00000"/>
                </a:solidFill>
              </a:rPr>
              <a:t>? </a:t>
            </a:r>
            <a:r>
              <a:rPr lang="es-ES_tradnl" sz="2000" dirty="0" err="1"/>
              <a:t>Comment</a:t>
            </a:r>
            <a:r>
              <a:rPr lang="es-ES_tradnl" sz="2000" dirty="0"/>
              <a:t> je mesure </a:t>
            </a:r>
            <a:r>
              <a:rPr lang="es-ES_tradnl" sz="2000" dirty="0" err="1"/>
              <a:t>l’impact</a:t>
            </a:r>
            <a:r>
              <a:rPr lang="es-ES_tradnl" sz="2000" dirty="0"/>
              <a:t>?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FFED1F16-E75B-6A44-98F9-81F5B2AFF214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34124" y="504019"/>
            <a:ext cx="2588957" cy="1613540"/>
          </a:xfrm>
          <a:prstGeom prst="rect">
            <a:avLst/>
          </a:prstGeom>
        </p:spPr>
      </p:pic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xmlns="" id="{477650C9-8D83-FF4B-8AC8-499AB8FD6A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938193"/>
              </p:ext>
            </p:extLst>
          </p:nvPr>
        </p:nvGraphicFramePr>
        <p:xfrm>
          <a:off x="3483469" y="1310789"/>
          <a:ext cx="8325852" cy="4841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642">
                  <a:extLst>
                    <a:ext uri="{9D8B030D-6E8A-4147-A177-3AD203B41FA5}">
                      <a16:colId xmlns:a16="http://schemas.microsoft.com/office/drawing/2014/main" xmlns="" val="1607108315"/>
                    </a:ext>
                  </a:extLst>
                </a:gridCol>
                <a:gridCol w="1387642">
                  <a:extLst>
                    <a:ext uri="{9D8B030D-6E8A-4147-A177-3AD203B41FA5}">
                      <a16:colId xmlns:a16="http://schemas.microsoft.com/office/drawing/2014/main" xmlns="" val="332969214"/>
                    </a:ext>
                  </a:extLst>
                </a:gridCol>
                <a:gridCol w="1387642">
                  <a:extLst>
                    <a:ext uri="{9D8B030D-6E8A-4147-A177-3AD203B41FA5}">
                      <a16:colId xmlns:a16="http://schemas.microsoft.com/office/drawing/2014/main" xmlns="" val="737716303"/>
                    </a:ext>
                  </a:extLst>
                </a:gridCol>
                <a:gridCol w="1387642">
                  <a:extLst>
                    <a:ext uri="{9D8B030D-6E8A-4147-A177-3AD203B41FA5}">
                      <a16:colId xmlns:a16="http://schemas.microsoft.com/office/drawing/2014/main" xmlns="" val="1914364241"/>
                    </a:ext>
                  </a:extLst>
                </a:gridCol>
                <a:gridCol w="1387642">
                  <a:extLst>
                    <a:ext uri="{9D8B030D-6E8A-4147-A177-3AD203B41FA5}">
                      <a16:colId xmlns:a16="http://schemas.microsoft.com/office/drawing/2014/main" xmlns="" val="3496875864"/>
                    </a:ext>
                  </a:extLst>
                </a:gridCol>
                <a:gridCol w="1387642">
                  <a:extLst>
                    <a:ext uri="{9D8B030D-6E8A-4147-A177-3AD203B41FA5}">
                      <a16:colId xmlns:a16="http://schemas.microsoft.com/office/drawing/2014/main" xmlns="" val="2086272741"/>
                    </a:ext>
                  </a:extLst>
                </a:gridCol>
              </a:tblGrid>
              <a:tr h="851456"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latin typeface="+mj-lt"/>
                        </a:rPr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latin typeface="+mj-lt"/>
                        </a:rPr>
                        <a:t>Résultats attendus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latin typeface="+mj-lt"/>
                        </a:rPr>
                        <a:t>Activités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latin typeface="+mj-lt"/>
                        </a:rPr>
                        <a:t>Indicateurs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latin typeface="+mj-lt"/>
                        </a:rPr>
                        <a:t>Sources de vérification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>
                          <a:latin typeface="+mj-lt"/>
                        </a:rPr>
                        <a:t>Risques, hypothèses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4591584"/>
                  </a:ext>
                </a:extLst>
              </a:tr>
              <a:tr h="851456">
                <a:tc>
                  <a:txBody>
                    <a:bodyPr/>
                    <a:lstStyle/>
                    <a:p>
                      <a:endParaRPr lang="fr-FR" sz="2000" b="1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3" lvl="2" indent="0">
                        <a:tabLst/>
                      </a:pPr>
                      <a:r>
                        <a:rPr lang="fr-FR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Analyse de la courbe de consommation d’électricité durant la journée (sur X mois).</a:t>
                      </a:r>
                      <a:endParaRPr lang="fr-CH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noProof="0" dirty="0">
                          <a:latin typeface="+mj-lt"/>
                        </a:rPr>
                        <a:t>Courbes de consommation sur X années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noProof="0" dirty="0">
                          <a:latin typeface="+mj-lt"/>
                        </a:rPr>
                        <a:t>Mesures de consommation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noProof="0" dirty="0">
                          <a:latin typeface="+mj-lt"/>
                        </a:rPr>
                        <a:t>Représentativité de la période de mesure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4955785"/>
                  </a:ext>
                </a:extLst>
              </a:tr>
              <a:tr h="1216366"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Réalisation d’une étude de dimensionnement</a:t>
                      </a:r>
                      <a:endParaRPr lang="es-ES_tradnl" sz="12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noProof="0" dirty="0">
                          <a:latin typeface="+mj-lt"/>
                        </a:rPr>
                        <a:t>Informations sur la taille, la technologie appropriée, l’investissement et le retour de l’investissement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noProof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Etude de faisabilité technique et financière</a:t>
                      </a:r>
                    </a:p>
                    <a:p>
                      <a:endParaRPr lang="fr-FR" sz="14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53349118"/>
                  </a:ext>
                </a:extLst>
              </a:tr>
              <a:tr h="1216366"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noProof="0" dirty="0">
                          <a:latin typeface="+mj-lt"/>
                        </a:rPr>
                        <a:t>Votation sur le budget à réserver.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1863524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D7F4A32-3E96-3C47-90AA-6F4E9A79CE15}"/>
              </a:ext>
            </a:extLst>
          </p:cNvPr>
          <p:cNvSpPr/>
          <p:nvPr/>
        </p:nvSpPr>
        <p:spPr>
          <a:xfrm>
            <a:off x="7646395" y="1310789"/>
            <a:ext cx="4162926" cy="484150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49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CA3E62F7-CA91-9040-A1EA-4DF0E767830D}"/>
              </a:ext>
            </a:extLst>
          </p:cNvPr>
          <p:cNvCxnSpPr>
            <a:cxnSpLocks/>
          </p:cNvCxnSpPr>
          <p:nvPr/>
        </p:nvCxnSpPr>
        <p:spPr>
          <a:xfrm>
            <a:off x="2452801" y="563870"/>
            <a:ext cx="0" cy="589573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2908140" y="1382125"/>
            <a:ext cx="2505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/>
              <a:t>Organiser l’équipe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227337" y="2413588"/>
            <a:ext cx="22810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C00000"/>
                </a:solidFill>
              </a:rPr>
              <a:t>Qui participe, qui pilote, qui coordonne? </a:t>
            </a:r>
            <a:r>
              <a:rPr lang="fr-FR" sz="2000"/>
              <a:t>Comment on s’organise? Comment on communique au sein de l’équipe?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xmlns="" id="{1A9FAF96-515F-5740-A44B-E0778A227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9970" y="592236"/>
            <a:ext cx="1880750" cy="1251554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xmlns="" id="{6E100BA3-85FB-044C-A7A1-AD7C4692A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616816"/>
              </p:ext>
            </p:extLst>
          </p:nvPr>
        </p:nvGraphicFramePr>
        <p:xfrm>
          <a:off x="2860366" y="2413588"/>
          <a:ext cx="8262336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6683">
                  <a:extLst>
                    <a:ext uri="{9D8B030D-6E8A-4147-A177-3AD203B41FA5}">
                      <a16:colId xmlns:a16="http://schemas.microsoft.com/office/drawing/2014/main" xmlns="" val="432879238"/>
                    </a:ext>
                  </a:extLst>
                </a:gridCol>
                <a:gridCol w="2098623">
                  <a:extLst>
                    <a:ext uri="{9D8B030D-6E8A-4147-A177-3AD203B41FA5}">
                      <a16:colId xmlns:a16="http://schemas.microsoft.com/office/drawing/2014/main" xmlns="" val="3280675775"/>
                    </a:ext>
                  </a:extLst>
                </a:gridCol>
                <a:gridCol w="4527030">
                  <a:extLst>
                    <a:ext uri="{9D8B030D-6E8A-4147-A177-3AD203B41FA5}">
                      <a16:colId xmlns:a16="http://schemas.microsoft.com/office/drawing/2014/main" xmlns="" val="25253245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Institution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Personne en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Responsabilités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50124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Municipalité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Pilotage politique</a:t>
                      </a:r>
                    </a:p>
                    <a:p>
                      <a:r>
                        <a:rPr lang="fr-FR" noProof="0"/>
                        <a:t>Communication avec les élus</a:t>
                      </a:r>
                    </a:p>
                    <a:p>
                      <a:r>
                        <a:rPr lang="fr-FR" noProof="0"/>
                        <a:t>Coordination des travaux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793360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fr-FR" noProof="0"/>
                        <a:t>STEG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Contrats de raccordement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67465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_tradnl" noProof="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Suivi des travaux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72811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ANME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noProof="0" dirty="0"/>
                        <a:t>Contrôle de qualité</a:t>
                      </a:r>
                    </a:p>
                    <a:p>
                      <a:r>
                        <a:rPr lang="fr-FR" noProof="0" dirty="0"/>
                        <a:t>Soutien technique </a:t>
                      </a:r>
                    </a:p>
                    <a:p>
                      <a:r>
                        <a:rPr lang="fr-FR" noProof="0" dirty="0"/>
                        <a:t>Accès aux financements du FTE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1220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543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B25851B-0060-1D46-8981-79EFAE767AA1}"/>
              </a:ext>
            </a:extLst>
          </p:cNvPr>
          <p:cNvSpPr/>
          <p:nvPr/>
        </p:nvSpPr>
        <p:spPr>
          <a:xfrm>
            <a:off x="11051812" y="2093562"/>
            <a:ext cx="972254" cy="372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CA3E62F7-CA91-9040-A1EA-4DF0E767830D}"/>
              </a:ext>
            </a:extLst>
          </p:cNvPr>
          <p:cNvCxnSpPr>
            <a:cxnSpLocks/>
          </p:cNvCxnSpPr>
          <p:nvPr/>
        </p:nvCxnSpPr>
        <p:spPr>
          <a:xfrm>
            <a:off x="2452801" y="563870"/>
            <a:ext cx="0" cy="589573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2705622" y="592235"/>
            <a:ext cx="4029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/>
              <a:t>Etablir un calendrier de travail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227337" y="2093562"/>
            <a:ext cx="2281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C00000"/>
                </a:solidFill>
              </a:rPr>
              <a:t>Qui fait quoi, jusqu’à quand?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E7C8DBF-88F8-5F44-82DC-2576BBDE5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37" y="563870"/>
            <a:ext cx="2110868" cy="129447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AE1A5063-D96B-5C46-A692-D3D1C42689E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705622" y="2093562"/>
            <a:ext cx="8346190" cy="294760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943B41B5-A5AE-144C-96DE-6BD2F56742CD}"/>
              </a:ext>
            </a:extLst>
          </p:cNvPr>
          <p:cNvSpPr/>
          <p:nvPr/>
        </p:nvSpPr>
        <p:spPr>
          <a:xfrm>
            <a:off x="11051812" y="2442342"/>
            <a:ext cx="972254" cy="25988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FAA00AFB-23E0-1249-8DBF-B3340EDACA57}"/>
              </a:ext>
            </a:extLst>
          </p:cNvPr>
          <p:cNvSpPr txBox="1"/>
          <p:nvPr/>
        </p:nvSpPr>
        <p:spPr>
          <a:xfrm>
            <a:off x="11051812" y="2129453"/>
            <a:ext cx="9722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Responsable</a:t>
            </a:r>
          </a:p>
        </p:txBody>
      </p:sp>
    </p:spTree>
    <p:extLst>
      <p:ext uri="{BB962C8B-B14F-4D97-AF65-F5344CB8AC3E}">
        <p14:creationId xmlns:p14="http://schemas.microsoft.com/office/powerpoint/2010/main" val="515482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CA3E62F7-CA91-9040-A1EA-4DF0E767830D}"/>
              </a:ext>
            </a:extLst>
          </p:cNvPr>
          <p:cNvCxnSpPr>
            <a:cxnSpLocks/>
          </p:cNvCxnSpPr>
          <p:nvPr/>
        </p:nvCxnSpPr>
        <p:spPr>
          <a:xfrm>
            <a:off x="3436754" y="592235"/>
            <a:ext cx="0" cy="589573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3831161" y="592235"/>
            <a:ext cx="6275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Identifier les besoins en accompagnement</a:t>
            </a:r>
          </a:p>
          <a:p>
            <a:r>
              <a:rPr lang="fr-FR" sz="2400" dirty="0"/>
              <a:t>– en compétence, en expertise et en information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460559" y="2462256"/>
            <a:ext cx="258178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De quel soutien avons-nous besoin?</a:t>
            </a:r>
          </a:p>
          <a:p>
            <a:endParaRPr lang="fr-FR" sz="2000" b="1" dirty="0">
              <a:solidFill>
                <a:srgbClr val="C00000"/>
              </a:solidFill>
            </a:endParaRPr>
          </a:p>
          <a:p>
            <a:r>
              <a:rPr lang="fr-FR" dirty="0"/>
              <a:t>Avons-nous la compétence technique? Sinon, comment l’acquérir? </a:t>
            </a:r>
          </a:p>
          <a:p>
            <a:endParaRPr lang="fr-FR" dirty="0"/>
          </a:p>
          <a:p>
            <a:r>
              <a:rPr lang="fr-FR" dirty="0"/>
              <a:t>Avons-nous besoin d’une étude préalable? Laquelle, et comment la réaliser?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081443CE-47A6-B34A-A959-883151ABD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67" y="423097"/>
            <a:ext cx="1843256" cy="1797174"/>
          </a:xfrm>
          <a:prstGeom prst="rect">
            <a:avLst/>
          </a:prstGeom>
        </p:spPr>
      </p:pic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xmlns="" id="{904B950B-1EC7-494F-87E5-34034AEB1D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238670"/>
              </p:ext>
            </p:extLst>
          </p:nvPr>
        </p:nvGraphicFramePr>
        <p:xfrm>
          <a:off x="3831161" y="2053182"/>
          <a:ext cx="7816242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3959">
                  <a:extLst>
                    <a:ext uri="{9D8B030D-6E8A-4147-A177-3AD203B41FA5}">
                      <a16:colId xmlns:a16="http://schemas.microsoft.com/office/drawing/2014/main" xmlns="" val="3418380686"/>
                    </a:ext>
                  </a:extLst>
                </a:gridCol>
                <a:gridCol w="4471792">
                  <a:extLst>
                    <a:ext uri="{9D8B030D-6E8A-4147-A177-3AD203B41FA5}">
                      <a16:colId xmlns:a16="http://schemas.microsoft.com/office/drawing/2014/main" xmlns="" val="2953654973"/>
                    </a:ext>
                  </a:extLst>
                </a:gridCol>
                <a:gridCol w="1440491">
                  <a:extLst>
                    <a:ext uri="{9D8B030D-6E8A-4147-A177-3AD203B41FA5}">
                      <a16:colId xmlns:a16="http://schemas.microsoft.com/office/drawing/2014/main" xmlns="" val="30984540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noProof="0"/>
                        <a:t>Type de soutien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Besoins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noProof="0"/>
                        <a:t>Coûts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28638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noProof="0"/>
                        <a:t>Compétences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/>
                        <a:t>Connaissance des technologies (caractéristiques techniques, pertinence par rapport aux conditions météorologiques, etc.)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1600" noProof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noProof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4028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noProof="0"/>
                        <a:t>Expertise, assistance technique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/>
                        <a:t>Dimensionnement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/>
                        <a:t>Rédaction du cahier des charges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/>
                        <a:t>Sélection du prestataire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/>
                        <a:t>Suivi et réception des travaux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noProof="0"/>
                        <a:t>…</a:t>
                      </a:r>
                    </a:p>
                    <a:p>
                      <a:endParaRPr lang="fr-FR" sz="1600" noProof="0"/>
                    </a:p>
                    <a:p>
                      <a:r>
                        <a:rPr lang="fr-FR" sz="1600" noProof="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4241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noProof="0"/>
                        <a:t>Information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/>
                        <a:t>Procédures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/>
                        <a:t>Règlementation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/>
                        <a:t>Mécanismes de soutien financier, et comment les accéder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noProof="0" dirty="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17802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879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7A68017D-B378-A044-8172-1BF86E9664D4}"/>
              </a:ext>
            </a:extLst>
          </p:cNvPr>
          <p:cNvSpPr txBox="1"/>
          <p:nvPr/>
        </p:nvSpPr>
        <p:spPr>
          <a:xfrm>
            <a:off x="2901247" y="1650065"/>
            <a:ext cx="604332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Formations stratégiques managériales</a:t>
            </a:r>
          </a:p>
          <a:p>
            <a:endParaRPr lang="fr-FR" sz="2400" dirty="0">
              <a:latin typeface="+mj-lt"/>
            </a:endParaRP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I: </a:t>
            </a:r>
            <a:r>
              <a:rPr lang="fr-FR" sz="2000" dirty="0">
                <a:latin typeface="+mj-lt"/>
              </a:rPr>
              <a:t>	</a:t>
            </a:r>
            <a:r>
              <a:rPr lang="fr-FR" sz="2000" b="1" dirty="0">
                <a:latin typeface="+mj-lt"/>
              </a:rPr>
              <a:t>Montage de projet</a:t>
            </a: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II: </a:t>
            </a:r>
            <a:r>
              <a:rPr lang="fr-FR" sz="2000" dirty="0">
                <a:latin typeface="+mj-lt"/>
              </a:rPr>
              <a:t>	Suivi et gestion de projet</a:t>
            </a: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III: </a:t>
            </a:r>
            <a:r>
              <a:rPr lang="fr-FR" sz="2000" dirty="0">
                <a:latin typeface="+mj-lt"/>
              </a:rPr>
              <a:t>	Financement de projet</a:t>
            </a: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Module IV: </a:t>
            </a:r>
            <a:r>
              <a:rPr lang="fr-FR" sz="2000" dirty="0">
                <a:latin typeface="+mj-lt"/>
              </a:rPr>
              <a:t>	Communication &amp; marketing du projet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D61FF5C-FF20-9C46-994C-98B0F3D27AEF}"/>
              </a:ext>
            </a:extLst>
          </p:cNvPr>
          <p:cNvSpPr/>
          <p:nvPr/>
        </p:nvSpPr>
        <p:spPr>
          <a:xfrm>
            <a:off x="0" y="0"/>
            <a:ext cx="256257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7736F3B0-BE7C-F14F-8A58-624131BFABDB}"/>
              </a:ext>
            </a:extLst>
          </p:cNvPr>
          <p:cNvSpPr txBox="1"/>
          <p:nvPr/>
        </p:nvSpPr>
        <p:spPr>
          <a:xfrm>
            <a:off x="338668" y="310939"/>
            <a:ext cx="22239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RE</a:t>
            </a:r>
            <a:r>
              <a:rPr lang="fr-FR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seau des </a:t>
            </a:r>
          </a:p>
          <a:p>
            <a:r>
              <a:rPr lang="fr-FR" sz="4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V</a:t>
            </a:r>
            <a:r>
              <a:rPr lang="fr-FR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illes</a:t>
            </a:r>
            <a:r>
              <a:rPr lang="fr-FR" dirty="0"/>
              <a:t> </a:t>
            </a:r>
          </a:p>
          <a:p>
            <a:r>
              <a:rPr lang="fr-FR" sz="4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A</a:t>
            </a:r>
            <a:r>
              <a:rPr lang="fr-FR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lliées pour le </a:t>
            </a:r>
          </a:p>
          <a:p>
            <a:r>
              <a:rPr lang="fr-FR" sz="4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C</a:t>
            </a:r>
            <a:r>
              <a:rPr lang="fr-FR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limat et la </a:t>
            </a:r>
          </a:p>
          <a:p>
            <a:r>
              <a:rPr lang="fr-FR" sz="4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T</a:t>
            </a:r>
            <a:r>
              <a:rPr lang="fr-FR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ransition </a:t>
            </a:r>
          </a:p>
          <a:p>
            <a:r>
              <a:rPr lang="fr-FR" sz="4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E</a:t>
            </a:r>
            <a:r>
              <a:rPr lang="fr-FR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nergétique</a:t>
            </a:r>
          </a:p>
        </p:txBody>
      </p:sp>
    </p:spTree>
    <p:extLst>
      <p:ext uri="{BB962C8B-B14F-4D97-AF65-F5344CB8AC3E}">
        <p14:creationId xmlns:p14="http://schemas.microsoft.com/office/powerpoint/2010/main" val="3067228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ECEAA502-1F84-1D4E-9707-2A3907253239}"/>
              </a:ext>
            </a:extLst>
          </p:cNvPr>
          <p:cNvSpPr txBox="1"/>
          <p:nvPr/>
        </p:nvSpPr>
        <p:spPr>
          <a:xfrm>
            <a:off x="2722762" y="2641012"/>
            <a:ext cx="5909631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Module I</a:t>
            </a:r>
          </a:p>
          <a:p>
            <a:r>
              <a:rPr lang="fr-FR" sz="5400" dirty="0"/>
              <a:t>De l’idée...au projet.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9ACDEF76-B9A5-5C44-A4FB-00A04093F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587" y="527837"/>
            <a:ext cx="2237217" cy="75428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B198BDD4-151B-2641-B689-C6D2F0063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133" y="527838"/>
            <a:ext cx="814513" cy="89822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2CACF4CB-2578-354B-9261-28D47D4CF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4064" y="306610"/>
            <a:ext cx="1951032" cy="97551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F0E9A3B3-3936-A84D-AA08-A1A03B4F1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3012" y="546873"/>
            <a:ext cx="1137344" cy="735253"/>
          </a:xfrm>
          <a:prstGeom prst="rect">
            <a:avLst/>
          </a:prstGeom>
        </p:spPr>
      </p:pic>
      <p:pic>
        <p:nvPicPr>
          <p:cNvPr id="7" name="Image 6" descr="Tunisian-Emblem">
            <a:extLst>
              <a:ext uri="{FF2B5EF4-FFF2-40B4-BE49-F238E27FC236}">
                <a16:creationId xmlns:a16="http://schemas.microsoft.com/office/drawing/2014/main" xmlns="" id="{9B36CDF3-59E2-3143-9301-7A8378C9FB7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0350" y="179790"/>
            <a:ext cx="681343" cy="107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xmlns="" id="{95B514B6-B632-104A-858E-7DD738DA0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8238" y="248068"/>
            <a:ext cx="2613369" cy="101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7E904C78-6D22-414E-AF63-61D07D4077C4}"/>
              </a:ext>
            </a:extLst>
          </p:cNvPr>
          <p:cNvSpPr txBox="1"/>
          <p:nvPr/>
        </p:nvSpPr>
        <p:spPr>
          <a:xfrm>
            <a:off x="5021041" y="66068"/>
            <a:ext cx="112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Partenaires</a:t>
            </a:r>
          </a:p>
        </p:txBody>
      </p:sp>
    </p:spTree>
    <p:extLst>
      <p:ext uri="{BB962C8B-B14F-4D97-AF65-F5344CB8AC3E}">
        <p14:creationId xmlns:p14="http://schemas.microsoft.com/office/powerpoint/2010/main" val="213179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B802FF94-439D-FE4F-A87D-069E35DD5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15" y="3842030"/>
            <a:ext cx="4703843" cy="270153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E3CF2B4E-7FC2-9147-9518-99B2207CE3AD}"/>
              </a:ext>
            </a:extLst>
          </p:cNvPr>
          <p:cNvSpPr txBox="1"/>
          <p:nvPr/>
        </p:nvSpPr>
        <p:spPr>
          <a:xfrm>
            <a:off x="292014" y="273657"/>
            <a:ext cx="328699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Module I</a:t>
            </a:r>
          </a:p>
          <a:p>
            <a:r>
              <a:rPr lang="fr-FR" sz="2800" b="1" dirty="0">
                <a:solidFill>
                  <a:schemeClr val="accent1">
                    <a:lumMod val="75000"/>
                  </a:schemeClr>
                </a:solidFill>
              </a:rPr>
              <a:t>De l’idée… au projet.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xmlns="" id="{95EC38E0-5003-E34D-B0A0-A5AB1683515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292014" y="4802238"/>
            <a:ext cx="1741323" cy="1741323"/>
          </a:xfrm>
          <a:prstGeom prst="rect">
            <a:avLst/>
          </a:prstGeom>
        </p:spPr>
      </p:pic>
      <p:sp>
        <p:nvSpPr>
          <p:cNvPr id="8" name="Pensées 7">
            <a:extLst>
              <a:ext uri="{FF2B5EF4-FFF2-40B4-BE49-F238E27FC236}">
                <a16:creationId xmlns:a16="http://schemas.microsoft.com/office/drawing/2014/main" xmlns="" id="{847BB20E-5106-BE4A-8392-8F2A524BD8D0}"/>
              </a:ext>
            </a:extLst>
          </p:cNvPr>
          <p:cNvSpPr/>
          <p:nvPr/>
        </p:nvSpPr>
        <p:spPr>
          <a:xfrm>
            <a:off x="240252" y="1566566"/>
            <a:ext cx="2390212" cy="1482307"/>
          </a:xfrm>
          <a:prstGeom prst="cloudCallout">
            <a:avLst>
              <a:gd name="adj1" fmla="val 73798"/>
              <a:gd name="adj2" fmla="val 12623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Ma facture d’électricité est trop élevée.</a:t>
            </a:r>
          </a:p>
        </p:txBody>
      </p:sp>
      <p:sp>
        <p:nvSpPr>
          <p:cNvPr id="13" name="Pensées 12">
            <a:extLst>
              <a:ext uri="{FF2B5EF4-FFF2-40B4-BE49-F238E27FC236}">
                <a16:creationId xmlns:a16="http://schemas.microsoft.com/office/drawing/2014/main" xmlns="" id="{C4FF719A-94E8-0F49-8B27-6C45EA09C742}"/>
              </a:ext>
            </a:extLst>
          </p:cNvPr>
          <p:cNvSpPr/>
          <p:nvPr/>
        </p:nvSpPr>
        <p:spPr>
          <a:xfrm>
            <a:off x="8819147" y="673767"/>
            <a:ext cx="3189031" cy="2213811"/>
          </a:xfrm>
          <a:prstGeom prst="cloudCallout">
            <a:avLst>
              <a:gd name="adj1" fmla="val -202078"/>
              <a:gd name="adj2" fmla="val 133501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accent1">
                    <a:lumMod val="75000"/>
                  </a:schemeClr>
                </a:solidFill>
              </a:rPr>
              <a:t>Couvrir les besoins énergétiques de la commune par l’énergie solaire produite localement…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xmlns="" id="{A88DCB47-280B-2F4F-ADB6-777424D7047C}"/>
              </a:ext>
            </a:extLst>
          </p:cNvPr>
          <p:cNvSpPr/>
          <p:nvPr/>
        </p:nvSpPr>
        <p:spPr>
          <a:xfrm>
            <a:off x="4995859" y="4450916"/>
            <a:ext cx="255954" cy="2640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xmlns="" id="{591CD406-DF33-1345-9504-C30E2E3F0C65}"/>
              </a:ext>
            </a:extLst>
          </p:cNvPr>
          <p:cNvSpPr/>
          <p:nvPr/>
        </p:nvSpPr>
        <p:spPr>
          <a:xfrm>
            <a:off x="8225397" y="2614834"/>
            <a:ext cx="390120" cy="41352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xmlns="" id="{D701D792-7889-674B-B64E-1AD2692BB6F7}"/>
              </a:ext>
            </a:extLst>
          </p:cNvPr>
          <p:cNvSpPr/>
          <p:nvPr/>
        </p:nvSpPr>
        <p:spPr>
          <a:xfrm>
            <a:off x="8837194" y="2626865"/>
            <a:ext cx="493295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BD09497-E1D1-BA41-BE9F-3945681C7523}"/>
              </a:ext>
            </a:extLst>
          </p:cNvPr>
          <p:cNvSpPr/>
          <p:nvPr/>
        </p:nvSpPr>
        <p:spPr>
          <a:xfrm>
            <a:off x="5449456" y="1150546"/>
            <a:ext cx="3006248" cy="4801314"/>
          </a:xfrm>
          <a:prstGeom prst="rect">
            <a:avLst/>
          </a:prstGeom>
          <a:solidFill>
            <a:schemeClr val="bg1">
              <a:lumMod val="85000"/>
              <a:alpha val="82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fr-FR" sz="2000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Conception du projet</a:t>
            </a:r>
          </a:p>
          <a:p>
            <a:pPr lvl="0">
              <a:spcAft>
                <a:spcPts val="0"/>
              </a:spcAft>
            </a:pPr>
            <a:endParaRPr lang="fr-FR" sz="1400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6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 problème souhaitons-nous résoudre?</a:t>
            </a: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6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 est l’objectif?</a:t>
            </a: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6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Qu’est-ce qu’on veut atteindre?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fr-FR" sz="16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 va bénéficier?</a:t>
            </a: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6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Comment mesurer l’avancement, les résultats, l’impact?</a:t>
            </a: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6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Comment s’organiser?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fr-FR" sz="16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Quels sont nos besoins pour atteindre l’objectif?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fr-FR" sz="16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Avons-nous les compétences et ressources nécessaires?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fr-FR" sz="16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devons-nous faire, jusqu’à quand?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fr-FR" sz="16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 fait quoi?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E7E1BE37-49DE-AB42-91EF-26FA102EC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8814" y="3842029"/>
            <a:ext cx="1107044" cy="2701531"/>
          </a:xfrm>
          <a:prstGeom prst="rect">
            <a:avLst/>
          </a:prstGeom>
        </p:spPr>
      </p:pic>
      <p:sp>
        <p:nvSpPr>
          <p:cNvPr id="11" name="Pensées 10">
            <a:extLst>
              <a:ext uri="{FF2B5EF4-FFF2-40B4-BE49-F238E27FC236}">
                <a16:creationId xmlns:a16="http://schemas.microsoft.com/office/drawing/2014/main" xmlns="" id="{B42581FE-A937-8742-B940-3A50347895B5}"/>
              </a:ext>
            </a:extLst>
          </p:cNvPr>
          <p:cNvSpPr/>
          <p:nvPr/>
        </p:nvSpPr>
        <p:spPr>
          <a:xfrm>
            <a:off x="2630464" y="1926205"/>
            <a:ext cx="2711557" cy="1482307"/>
          </a:xfrm>
          <a:prstGeom prst="cloudCallout">
            <a:avLst>
              <a:gd name="adj1" fmla="val 1916"/>
              <a:gd name="adj2" fmla="val 138412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J’aimerais un toit solaire… mais je ne sais pas comment m’y prendre!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xmlns="" id="{56C2798E-26DA-5142-AA25-64DC25EB5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5517" y="3842029"/>
            <a:ext cx="3241324" cy="2076293"/>
          </a:xfrm>
          <a:prstGeom prst="rect">
            <a:avLst/>
          </a:prstGeom>
        </p:spPr>
      </p:pic>
      <p:sp>
        <p:nvSpPr>
          <p:cNvPr id="9" name="Flèche courbée vers le bas 8">
            <a:extLst>
              <a:ext uri="{FF2B5EF4-FFF2-40B4-BE49-F238E27FC236}">
                <a16:creationId xmlns:a16="http://schemas.microsoft.com/office/drawing/2014/main" xmlns="" id="{36FC8F84-A019-6449-9E2B-BDB0949E92EE}"/>
              </a:ext>
            </a:extLst>
          </p:cNvPr>
          <p:cNvSpPr/>
          <p:nvPr/>
        </p:nvSpPr>
        <p:spPr>
          <a:xfrm flipV="1">
            <a:off x="2643936" y="5951860"/>
            <a:ext cx="7402884" cy="724346"/>
          </a:xfrm>
          <a:prstGeom prst="curvedDownArrow">
            <a:avLst>
              <a:gd name="adj1" fmla="val 25000"/>
              <a:gd name="adj2" fmla="val 4590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230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4056755E-FEA3-C34C-9B72-2164A2D8D73B}"/>
              </a:ext>
            </a:extLst>
          </p:cNvPr>
          <p:cNvSpPr txBox="1"/>
          <p:nvPr/>
        </p:nvSpPr>
        <p:spPr>
          <a:xfrm>
            <a:off x="608847" y="404117"/>
            <a:ext cx="32955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Comment développer un</a:t>
            </a:r>
          </a:p>
          <a:p>
            <a:r>
              <a:rPr lang="fr-FR" sz="3600" dirty="0">
                <a:solidFill>
                  <a:schemeClr val="accent1">
                    <a:lumMod val="75000"/>
                  </a:schemeClr>
                </a:solidFill>
              </a:rPr>
              <a:t>CADRE LOGIQUE</a:t>
            </a:r>
            <a:endParaRPr lang="fr-F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xmlns="" id="{C0CD9C53-9054-914E-96FA-FC2EEA330D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089667"/>
              </p:ext>
            </p:extLst>
          </p:nvPr>
        </p:nvGraphicFramePr>
        <p:xfrm>
          <a:off x="608846" y="1696696"/>
          <a:ext cx="10551846" cy="4135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8641">
                  <a:extLst>
                    <a:ext uri="{9D8B030D-6E8A-4147-A177-3AD203B41FA5}">
                      <a16:colId xmlns:a16="http://schemas.microsoft.com/office/drawing/2014/main" xmlns="" val="1607108315"/>
                    </a:ext>
                  </a:extLst>
                </a:gridCol>
                <a:gridCol w="1758641">
                  <a:extLst>
                    <a:ext uri="{9D8B030D-6E8A-4147-A177-3AD203B41FA5}">
                      <a16:colId xmlns:a16="http://schemas.microsoft.com/office/drawing/2014/main" xmlns="" val="332969214"/>
                    </a:ext>
                  </a:extLst>
                </a:gridCol>
                <a:gridCol w="1758641">
                  <a:extLst>
                    <a:ext uri="{9D8B030D-6E8A-4147-A177-3AD203B41FA5}">
                      <a16:colId xmlns:a16="http://schemas.microsoft.com/office/drawing/2014/main" xmlns="" val="737716303"/>
                    </a:ext>
                  </a:extLst>
                </a:gridCol>
                <a:gridCol w="1758641">
                  <a:extLst>
                    <a:ext uri="{9D8B030D-6E8A-4147-A177-3AD203B41FA5}">
                      <a16:colId xmlns:a16="http://schemas.microsoft.com/office/drawing/2014/main" xmlns="" val="1914364241"/>
                    </a:ext>
                  </a:extLst>
                </a:gridCol>
                <a:gridCol w="1758641">
                  <a:extLst>
                    <a:ext uri="{9D8B030D-6E8A-4147-A177-3AD203B41FA5}">
                      <a16:colId xmlns:a16="http://schemas.microsoft.com/office/drawing/2014/main" xmlns="" val="3496875864"/>
                    </a:ext>
                  </a:extLst>
                </a:gridCol>
                <a:gridCol w="1758641">
                  <a:extLst>
                    <a:ext uri="{9D8B030D-6E8A-4147-A177-3AD203B41FA5}">
                      <a16:colId xmlns:a16="http://schemas.microsoft.com/office/drawing/2014/main" xmlns="" val="2086272741"/>
                    </a:ext>
                  </a:extLst>
                </a:gridCol>
              </a:tblGrid>
              <a:tr h="851456"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Résultats attendus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Activités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 dirty="0">
                          <a:latin typeface="+mj-lt"/>
                        </a:rPr>
                        <a:t>Indicateurs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>
                          <a:latin typeface="+mj-lt"/>
                        </a:rPr>
                        <a:t>Sources de vérification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noProof="0">
                          <a:latin typeface="+mj-lt"/>
                        </a:rPr>
                        <a:t>Risques, hypothèses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4591584"/>
                  </a:ext>
                </a:extLst>
              </a:tr>
              <a:tr h="851456">
                <a:tc>
                  <a:txBody>
                    <a:bodyPr/>
                    <a:lstStyle/>
                    <a:p>
                      <a:endParaRPr lang="fr-FR" sz="2000" b="1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4955785"/>
                  </a:ext>
                </a:extLst>
              </a:tr>
              <a:tr h="1216366"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53349118"/>
                  </a:ext>
                </a:extLst>
              </a:tr>
              <a:tr h="1216366"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186352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6B3E986-CF96-D04D-A9F6-F05C242F576C}"/>
              </a:ext>
            </a:extLst>
          </p:cNvPr>
          <p:cNvSpPr/>
          <p:nvPr/>
        </p:nvSpPr>
        <p:spPr>
          <a:xfrm>
            <a:off x="608846" y="1696696"/>
            <a:ext cx="5262565" cy="413564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78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741556C4-7EB4-6A43-BD6F-C0F90B31B133}"/>
              </a:ext>
            </a:extLst>
          </p:cNvPr>
          <p:cNvSpPr txBox="1"/>
          <p:nvPr/>
        </p:nvSpPr>
        <p:spPr>
          <a:xfrm>
            <a:off x="3686886" y="526766"/>
            <a:ext cx="547733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Justification du projet</a:t>
            </a:r>
          </a:p>
          <a:p>
            <a:endParaRPr lang="fr-FR" sz="2400" b="1" dirty="0"/>
          </a:p>
          <a:p>
            <a:r>
              <a:rPr lang="fr-FR" sz="2400" b="1" dirty="0"/>
              <a:t>Caractériser le problème – pourquoi agir?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8216B35D-8381-6E4C-9923-973BF5D38120}"/>
              </a:ext>
            </a:extLst>
          </p:cNvPr>
          <p:cNvSpPr txBox="1"/>
          <p:nvPr/>
        </p:nvSpPr>
        <p:spPr>
          <a:xfrm>
            <a:off x="479683" y="2929955"/>
            <a:ext cx="296866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C00000"/>
                </a:solidFill>
              </a:rPr>
              <a:t>Quel problème cherchons-nous à résoudre?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Quels sont les défis? Comment les surmonter?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Quelles sont les opportunités à saisir?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Quelles sont les dimensions du problème?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Qui sont les principaux touchés par le problème?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Quelles sont les causes du problème?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F8FA51E3-28DD-C54A-9086-C7A7BF730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9683" y="526766"/>
            <a:ext cx="2616124" cy="1977303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CA3E62F7-CA91-9040-A1EA-4DF0E767830D}"/>
              </a:ext>
            </a:extLst>
          </p:cNvPr>
          <p:cNvCxnSpPr>
            <a:cxnSpLocks/>
          </p:cNvCxnSpPr>
          <p:nvPr/>
        </p:nvCxnSpPr>
        <p:spPr>
          <a:xfrm>
            <a:off x="3567618" y="590359"/>
            <a:ext cx="0" cy="589573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D97A1477-BA57-1C4C-8E28-F890CF9BF429}"/>
              </a:ext>
            </a:extLst>
          </p:cNvPr>
          <p:cNvSpPr txBox="1"/>
          <p:nvPr/>
        </p:nvSpPr>
        <p:spPr>
          <a:xfrm>
            <a:off x="3686886" y="1872182"/>
            <a:ext cx="83381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Facture énergétique élevée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Inconfort thermique (trop chaud, trop froid)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Méconnaissance des procédures et règlements liés à la production d’énergie solaire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Coût d’investissement initial élevé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/>
              <a:t>Elus non-sensibilisés à la problématique énergétique et climatique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dirty="0"/>
          </a:p>
          <a:p>
            <a:pPr lvl="0">
              <a:spcAft>
                <a:spcPts val="600"/>
              </a:spcAft>
            </a:pPr>
            <a:r>
              <a:rPr lang="fr-FR" sz="2400" b="1" dirty="0"/>
              <a:t>Identifier les opportunités à saisir</a:t>
            </a:r>
          </a:p>
          <a:p>
            <a:pPr lvl="0">
              <a:spcAft>
                <a:spcPts val="600"/>
              </a:spcAft>
            </a:pPr>
            <a:endParaRPr lang="fr-FR" sz="2000" dirty="0"/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Rentabilité des installations solaires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Règlementation favorable à l’autoproduction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Disponibilité de subventions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xmlns="" id="{0E5EEBDB-EEF3-E04C-84B2-D2220FEF73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5298" y="687720"/>
            <a:ext cx="1894084" cy="189408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A07E12AE-68C1-F247-8936-523254AE6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8175" y="4388112"/>
            <a:ext cx="2510697" cy="160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48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CA3E62F7-CA91-9040-A1EA-4DF0E767830D}"/>
              </a:ext>
            </a:extLst>
          </p:cNvPr>
          <p:cNvCxnSpPr>
            <a:cxnSpLocks/>
          </p:cNvCxnSpPr>
          <p:nvPr/>
        </p:nvCxnSpPr>
        <p:spPr>
          <a:xfrm>
            <a:off x="3542566" y="563870"/>
            <a:ext cx="0" cy="589573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3805578" y="563870"/>
            <a:ext cx="2640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/>
              <a:t>Définir les objectifs</a:t>
            </a:r>
          </a:p>
          <a:p>
            <a:endParaRPr lang="fr-FR" sz="1600" b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463648" y="4520609"/>
            <a:ext cx="3020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Quel est le bénéfice économique, social et environnemental?</a:t>
            </a:r>
          </a:p>
          <a:p>
            <a:endParaRPr lang="fr-FR" sz="2000" b="1" dirty="0">
              <a:solidFill>
                <a:srgbClr val="C00000"/>
              </a:solidFill>
            </a:endParaRPr>
          </a:p>
          <a:p>
            <a:r>
              <a:rPr lang="fr-FR" sz="2000" dirty="0"/>
              <a:t>Pour la commune, ses gens, la région, le pays?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8863B79D-0F87-A94A-BE65-E8E71853B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9936" y="397348"/>
            <a:ext cx="2442575" cy="21067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480E1C1-6B23-9D4E-B0FD-D02238137503}"/>
              </a:ext>
            </a:extLst>
          </p:cNvPr>
          <p:cNvSpPr/>
          <p:nvPr/>
        </p:nvSpPr>
        <p:spPr>
          <a:xfrm>
            <a:off x="4422858" y="1546483"/>
            <a:ext cx="2022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Objectif de développement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xmlns="" id="{CB04D3E5-A401-E04E-BF37-69EEFAA57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076" y="4590753"/>
            <a:ext cx="3615926" cy="186884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E7BE96E-F7FF-D347-A9EE-694E9576FB0F}"/>
              </a:ext>
            </a:extLst>
          </p:cNvPr>
          <p:cNvSpPr/>
          <p:nvPr/>
        </p:nvSpPr>
        <p:spPr>
          <a:xfrm>
            <a:off x="6698222" y="1546483"/>
            <a:ext cx="461277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>
                <a:latin typeface="Calibri Light" panose="020F0302020204030204" pitchFamily="34" charset="0"/>
                <a:ea typeface="Calibri" panose="020F0502020204030204" pitchFamily="34" charset="0"/>
              </a:rPr>
              <a:t>La commune devient autonome en énergie, en puisant dans les sources d’énergie renouvelable localement disponibles – et gratuites. </a:t>
            </a:r>
          </a:p>
          <a:p>
            <a:endParaRPr lang="fr-FR" sz="2000" dirty="0">
              <a:latin typeface="Calibri Light" panose="020F0302020204030204" pitchFamily="34" charset="0"/>
            </a:endParaRPr>
          </a:p>
          <a:p>
            <a:r>
              <a:rPr lang="fr-FR" sz="2000" dirty="0">
                <a:latin typeface="Calibri Light" panose="020F0302020204030204" pitchFamily="34" charset="0"/>
              </a:rPr>
              <a:t>Elle démontre la faisabilité, la viabilité économique et l’impact écologique de l’autoproduction solaire. </a:t>
            </a:r>
            <a:endParaRPr lang="fr-FR" sz="20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FB2CB087-D54C-924B-AFD3-370FB4A97A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985" y="4590753"/>
            <a:ext cx="3732676" cy="186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96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CA3E62F7-CA91-9040-A1EA-4DF0E767830D}"/>
              </a:ext>
            </a:extLst>
          </p:cNvPr>
          <p:cNvCxnSpPr>
            <a:cxnSpLocks/>
          </p:cNvCxnSpPr>
          <p:nvPr/>
        </p:nvCxnSpPr>
        <p:spPr>
          <a:xfrm>
            <a:off x="4218971" y="563870"/>
            <a:ext cx="0" cy="589573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4469457" y="563870"/>
            <a:ext cx="2640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/>
              <a:t>Définir les objectifs</a:t>
            </a:r>
          </a:p>
          <a:p>
            <a:endParaRPr lang="fr-FR" sz="1600" b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435947" y="3512447"/>
            <a:ext cx="3616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Qu’est-ce qu’on vise (situation idéale, souhaitée)?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8863B79D-0F87-A94A-BE65-E8E71853B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9936" y="397348"/>
            <a:ext cx="2442575" cy="210672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38C8C64-4DAE-C345-90B5-FB2F8BB6D15B}"/>
              </a:ext>
            </a:extLst>
          </p:cNvPr>
          <p:cNvSpPr/>
          <p:nvPr/>
        </p:nvSpPr>
        <p:spPr>
          <a:xfrm>
            <a:off x="5664663" y="1339416"/>
            <a:ext cx="14448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Objectif général</a:t>
            </a:r>
          </a:p>
          <a:p>
            <a:pPr algn="r"/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r>
              <a:rPr lang="fr-FR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(Situation finale)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A09531F-41AC-1E4D-9F96-ACE4DDC28CE3}"/>
              </a:ext>
            </a:extLst>
          </p:cNvPr>
          <p:cNvSpPr/>
          <p:nvPr/>
        </p:nvSpPr>
        <p:spPr>
          <a:xfrm>
            <a:off x="7359960" y="1271756"/>
            <a:ext cx="4272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>
                <a:latin typeface="Calibri Light" panose="020F0302020204030204" pitchFamily="34" charset="0"/>
                <a:ea typeface="Calibri" panose="020F0502020204030204" pitchFamily="34" charset="0"/>
              </a:rPr>
              <a:t>L’hôtel de Ville est doté d’un système solaire PV qui alimente le bâtiment en électricité.</a:t>
            </a:r>
            <a:endParaRPr lang="fr-FR" sz="2000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10896E44-B895-CC42-B6E5-B4DE592C1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663" y="2805974"/>
            <a:ext cx="5703718" cy="365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704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xmlns="" id="{CA3E62F7-CA91-9040-A1EA-4DF0E767830D}"/>
              </a:ext>
            </a:extLst>
          </p:cNvPr>
          <p:cNvCxnSpPr>
            <a:cxnSpLocks/>
          </p:cNvCxnSpPr>
          <p:nvPr/>
        </p:nvCxnSpPr>
        <p:spPr>
          <a:xfrm>
            <a:off x="3340666" y="563869"/>
            <a:ext cx="0" cy="589573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C8B221C-EF2C-3740-8302-A013E7030A50}"/>
              </a:ext>
            </a:extLst>
          </p:cNvPr>
          <p:cNvSpPr txBox="1"/>
          <p:nvPr/>
        </p:nvSpPr>
        <p:spPr>
          <a:xfrm>
            <a:off x="4452099" y="563869"/>
            <a:ext cx="2640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400" b="1" dirty="0"/>
              <a:t>Définir les objectifs</a:t>
            </a:r>
          </a:p>
          <a:p>
            <a:pPr algn="r"/>
            <a:endParaRPr lang="fr-F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28649E02-DBBB-C247-B147-E337E85386AA}"/>
              </a:ext>
            </a:extLst>
          </p:cNvPr>
          <p:cNvSpPr txBox="1"/>
          <p:nvPr/>
        </p:nvSpPr>
        <p:spPr>
          <a:xfrm>
            <a:off x="424595" y="2803849"/>
            <a:ext cx="3616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Qu’est-ce qu’on veut concrètement réaliser?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8863B79D-0F87-A94A-BE65-E8E71853B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9936" y="397348"/>
            <a:ext cx="2442575" cy="210672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3A2C783-4D60-E44B-8A42-E15069A41D9A}"/>
              </a:ext>
            </a:extLst>
          </p:cNvPr>
          <p:cNvSpPr/>
          <p:nvPr/>
        </p:nvSpPr>
        <p:spPr>
          <a:xfrm>
            <a:off x="5165217" y="1580628"/>
            <a:ext cx="19269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Résultats attendus</a:t>
            </a:r>
          </a:p>
          <a:p>
            <a:pPr algn="r"/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(résultats</a:t>
            </a:r>
            <a:r>
              <a:rPr lang="fr-FR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 outputs)</a:t>
            </a:r>
            <a:endParaRPr lang="fr-FR" sz="1400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4BB2979-7889-354B-84BC-E48887C94012}"/>
              </a:ext>
            </a:extLst>
          </p:cNvPr>
          <p:cNvSpPr/>
          <p:nvPr/>
        </p:nvSpPr>
        <p:spPr>
          <a:xfrm>
            <a:off x="7428823" y="1580628"/>
            <a:ext cx="4253840" cy="1133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" lvl="1">
              <a:lnSpc>
                <a:spcPct val="115000"/>
              </a:lnSpc>
              <a:spcAft>
                <a:spcPts val="0"/>
              </a:spcAft>
            </a:pPr>
            <a:r>
              <a:rPr lang="fr-FR" sz="2000" dirty="0">
                <a:effectLst/>
              </a:rPr>
              <a:t>1. L’installation requise pour couvrir les besoins en consommation a été dimensionnée.</a:t>
            </a:r>
            <a:endParaRPr lang="fr-CH" sz="2000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4958DD4-CD1E-9C4F-81BA-27ECDF1250B0}"/>
              </a:ext>
            </a:extLst>
          </p:cNvPr>
          <p:cNvSpPr/>
          <p:nvPr/>
        </p:nvSpPr>
        <p:spPr>
          <a:xfrm>
            <a:off x="7503681" y="2803849"/>
            <a:ext cx="4044277" cy="779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3" lvl="1">
              <a:lnSpc>
                <a:spcPct val="115000"/>
              </a:lnSpc>
              <a:spcAft>
                <a:spcPts val="0"/>
              </a:spcAft>
            </a:pPr>
            <a:r>
              <a:rPr lang="fr-FR" sz="2000" dirty="0">
                <a:effectLst/>
              </a:rPr>
              <a:t>2. Un prestataire a été sélectionné pour réaliser l’installation. </a:t>
            </a:r>
            <a:endParaRPr lang="fr-CH" sz="2000" dirty="0">
              <a:effectLst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A37D252-F454-A04C-AAB9-4E9B4C490DCC}"/>
              </a:ext>
            </a:extLst>
          </p:cNvPr>
          <p:cNvSpPr/>
          <p:nvPr/>
        </p:nvSpPr>
        <p:spPr>
          <a:xfrm>
            <a:off x="7503680" y="3676622"/>
            <a:ext cx="4044277" cy="779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3" lvl="1">
              <a:lnSpc>
                <a:spcPct val="115000"/>
              </a:lnSpc>
              <a:spcAft>
                <a:spcPts val="0"/>
              </a:spcAft>
            </a:pPr>
            <a:r>
              <a:rPr lang="fr-FR" sz="2000" dirty="0">
                <a:effectLst/>
              </a:rPr>
              <a:t>3. L’installation solaire PV est achevée et opérationnelle. </a:t>
            </a:r>
            <a:endParaRPr lang="fr-CH" sz="2000" dirty="0">
              <a:effectLst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5CB5E79-A6F0-7948-A989-303F81F50A25}"/>
              </a:ext>
            </a:extLst>
          </p:cNvPr>
          <p:cNvSpPr/>
          <p:nvPr/>
        </p:nvSpPr>
        <p:spPr>
          <a:xfrm>
            <a:off x="7503680" y="4569170"/>
            <a:ext cx="4371488" cy="779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3" lvl="1">
              <a:lnSpc>
                <a:spcPct val="115000"/>
              </a:lnSpc>
              <a:spcAft>
                <a:spcPts val="0"/>
              </a:spcAft>
            </a:pPr>
            <a:r>
              <a:rPr lang="fr-FR" sz="2000" dirty="0">
                <a:effectLst/>
              </a:rPr>
              <a:t>4. Les personnes chargées de la maintenance du système son formées.</a:t>
            </a:r>
            <a:endParaRPr lang="fr-CH" sz="2000" dirty="0">
              <a:effectLst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73C29A93-1A71-1740-9562-07CA0B751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4035" y="2900282"/>
            <a:ext cx="3448082" cy="178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1706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1242</TotalTime>
  <Words>817</Words>
  <Application>Microsoft Office PowerPoint</Application>
  <PresentationFormat>Grand écran</PresentationFormat>
  <Paragraphs>179</Paragraphs>
  <Slides>15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Huwiler</dc:creator>
  <cp:lastModifiedBy>vincent decroocq</cp:lastModifiedBy>
  <cp:revision>32</cp:revision>
  <dcterms:created xsi:type="dcterms:W3CDTF">2019-07-03T11:12:03Z</dcterms:created>
  <dcterms:modified xsi:type="dcterms:W3CDTF">2020-11-30T13:56:04Z</dcterms:modified>
</cp:coreProperties>
</file>