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4" r:id="rId3"/>
    <p:sldId id="287" r:id="rId4"/>
    <p:sldId id="313" r:id="rId5"/>
    <p:sldId id="314" r:id="rId6"/>
    <p:sldId id="312" r:id="rId7"/>
    <p:sldId id="301" r:id="rId8"/>
    <p:sldId id="288" r:id="rId9"/>
    <p:sldId id="300" r:id="rId10"/>
    <p:sldId id="302" r:id="rId11"/>
    <p:sldId id="294" r:id="rId12"/>
    <p:sldId id="289" r:id="rId13"/>
    <p:sldId id="308" r:id="rId14"/>
    <p:sldId id="309" r:id="rId15"/>
    <p:sldId id="311" r:id="rId16"/>
    <p:sldId id="291" r:id="rId17"/>
    <p:sldId id="295" r:id="rId18"/>
    <p:sldId id="296" r:id="rId19"/>
    <p:sldId id="297" r:id="rId20"/>
    <p:sldId id="298" r:id="rId21"/>
    <p:sldId id="292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763D52"/>
    <a:srgbClr val="E61E26"/>
    <a:srgbClr val="A8AAAD"/>
    <a:srgbClr val="E14E4C"/>
    <a:srgbClr val="00AECA"/>
    <a:srgbClr val="073C5C"/>
    <a:srgbClr val="35AA56"/>
    <a:srgbClr val="55B3D5"/>
    <a:srgbClr val="F8A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1014" autoAdjust="0"/>
  </p:normalViewPr>
  <p:slideViewPr>
    <p:cSldViewPr snapToGrid="0">
      <p:cViewPr varScale="1">
        <p:scale>
          <a:sx n="64" d="100"/>
          <a:sy n="64" d="100"/>
        </p:scale>
        <p:origin x="88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BB828-B337-4A88-ADAA-506226019539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33BC7-48A3-4D31-AF28-EB3E928794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711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647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b="1" dirty="0">
                <a:latin typeface="+mj-lt"/>
              </a:rPr>
              <a:t>Approbation par le gouvernement national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200" b="1" dirty="0">
                <a:latin typeface="+mj-lt"/>
              </a:rPr>
              <a:t>Intégration dans la stratégie nationale de lutte contre les changements climatiques</a:t>
            </a:r>
            <a:endParaRPr lang="fr-FR" sz="1200" dirty="0">
              <a:latin typeface="+mj-lt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760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6317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5718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621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9446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628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197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494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543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Finance </a:t>
            </a:r>
            <a:r>
              <a:rPr lang="de-CH" dirty="0" err="1"/>
              <a:t>Climat</a:t>
            </a:r>
            <a:r>
              <a:rPr lang="de-CH" dirty="0"/>
              <a:t>/Carbone: </a:t>
            </a:r>
            <a:r>
              <a:rPr lang="de-CH" dirty="0" err="1"/>
              <a:t>sujet</a:t>
            </a:r>
            <a:r>
              <a:rPr lang="de-CH" dirty="0"/>
              <a:t> très </a:t>
            </a:r>
            <a:r>
              <a:rPr lang="de-CH" dirty="0" err="1"/>
              <a:t>vaste</a:t>
            </a:r>
            <a:r>
              <a:rPr lang="de-CH" dirty="0"/>
              <a:t> </a:t>
            </a:r>
          </a:p>
          <a:p>
            <a:pPr marL="171450" indent="-171450">
              <a:buFontTx/>
              <a:buChar char="-"/>
            </a:pPr>
            <a:r>
              <a:rPr lang="de-CH" dirty="0"/>
              <a:t>Sources</a:t>
            </a:r>
          </a:p>
          <a:p>
            <a:pPr marL="171450" indent="-171450">
              <a:buFontTx/>
              <a:buChar char="-"/>
            </a:pPr>
            <a:r>
              <a:rPr lang="de-CH" dirty="0" err="1"/>
              <a:t>Types</a:t>
            </a:r>
            <a:r>
              <a:rPr lang="de-CH" dirty="0"/>
              <a:t> de </a:t>
            </a:r>
            <a:r>
              <a:rPr lang="de-CH" dirty="0" err="1"/>
              <a:t>financement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 err="1"/>
              <a:t>Utilisation</a:t>
            </a:r>
            <a:endParaRPr lang="de-CH" dirty="0"/>
          </a:p>
          <a:p>
            <a:pPr marL="171450" indent="-171450">
              <a:buFontTx/>
              <a:buChar char="-"/>
            </a:pPr>
            <a:r>
              <a:rPr lang="de-CH" dirty="0" err="1"/>
              <a:t>secteurs</a:t>
            </a:r>
            <a:endParaRPr lang="de-CH" dirty="0"/>
          </a:p>
          <a:p>
            <a:endParaRPr lang="de-CH" dirty="0"/>
          </a:p>
          <a:p>
            <a:r>
              <a:rPr lang="de-CH" dirty="0"/>
              <a:t>= </a:t>
            </a:r>
            <a:r>
              <a:rPr lang="de-CH" dirty="0" err="1"/>
              <a:t>il</a:t>
            </a:r>
            <a:r>
              <a:rPr lang="de-CH" dirty="0"/>
              <a:t> </a:t>
            </a:r>
            <a:r>
              <a:rPr lang="de-CH" dirty="0" err="1"/>
              <a:t>faut</a:t>
            </a:r>
            <a:r>
              <a:rPr lang="de-CH" dirty="0"/>
              <a:t> </a:t>
            </a:r>
            <a:r>
              <a:rPr lang="de-CH" dirty="0" err="1"/>
              <a:t>définir</a:t>
            </a:r>
            <a:r>
              <a:rPr lang="de-CH" dirty="0"/>
              <a:t> de </a:t>
            </a:r>
            <a:r>
              <a:rPr lang="de-CH" dirty="0" err="1"/>
              <a:t>quoi</a:t>
            </a:r>
            <a:r>
              <a:rPr lang="de-CH" dirty="0"/>
              <a:t> on </a:t>
            </a:r>
            <a:r>
              <a:rPr lang="de-CH" dirty="0" err="1"/>
              <a:t>parle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926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/>
              <a:t>Tirelire</a:t>
            </a:r>
            <a:r>
              <a:rPr lang="de-CH" dirty="0"/>
              <a:t> = </a:t>
            </a:r>
            <a:r>
              <a:rPr lang="de-CH" dirty="0" err="1"/>
              <a:t>finance</a:t>
            </a:r>
            <a:r>
              <a:rPr lang="de-CH" dirty="0"/>
              <a:t> </a:t>
            </a:r>
            <a:r>
              <a:rPr lang="de-CH" dirty="0" err="1"/>
              <a:t>carbon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376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425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Multilateral </a:t>
            </a:r>
            <a:r>
              <a:rPr lang="de-CH" dirty="0" err="1"/>
              <a:t>development</a:t>
            </a:r>
            <a:r>
              <a:rPr lang="de-CH" dirty="0"/>
              <a:t> </a:t>
            </a:r>
            <a:r>
              <a:rPr lang="de-CH" dirty="0" err="1"/>
              <a:t>banks</a:t>
            </a:r>
            <a:endParaRPr lang="de-CH" dirty="0"/>
          </a:p>
          <a:p>
            <a:r>
              <a:rPr lang="en-US" sz="1800" b="0" i="0" dirty="0">
                <a:solidFill>
                  <a:srgbClr val="000000"/>
                </a:solidFill>
                <a:effectLst/>
                <a:latin typeface="MyriadPro-Light"/>
              </a:rPr>
              <a:t>*The African Development Bank (AfDB), the Asian Development Bank (ADB), the European Bank for Reconstruction and Development (EBRD), the European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MyriadPro-Light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MyriadPro-Light"/>
              </a:rPr>
              <a:t>Investment Bank (EIB), the Inter‑American Development Bank (IDB), and the International Finance Corporation (IFC) and the World Bank (WB) from the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MyriadPro-Light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MyriadPro-Light"/>
              </a:rPr>
              <a:t>World Bank Group (WBG)</a:t>
            </a:r>
            <a:r>
              <a:rPr lang="en-US" dirty="0"/>
              <a:t> </a:t>
            </a:r>
          </a:p>
          <a:p>
            <a:r>
              <a:rPr lang="en-US" dirty="0"/>
              <a:t>Multilateral climate funds</a:t>
            </a:r>
          </a:p>
          <a:p>
            <a:r>
              <a:rPr lang="en-US" sz="1800" b="0" i="0" dirty="0">
                <a:solidFill>
                  <a:srgbClr val="000000"/>
                </a:solidFill>
                <a:effectLst/>
                <a:latin typeface="MyriadPro-Light"/>
              </a:rPr>
              <a:t>**The Adaptation Fund, the Climate Investment Funds (CIFs) 8 billion USD, the Global Environment Facility (GEF), and the Nordic Development Fund (NDF).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= GIZ,… </a:t>
            </a:r>
            <a:r>
              <a:rPr lang="en-US" dirty="0" err="1"/>
              <a:t>ont</a:t>
            </a:r>
            <a:r>
              <a:rPr lang="en-US" dirty="0"/>
              <a:t> </a:t>
            </a:r>
            <a:r>
              <a:rPr lang="en-US" dirty="0" err="1"/>
              <a:t>besoin</a:t>
            </a:r>
            <a:r>
              <a:rPr lang="en-US" dirty="0"/>
              <a:t> des reductions </a:t>
            </a:r>
            <a:r>
              <a:rPr lang="en-US" dirty="0" err="1"/>
              <a:t>d’émissions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892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 multinational </a:t>
            </a:r>
            <a:r>
              <a:rPr lang="fr-FR" dirty="0" err="1"/>
              <a:t>projects</a:t>
            </a:r>
            <a:r>
              <a:rPr lang="fr-FR" dirty="0"/>
              <a:t> </a:t>
            </a:r>
            <a:r>
              <a:rPr lang="fr-FR" dirty="0" err="1"/>
              <a:t>approved</a:t>
            </a:r>
            <a:endParaRPr lang="fr-FR" dirty="0"/>
          </a:p>
          <a:p>
            <a:endParaRPr lang="fr-FR" dirty="0"/>
          </a:p>
          <a:p>
            <a:r>
              <a:rPr lang="fr-FR" dirty="0"/>
              <a:t>http://www.cpscl.com.tn/accueil.php?langue=fr </a:t>
            </a:r>
          </a:p>
          <a:p>
            <a:endParaRPr lang="fr-FR" dirty="0"/>
          </a:p>
          <a:p>
            <a:r>
              <a:rPr lang="fr-FR" sz="1200" dirty="0"/>
              <a:t>Taille minimale: 8 </a:t>
            </a:r>
            <a:r>
              <a:rPr lang="fr-FR" sz="1200" dirty="0" err="1"/>
              <a:t>mio</a:t>
            </a:r>
            <a:r>
              <a:rPr lang="fr-FR" sz="1200" dirty="0"/>
              <a:t> USD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33BC7-48A3-4D31-AF28-EB3E9287945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241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45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22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22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7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81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374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79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066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51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34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675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504C3-9D57-469E-B206-8CE711EF4B7F}" type="datetimeFigureOut">
              <a:rPr lang="fr-FR" smtClean="0"/>
              <a:t>18/12/2020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B06B6-202F-49A8-879E-59D3B6EA4B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70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11" Type="http://schemas.openxmlformats.org/officeDocument/2006/relationships/image" Target="../media/image12.jpeg"/><Relationship Id="rId5" Type="http://schemas.openxmlformats.org/officeDocument/2006/relationships/image" Target="../media/image16.png"/><Relationship Id="rId10" Type="http://schemas.openxmlformats.org/officeDocument/2006/relationships/image" Target="../media/image21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17.jpg"/><Relationship Id="rId10" Type="http://schemas.openxmlformats.org/officeDocument/2006/relationships/image" Target="../media/image27.png"/><Relationship Id="rId4" Type="http://schemas.openxmlformats.org/officeDocument/2006/relationships/image" Target="../media/image12.jpeg"/><Relationship Id="rId9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11.jp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jp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jpeg"/><Relationship Id="rId15" Type="http://schemas.openxmlformats.org/officeDocument/2006/relationships/image" Target="../media/image45.jpg"/><Relationship Id="rId10" Type="http://schemas.openxmlformats.org/officeDocument/2006/relationships/image" Target="../media/image40.png"/><Relationship Id="rId4" Type="http://schemas.openxmlformats.org/officeDocument/2006/relationships/image" Target="../media/image34.jpeg"/><Relationship Id="rId9" Type="http://schemas.openxmlformats.org/officeDocument/2006/relationships/image" Target="../media/image39.png"/><Relationship Id="rId14" Type="http://schemas.openxmlformats.org/officeDocument/2006/relationships/image" Target="../media/image4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jpe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11" Type="http://schemas.openxmlformats.org/officeDocument/2006/relationships/image" Target="../media/image11.jpg"/><Relationship Id="rId5" Type="http://schemas.openxmlformats.org/officeDocument/2006/relationships/image" Target="../media/image34.jpeg"/><Relationship Id="rId10" Type="http://schemas.openxmlformats.org/officeDocument/2006/relationships/image" Target="../media/image56.jpeg"/><Relationship Id="rId4" Type="http://schemas.openxmlformats.org/officeDocument/2006/relationships/image" Target="../media/image51.jpeg"/><Relationship Id="rId9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about:blan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9ACDEF76-B9A5-5C44-A4FB-00A04093F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587" y="527837"/>
            <a:ext cx="2237217" cy="75428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B198BDD4-151B-2641-B689-C6D2F0063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133" y="527838"/>
            <a:ext cx="814513" cy="8982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2CACF4CB-2578-354B-9261-28D47D4CF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064" y="306610"/>
            <a:ext cx="1951032" cy="9755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F0E9A3B3-3936-A84D-AA08-A1A03B4F1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3012" y="546873"/>
            <a:ext cx="1137344" cy="735253"/>
          </a:xfrm>
          <a:prstGeom prst="rect">
            <a:avLst/>
          </a:prstGeom>
        </p:spPr>
      </p:pic>
      <p:pic>
        <p:nvPicPr>
          <p:cNvPr id="8" name="Image 7" descr="Tunisian-Emblem">
            <a:extLst>
              <a:ext uri="{FF2B5EF4-FFF2-40B4-BE49-F238E27FC236}">
                <a16:creationId xmlns:a16="http://schemas.microsoft.com/office/drawing/2014/main" xmlns="" id="{9B36CDF3-59E2-3143-9301-7A8378C9FB7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0350" y="179790"/>
            <a:ext cx="681343" cy="107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95B514B6-B632-104A-858E-7DD738DA0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8238" y="248068"/>
            <a:ext cx="2613369" cy="10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7E904C78-6D22-414E-AF63-61D07D4077C4}"/>
              </a:ext>
            </a:extLst>
          </p:cNvPr>
          <p:cNvSpPr txBox="1"/>
          <p:nvPr/>
        </p:nvSpPr>
        <p:spPr>
          <a:xfrm>
            <a:off x="5021041" y="66068"/>
            <a:ext cx="112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+mj-lt"/>
              </a:rPr>
              <a:t>Partenaires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7A68017D-B378-A044-8172-1BF86E9664D4}"/>
              </a:ext>
            </a:extLst>
          </p:cNvPr>
          <p:cNvSpPr txBox="1"/>
          <p:nvPr/>
        </p:nvSpPr>
        <p:spPr>
          <a:xfrm>
            <a:off x="2901247" y="2545216"/>
            <a:ext cx="76817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Formations stratégiques managériales</a:t>
            </a:r>
          </a:p>
          <a:p>
            <a:endParaRPr lang="fr-FR" sz="2400" dirty="0">
              <a:latin typeface="+mj-lt"/>
            </a:endParaRP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I: </a:t>
            </a:r>
            <a:r>
              <a:rPr lang="fr-FR" sz="2000" dirty="0">
                <a:latin typeface="+mj-lt"/>
              </a:rPr>
              <a:t>	Montage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II: </a:t>
            </a:r>
            <a:r>
              <a:rPr lang="fr-FR" sz="2000" dirty="0">
                <a:latin typeface="+mj-lt"/>
              </a:rPr>
              <a:t>	Suivi et gestion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III: </a:t>
            </a:r>
            <a:r>
              <a:rPr lang="fr-FR" sz="2000" dirty="0">
                <a:latin typeface="+mj-lt"/>
              </a:rPr>
              <a:t>	</a:t>
            </a:r>
            <a:r>
              <a:rPr lang="fr-FR" sz="2000" b="1" dirty="0">
                <a:latin typeface="+mj-lt"/>
              </a:rPr>
              <a:t>Financement de </a:t>
            </a:r>
            <a:r>
              <a:rPr lang="fr-FR" sz="2000" b="1" dirty="0" smtClean="0">
                <a:latin typeface="+mj-lt"/>
              </a:rPr>
              <a:t>projet : introduction </a:t>
            </a:r>
            <a:r>
              <a:rPr lang="fr-FR" sz="2000" b="1" smtClean="0">
                <a:latin typeface="+mj-lt"/>
              </a:rPr>
              <a:t>à la finance </a:t>
            </a:r>
            <a:r>
              <a:rPr lang="fr-FR" sz="2000" b="1" dirty="0" smtClean="0">
                <a:latin typeface="+mj-lt"/>
              </a:rPr>
              <a:t>climat</a:t>
            </a:r>
            <a:endParaRPr lang="fr-FR" sz="2000" b="1" dirty="0">
              <a:latin typeface="+mj-lt"/>
            </a:endParaRP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IV: </a:t>
            </a:r>
            <a:r>
              <a:rPr lang="fr-FR" sz="2000" dirty="0">
                <a:latin typeface="+mj-lt"/>
              </a:rPr>
              <a:t>	Communication &amp; marketing du projet</a:t>
            </a:r>
          </a:p>
        </p:txBody>
      </p:sp>
    </p:spTree>
    <p:extLst>
      <p:ext uri="{BB962C8B-B14F-4D97-AF65-F5344CB8AC3E}">
        <p14:creationId xmlns:p14="http://schemas.microsoft.com/office/powerpoint/2010/main" val="190671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4532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100 milliards/an: état actuel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7736B9A-9EBA-4D30-9EED-F0045026664E}"/>
              </a:ext>
            </a:extLst>
          </p:cNvPr>
          <p:cNvSpPr txBox="1"/>
          <p:nvPr/>
        </p:nvSpPr>
        <p:spPr>
          <a:xfrm>
            <a:off x="1371603" y="6303911"/>
            <a:ext cx="7967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2020 </a:t>
            </a:r>
            <a:r>
              <a:rPr lang="de-CH" dirty="0" err="1"/>
              <a:t>Projections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Climate Finance </a:t>
            </a:r>
            <a:r>
              <a:rPr lang="de-CH" dirty="0" err="1"/>
              <a:t>Towards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100 </a:t>
            </a:r>
            <a:r>
              <a:rPr lang="de-CH" dirty="0" err="1"/>
              <a:t>billion</a:t>
            </a:r>
            <a:r>
              <a:rPr lang="de-CH" dirty="0"/>
              <a:t> USD Goal, OECD, 2016 </a:t>
            </a:r>
            <a:endParaRPr lang="en-C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B9F2A77-79E3-40D4-B2C6-D66EF0F5DF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03"/>
          <a:stretch/>
        </p:blipFill>
        <p:spPr>
          <a:xfrm>
            <a:off x="76200" y="2089274"/>
            <a:ext cx="4952664" cy="39489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DAD5E1E-B85E-4254-A9C6-602C7E399B8A}"/>
              </a:ext>
            </a:extLst>
          </p:cNvPr>
          <p:cNvSpPr txBox="1"/>
          <p:nvPr/>
        </p:nvSpPr>
        <p:spPr>
          <a:xfrm rot="16200000">
            <a:off x="3018567" y="3849876"/>
            <a:ext cx="2442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/>
              <a:t>Fonds </a:t>
            </a:r>
            <a:r>
              <a:rPr lang="de-CH" sz="3200" dirty="0" err="1"/>
              <a:t>publics</a:t>
            </a:r>
            <a:endParaRPr lang="en-CA" sz="3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B84195CC-E08D-47A8-8874-1F1AE2B15DAF}"/>
              </a:ext>
            </a:extLst>
          </p:cNvPr>
          <p:cNvGrpSpPr/>
          <p:nvPr/>
        </p:nvGrpSpPr>
        <p:grpSpPr>
          <a:xfrm>
            <a:off x="5387210" y="866644"/>
            <a:ext cx="6560832" cy="5396482"/>
            <a:chOff x="5387210" y="866644"/>
            <a:chExt cx="6560832" cy="5396482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C9A6DA76-FCA1-4670-A82C-A3CE49DDB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6807" y="2017467"/>
              <a:ext cx="1418482" cy="165489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E6383F9A-0D10-446A-A72B-1328742895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422" r="6609"/>
            <a:stretch/>
          </p:blipFill>
          <p:spPr>
            <a:xfrm>
              <a:off x="5387210" y="866644"/>
              <a:ext cx="2335423" cy="5248275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F0FCD95B-9F7C-4FFF-BCF8-A7B6A406292D}"/>
                </a:ext>
              </a:extLst>
            </p:cNvPr>
            <p:cNvSpPr/>
            <p:nvPr/>
          </p:nvSpPr>
          <p:spPr>
            <a:xfrm>
              <a:off x="6554921" y="929630"/>
              <a:ext cx="1167712" cy="1159644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F85B028-DC1E-497F-B30F-4101DA2AAD01}"/>
                </a:ext>
              </a:extLst>
            </p:cNvPr>
            <p:cNvSpPr txBox="1"/>
            <p:nvPr/>
          </p:nvSpPr>
          <p:spPr>
            <a:xfrm>
              <a:off x="6555954" y="961123"/>
              <a:ext cx="1393215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sz="3200" dirty="0"/>
                <a:t>Fonds </a:t>
              </a:r>
              <a:r>
                <a:rPr lang="de-CH" sz="3200" dirty="0" err="1"/>
                <a:t>privés</a:t>
              </a:r>
              <a:endParaRPr lang="en-CA" sz="3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FE648ADA-8F46-496D-BBB3-57FBBA12F012}"/>
                </a:ext>
              </a:extLst>
            </p:cNvPr>
            <p:cNvSpPr txBox="1"/>
            <p:nvPr/>
          </p:nvSpPr>
          <p:spPr>
            <a:xfrm>
              <a:off x="6847884" y="2619950"/>
              <a:ext cx="2478797" cy="1077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CH" sz="3200" dirty="0"/>
                <a:t>Fonds multi-</a:t>
              </a:r>
              <a:r>
                <a:rPr lang="de-CH" sz="3200" dirty="0" err="1"/>
                <a:t>latéraux</a:t>
              </a:r>
              <a:r>
                <a:rPr lang="de-CH" sz="3200" dirty="0"/>
                <a:t> 29.5</a:t>
              </a:r>
              <a:endParaRPr lang="en-CA" sz="32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1B8B9582-DDE7-4194-BB04-FE8A7A0DEAC8}"/>
                </a:ext>
              </a:extLst>
            </p:cNvPr>
            <p:cNvSpPr txBox="1"/>
            <p:nvPr/>
          </p:nvSpPr>
          <p:spPr>
            <a:xfrm>
              <a:off x="6847884" y="4013552"/>
              <a:ext cx="2715216" cy="15696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CH" sz="3200" dirty="0"/>
                <a:t>Fonds bi-</a:t>
              </a:r>
              <a:r>
                <a:rPr lang="de-CH" sz="3200" dirty="0" err="1"/>
                <a:t>latéraux</a:t>
              </a:r>
              <a:r>
                <a:rPr lang="de-CH" sz="3200" dirty="0"/>
                <a:t> 37.3</a:t>
              </a:r>
            </a:p>
            <a:p>
              <a:endParaRPr lang="en-CA" sz="3200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CD551893-9065-488C-AA57-E6E416A668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50" t="12406" r="11773" b="8897"/>
            <a:stretch/>
          </p:blipFill>
          <p:spPr>
            <a:xfrm>
              <a:off x="7480114" y="5103482"/>
              <a:ext cx="1846567" cy="115964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B70001B9-13FC-4F97-A19C-528557C6B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4874" y="5172166"/>
              <a:ext cx="1978025" cy="82209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CC20E65E-0E97-4BDF-BA5B-8C2ADAF5BE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63" t="17044" r="24397" b="34528"/>
            <a:stretch/>
          </p:blipFill>
          <p:spPr>
            <a:xfrm>
              <a:off x="9842847" y="3950064"/>
              <a:ext cx="1339966" cy="107721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5D6F074A-AE90-418F-9713-F71F6DEE89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18" t="4993" r="17018" b="37052"/>
            <a:stretch/>
          </p:blipFill>
          <p:spPr>
            <a:xfrm>
              <a:off x="8287665" y="1257605"/>
              <a:ext cx="1275435" cy="118145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8961540A-B5DB-4E32-BC7E-556BB92ED1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9" t="5087" r="13971" b="4864"/>
            <a:stretch/>
          </p:blipFill>
          <p:spPr>
            <a:xfrm>
              <a:off x="10468384" y="1460708"/>
              <a:ext cx="1479658" cy="1460065"/>
            </a:xfrm>
            <a:prstGeom prst="rect">
              <a:avLst/>
            </a:prstGeom>
          </p:spPr>
        </p:pic>
      </p:grpSp>
      <p:pic>
        <p:nvPicPr>
          <p:cNvPr id="25" name="Picture 2" descr="The math in climate finance isn't adding up | Greenbiz">
            <a:extLst>
              <a:ext uri="{FF2B5EF4-FFF2-40B4-BE49-F238E27FC236}">
                <a16:creationId xmlns:a16="http://schemas.microsoft.com/office/drawing/2014/main" xmlns="" id="{EF3836E7-8E98-4B9B-9078-D60B85700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005" y="163160"/>
            <a:ext cx="2073981" cy="12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4E8BB893-BB9F-491A-86A6-94F6D21E72FF}"/>
              </a:ext>
            </a:extLst>
          </p:cNvPr>
          <p:cNvCxnSpPr/>
          <p:nvPr/>
        </p:nvCxnSpPr>
        <p:spPr>
          <a:xfrm>
            <a:off x="6847884" y="3683000"/>
            <a:ext cx="51001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6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9437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Engagement de la Tunisie auprès du Green </a:t>
            </a:r>
            <a:r>
              <a:rPr lang="fr-FR" sz="2800" b="1" dirty="0" err="1">
                <a:solidFill>
                  <a:schemeClr val="accent5">
                    <a:lumMod val="75000"/>
                  </a:schemeClr>
                </a:solidFill>
              </a:rPr>
              <a:t>Climate</a:t>
            </a:r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2800" b="1" dirty="0" err="1">
                <a:solidFill>
                  <a:schemeClr val="accent5">
                    <a:lumMod val="75000"/>
                  </a:schemeClr>
                </a:solidFill>
              </a:rPr>
              <a:t>Fund</a:t>
            </a:r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 (GCF)</a:t>
            </a:r>
          </a:p>
        </p:txBody>
      </p:sp>
      <p:pic>
        <p:nvPicPr>
          <p:cNvPr id="3" name="Picture 4" descr="Annuaire des ministaires - Portail du Gouvernement Tunis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76" y="911628"/>
            <a:ext cx="2606558" cy="175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51643" y="2107643"/>
            <a:ext cx="33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Autorité Nationale Désignée (AND)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797976" y="1368979"/>
            <a:ext cx="6365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+mj-lt"/>
              </a:rPr>
              <a:t>Interface entre la Tunisie et le Green </a:t>
            </a:r>
            <a:r>
              <a:rPr lang="fr-FR" dirty="0" err="1">
                <a:latin typeface="+mj-lt"/>
              </a:rPr>
              <a:t>Climate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Fund</a:t>
            </a:r>
            <a:endParaRPr lang="fr-FR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+mj-lt"/>
              </a:rPr>
              <a:t>Vérifie l’alignement des projets avec les priorités stratégiques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+mj-lt"/>
              </a:rPr>
              <a:t>Suivi des investissements</a:t>
            </a:r>
          </a:p>
        </p:txBody>
      </p:sp>
      <p:cxnSp>
        <p:nvCxnSpPr>
          <p:cNvPr id="9" name="Connecteur en angle 8"/>
          <p:cNvCxnSpPr/>
          <p:nvPr/>
        </p:nvCxnSpPr>
        <p:spPr>
          <a:xfrm rot="16200000" flipH="1">
            <a:off x="3050402" y="1597693"/>
            <a:ext cx="368751" cy="224264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664265" y="2718725"/>
            <a:ext cx="636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Programme-pays en cours d’élaboration</a:t>
            </a:r>
          </a:p>
        </p:txBody>
      </p:sp>
      <p:pic>
        <p:nvPicPr>
          <p:cNvPr id="27" name="Picture 2" descr="The math in climate finance isn't adding up | Greenbiz">
            <a:extLst>
              <a:ext uri="{FF2B5EF4-FFF2-40B4-BE49-F238E27FC236}">
                <a16:creationId xmlns:a16="http://schemas.microsoft.com/office/drawing/2014/main" xmlns="" id="{A2ABA202-DF77-4235-8417-19414567C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005" y="163160"/>
            <a:ext cx="2073981" cy="12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A1D18A29-8393-440B-B72A-0C5651B1A03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0" t="12406" r="11773" b="8897"/>
          <a:stretch/>
        </p:blipFill>
        <p:spPr>
          <a:xfrm>
            <a:off x="9074680" y="2184216"/>
            <a:ext cx="2242645" cy="140838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EA9401E-1CB7-4469-8237-03CDA920B500}"/>
              </a:ext>
            </a:extLst>
          </p:cNvPr>
          <p:cNvGrpSpPr/>
          <p:nvPr/>
        </p:nvGrpSpPr>
        <p:grpSpPr>
          <a:xfrm>
            <a:off x="292014" y="3374108"/>
            <a:ext cx="11619794" cy="3166392"/>
            <a:chOff x="292014" y="3374108"/>
            <a:chExt cx="11619794" cy="3166392"/>
          </a:xfrm>
        </p:grpSpPr>
        <p:sp>
          <p:nvSpPr>
            <p:cNvPr id="16" name="ZoneTexte 15"/>
            <p:cNvSpPr txBox="1"/>
            <p:nvPr/>
          </p:nvSpPr>
          <p:spPr>
            <a:xfrm>
              <a:off x="651643" y="3374108"/>
              <a:ext cx="73881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latin typeface="+mj-lt"/>
                </a:rPr>
                <a:t>Entités accréditées (EA) éligibles pour porter des projets en Tunisie à l’avenir</a:t>
              </a:r>
            </a:p>
          </p:txBody>
        </p:sp>
        <p:pic>
          <p:nvPicPr>
            <p:cNvPr id="5126" name="Picture 6" descr="La CDC en quête d'un gestionnaire pour son nouveau fonds d'investissement «  vert »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417" y="4472866"/>
              <a:ext cx="2377704" cy="729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Connecteur droit 18"/>
            <p:cNvCxnSpPr/>
            <p:nvPr/>
          </p:nvCxnSpPr>
          <p:spPr>
            <a:xfrm>
              <a:off x="4173052" y="4038600"/>
              <a:ext cx="0" cy="25019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1305801" y="3950274"/>
              <a:ext cx="1615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latin typeface="+mj-lt"/>
                </a:rPr>
                <a:t>EA Nationales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424997" y="3974871"/>
              <a:ext cx="1615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latin typeface="+mj-lt"/>
                </a:rPr>
                <a:t>EA Régionales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9275313" y="4029491"/>
              <a:ext cx="1905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latin typeface="+mj-lt"/>
                </a:rPr>
                <a:t>EA Internationales</a:t>
              </a:r>
            </a:p>
          </p:txBody>
        </p:sp>
        <p:pic>
          <p:nvPicPr>
            <p:cNvPr id="5128" name="Picture 8" descr="L'APIA et la FIPA cherchent des débouchés à Madrid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14" y="5287742"/>
              <a:ext cx="1375758" cy="9171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1574495" y="5657302"/>
              <a:ext cx="2407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>
                      <a:lumMod val="50000"/>
                    </a:schemeClr>
                  </a:solidFill>
                </a:rPr>
                <a:t>En cours d’accréditation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1614654" y="5007418"/>
              <a:ext cx="2407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>
                      <a:lumMod val="50000"/>
                    </a:schemeClr>
                  </a:solidFill>
                </a:rPr>
                <a:t>En cours d’accréditation</a:t>
              </a:r>
            </a:p>
          </p:txBody>
        </p:sp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4903" y="4837608"/>
              <a:ext cx="2465117" cy="1172065"/>
            </a:xfrm>
            <a:prstGeom prst="rect">
              <a:avLst/>
            </a:prstGeom>
          </p:spPr>
        </p:pic>
        <p:pic>
          <p:nvPicPr>
            <p:cNvPr id="5136" name="Picture 16" descr="L'Agence allemande de la coopération Internationale GIZ présente ses  objectifs pour la Tunisie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4290" y="4590808"/>
              <a:ext cx="1999021" cy="833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6" name="Connecteur droit 35"/>
            <p:cNvCxnSpPr/>
            <p:nvPr/>
          </p:nvCxnSpPr>
          <p:spPr>
            <a:xfrm>
              <a:off x="8237052" y="3974871"/>
              <a:ext cx="0" cy="25019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142" name="Picture 22" descr="Programme des Nations Unies pour le Développement (PNUD) - ACTED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19"/>
            <a:stretch/>
          </p:blipFill>
          <p:spPr bwMode="auto">
            <a:xfrm>
              <a:off x="11029589" y="4622356"/>
              <a:ext cx="882219" cy="16086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4" name="Picture 24" descr="Appel à propositions – Banque Mondiale – Jamaity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616" b="22362"/>
            <a:stretch/>
          </p:blipFill>
          <p:spPr bwMode="auto">
            <a:xfrm>
              <a:off x="8709031" y="5448362"/>
              <a:ext cx="1518877" cy="850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4252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10179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Finance carbone « officielle » : compensation sous l’Accord de Paris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B44E0D9-0B8D-4D7E-9241-7D7D292AEA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352" y="144644"/>
            <a:ext cx="1689713" cy="1290456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EAC6FEBD-8DEE-4691-BCF5-F0D18FB48BA4}"/>
              </a:ext>
            </a:extLst>
          </p:cNvPr>
          <p:cNvGrpSpPr/>
          <p:nvPr/>
        </p:nvGrpSpPr>
        <p:grpSpPr>
          <a:xfrm>
            <a:off x="3965575" y="1149350"/>
            <a:ext cx="4403725" cy="1644650"/>
            <a:chOff x="3190875" y="1149350"/>
            <a:chExt cx="4403725" cy="164465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77591003-611D-49F1-AA79-60F1CFE3B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875" y="1149350"/>
              <a:ext cx="2466975" cy="164465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6BEACCED-138D-4224-9C23-69F43CB272AF}"/>
                </a:ext>
              </a:extLst>
            </p:cNvPr>
            <p:cNvSpPr txBox="1"/>
            <p:nvPr/>
          </p:nvSpPr>
          <p:spPr>
            <a:xfrm>
              <a:off x="5457748" y="1409700"/>
              <a:ext cx="17907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3200" dirty="0"/>
                <a:t>Accord de Paris</a:t>
              </a:r>
              <a:endParaRPr lang="en-CA" sz="32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6E104A99-7EE7-43B3-80B0-6349163F5251}"/>
                </a:ext>
              </a:extLst>
            </p:cNvPr>
            <p:cNvSpPr/>
            <p:nvPr/>
          </p:nvSpPr>
          <p:spPr>
            <a:xfrm>
              <a:off x="3365500" y="1149350"/>
              <a:ext cx="4229100" cy="164465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E2DB2D5E-7974-4224-9E9A-FCFA98723C2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2095"/>
          <a:stretch/>
        </p:blipFill>
        <p:spPr>
          <a:xfrm>
            <a:off x="2044699" y="3146473"/>
            <a:ext cx="2447333" cy="2149427"/>
          </a:xfrm>
          <a:prstGeom prst="rect">
            <a:avLst/>
          </a:prstGeom>
        </p:spPr>
      </p:pic>
      <p:sp>
        <p:nvSpPr>
          <p:cNvPr id="29" name="ZoneTexte 4">
            <a:extLst>
              <a:ext uri="{FF2B5EF4-FFF2-40B4-BE49-F238E27FC236}">
                <a16:creationId xmlns:a16="http://schemas.microsoft.com/office/drawing/2014/main" xmlns="" id="{B647D3C6-C7FE-4041-AD1C-DCBFEC9915E5}"/>
              </a:ext>
            </a:extLst>
          </p:cNvPr>
          <p:cNvSpPr txBox="1"/>
          <p:nvPr/>
        </p:nvSpPr>
        <p:spPr>
          <a:xfrm>
            <a:off x="-154462" y="3397122"/>
            <a:ext cx="25303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- 41% </a:t>
            </a:r>
            <a:r>
              <a:rPr lang="fr-FR" sz="2400" b="1" dirty="0"/>
              <a:t>intensité carbone</a:t>
            </a:r>
          </a:p>
        </p:txBody>
      </p:sp>
      <p:sp>
        <p:nvSpPr>
          <p:cNvPr id="30" name="ZoneTexte 13">
            <a:extLst>
              <a:ext uri="{FF2B5EF4-FFF2-40B4-BE49-F238E27FC236}">
                <a16:creationId xmlns:a16="http://schemas.microsoft.com/office/drawing/2014/main" xmlns="" id="{7AFF2BE3-56E4-4CDE-B6AD-AA15A43B7925}"/>
              </a:ext>
            </a:extLst>
          </p:cNvPr>
          <p:cNvSpPr txBox="1"/>
          <p:nvPr/>
        </p:nvSpPr>
        <p:spPr>
          <a:xfrm>
            <a:off x="236769" y="4782117"/>
            <a:ext cx="20586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207 </a:t>
            </a:r>
            <a:r>
              <a:rPr lang="fr-FR" sz="2400" b="1" dirty="0"/>
              <a:t>MtCO2</a:t>
            </a:r>
            <a:endParaRPr lang="fr-FR" sz="2400" dirty="0">
              <a:latin typeface="+mj-lt"/>
            </a:endParaRPr>
          </a:p>
        </p:txBody>
      </p:sp>
      <p:sp>
        <p:nvSpPr>
          <p:cNvPr id="31" name="ZoneTexte 15">
            <a:extLst>
              <a:ext uri="{FF2B5EF4-FFF2-40B4-BE49-F238E27FC236}">
                <a16:creationId xmlns:a16="http://schemas.microsoft.com/office/drawing/2014/main" xmlns="" id="{120F90E8-C2E8-447B-A800-41FD5EC7DBA7}"/>
              </a:ext>
            </a:extLst>
          </p:cNvPr>
          <p:cNvSpPr txBox="1"/>
          <p:nvPr/>
        </p:nvSpPr>
        <p:spPr>
          <a:xfrm>
            <a:off x="2044699" y="5330745"/>
            <a:ext cx="19819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18 </a:t>
            </a:r>
            <a:r>
              <a:rPr lang="fr-FR" sz="2400" b="1" dirty="0"/>
              <a:t>milliards USD</a:t>
            </a:r>
            <a:endParaRPr lang="fr-FR" sz="2400" dirty="0">
              <a:latin typeface="+mj-lt"/>
            </a:endParaRPr>
          </a:p>
        </p:txBody>
      </p:sp>
      <p:sp>
        <p:nvSpPr>
          <p:cNvPr id="32" name="ZoneTexte 6">
            <a:extLst>
              <a:ext uri="{FF2B5EF4-FFF2-40B4-BE49-F238E27FC236}">
                <a16:creationId xmlns:a16="http://schemas.microsoft.com/office/drawing/2014/main" xmlns="" id="{4BD56C11-57CD-4CE1-AD42-0E6D36B6C622}"/>
              </a:ext>
            </a:extLst>
          </p:cNvPr>
          <p:cNvSpPr txBox="1"/>
          <p:nvPr/>
        </p:nvSpPr>
        <p:spPr>
          <a:xfrm>
            <a:off x="4103374" y="4961414"/>
            <a:ext cx="18957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75% </a:t>
            </a:r>
            <a:r>
              <a:rPr lang="fr-FR" sz="2400" b="1" dirty="0"/>
              <a:t>secteur de l’énergie</a:t>
            </a:r>
          </a:p>
        </p:txBody>
      </p:sp>
      <p:sp>
        <p:nvSpPr>
          <p:cNvPr id="33" name="ZoneTexte 6">
            <a:extLst>
              <a:ext uri="{FF2B5EF4-FFF2-40B4-BE49-F238E27FC236}">
                <a16:creationId xmlns:a16="http://schemas.microsoft.com/office/drawing/2014/main" xmlns="" id="{5870AB51-5081-4E7B-983C-516BDCF94F4C}"/>
              </a:ext>
            </a:extLst>
          </p:cNvPr>
          <p:cNvSpPr txBox="1"/>
          <p:nvPr/>
        </p:nvSpPr>
        <p:spPr>
          <a:xfrm>
            <a:off x="7905363" y="3120123"/>
            <a:ext cx="2545009" cy="193899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Article 6 AP</a:t>
            </a:r>
            <a:endParaRPr lang="fr-FR" sz="2400" b="1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9C786D-B8B4-4325-8D9B-FEFBD154A0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668" y="5360126"/>
            <a:ext cx="1751434" cy="116762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DB024573-227A-4271-9D24-C049FBA12BB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1" r="17482"/>
          <a:stretch/>
        </p:blipFill>
        <p:spPr>
          <a:xfrm>
            <a:off x="10248900" y="5389378"/>
            <a:ext cx="1153980" cy="1194966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xmlns="" id="{EDCF30C1-B712-45DD-88E8-BB0D3EA53F69}"/>
              </a:ext>
            </a:extLst>
          </p:cNvPr>
          <p:cNvCxnSpPr/>
          <p:nvPr/>
        </p:nvCxnSpPr>
        <p:spPr>
          <a:xfrm>
            <a:off x="8496300" y="5384800"/>
            <a:ext cx="1473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A27A6E89-CA70-4D1A-98AD-D9992CCC9D28}"/>
              </a:ext>
            </a:extLst>
          </p:cNvPr>
          <p:cNvCxnSpPr>
            <a:cxnSpLocks/>
          </p:cNvCxnSpPr>
          <p:nvPr/>
        </p:nvCxnSpPr>
        <p:spPr>
          <a:xfrm flipH="1">
            <a:off x="8496300" y="6413449"/>
            <a:ext cx="1473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13">
            <a:extLst>
              <a:ext uri="{FF2B5EF4-FFF2-40B4-BE49-F238E27FC236}">
                <a16:creationId xmlns:a16="http://schemas.microsoft.com/office/drawing/2014/main" xmlns="" id="{A8FE3C51-576C-48D6-8365-DD1AF858E992}"/>
              </a:ext>
            </a:extLst>
          </p:cNvPr>
          <p:cNvSpPr txBox="1"/>
          <p:nvPr/>
        </p:nvSpPr>
        <p:spPr>
          <a:xfrm>
            <a:off x="8215532" y="5328361"/>
            <a:ext cx="205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tCO2</a:t>
            </a:r>
            <a:endParaRPr lang="fr-FR" sz="4000" dirty="0">
              <a:latin typeface="+mj-lt"/>
            </a:endParaRPr>
          </a:p>
        </p:txBody>
      </p:sp>
      <p:sp>
        <p:nvSpPr>
          <p:cNvPr id="46" name="ZoneTexte 13">
            <a:extLst>
              <a:ext uri="{FF2B5EF4-FFF2-40B4-BE49-F238E27FC236}">
                <a16:creationId xmlns:a16="http://schemas.microsoft.com/office/drawing/2014/main" xmlns="" id="{CEAD5DAC-6516-4EF5-86A1-4BB5A6085259}"/>
              </a:ext>
            </a:extLst>
          </p:cNvPr>
          <p:cNvSpPr txBox="1"/>
          <p:nvPr/>
        </p:nvSpPr>
        <p:spPr>
          <a:xfrm>
            <a:off x="8235708" y="5773476"/>
            <a:ext cx="205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$</a:t>
            </a:r>
            <a:endParaRPr lang="fr-FR" sz="4000" dirty="0">
              <a:latin typeface="+mj-lt"/>
            </a:endParaRPr>
          </a:p>
        </p:txBody>
      </p:sp>
      <p:sp>
        <p:nvSpPr>
          <p:cNvPr id="49" name="Arrow: Left-Right 48">
            <a:extLst>
              <a:ext uri="{FF2B5EF4-FFF2-40B4-BE49-F238E27FC236}">
                <a16:creationId xmlns:a16="http://schemas.microsoft.com/office/drawing/2014/main" xmlns="" id="{4C21582F-E64C-4314-A069-A488C36084C2}"/>
              </a:ext>
            </a:extLst>
          </p:cNvPr>
          <p:cNvSpPr/>
          <p:nvPr/>
        </p:nvSpPr>
        <p:spPr>
          <a:xfrm>
            <a:off x="4575011" y="3363003"/>
            <a:ext cx="3330351" cy="129132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Coordination</a:t>
            </a:r>
            <a:endParaRPr lang="en-CA" sz="3200" b="1" dirty="0"/>
          </a:p>
        </p:txBody>
      </p:sp>
    </p:spTree>
    <p:extLst>
      <p:ext uri="{BB962C8B-B14F-4D97-AF65-F5344CB8AC3E}">
        <p14:creationId xmlns:p14="http://schemas.microsoft.com/office/powerpoint/2010/main" val="254182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 animBg="1"/>
      <p:bldP spid="45" grpId="0"/>
      <p:bldP spid="46" grpId="0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La méthanisation : du biogaz dans nos déchets | Planète Énergies">
            <a:extLst>
              <a:ext uri="{FF2B5EF4-FFF2-40B4-BE49-F238E27FC236}">
                <a16:creationId xmlns:a16="http://schemas.microsoft.com/office/drawing/2014/main" xmlns="" id="{BCB5FC67-5F3B-41EE-A3FA-7334CD561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83" y="5050072"/>
            <a:ext cx="2019544" cy="130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887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Finance carbone « volontaire »: acteurs &amp; fonctionnement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C32528-DBA5-4BAC-A6FD-35253D508CA8}"/>
              </a:ext>
            </a:extLst>
          </p:cNvPr>
          <p:cNvSpPr txBox="1"/>
          <p:nvPr/>
        </p:nvSpPr>
        <p:spPr>
          <a:xfrm>
            <a:off x="825500" y="1257300"/>
            <a:ext cx="1346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err="1"/>
              <a:t>P</a:t>
            </a:r>
            <a:r>
              <a:rPr lang="de-CH" sz="3200" dirty="0" err="1" smtClean="0"/>
              <a:t>rojets</a:t>
            </a:r>
            <a:endParaRPr lang="en-CA" sz="3200" dirty="0"/>
          </a:p>
        </p:txBody>
      </p:sp>
      <p:pic>
        <p:nvPicPr>
          <p:cNvPr id="9" name="Picture 10" descr="Prix des chauffe-eau solaire indépendant Tunisie - Trouvez - Comparez -  Réalisez">
            <a:extLst>
              <a:ext uri="{FF2B5EF4-FFF2-40B4-BE49-F238E27FC236}">
                <a16:creationId xmlns:a16="http://schemas.microsoft.com/office/drawing/2014/main" xmlns="" id="{9F0C4FB6-8353-493F-B653-BEA37D9B5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683" y="2055831"/>
            <a:ext cx="1966358" cy="147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Énergie éolienne - Tetra Tech">
            <a:extLst>
              <a:ext uri="{FF2B5EF4-FFF2-40B4-BE49-F238E27FC236}">
                <a16:creationId xmlns:a16="http://schemas.microsoft.com/office/drawing/2014/main" xmlns="" id="{63F63FF7-2F11-41F5-95E1-EBBD3D85C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4" y="3642961"/>
            <a:ext cx="1779254" cy="117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FDC3413-0626-41F4-89EC-7D57063324DE}"/>
              </a:ext>
            </a:extLst>
          </p:cNvPr>
          <p:cNvSpPr txBox="1"/>
          <p:nvPr/>
        </p:nvSpPr>
        <p:spPr>
          <a:xfrm>
            <a:off x="5067300" y="1235566"/>
            <a:ext cx="2617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err="1" smtClean="0"/>
              <a:t>Intermédiaires</a:t>
            </a:r>
            <a:endParaRPr lang="en-CA" sz="3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11BB815-A1EF-4071-970D-EBDA144DB7DE}"/>
              </a:ext>
            </a:extLst>
          </p:cNvPr>
          <p:cNvSpPr txBox="1"/>
          <p:nvPr/>
        </p:nvSpPr>
        <p:spPr>
          <a:xfrm>
            <a:off x="9219556" y="1222865"/>
            <a:ext cx="1822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err="1"/>
              <a:t>acheteurs</a:t>
            </a:r>
            <a:endParaRPr lang="en-CA" sz="3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6707BB0-0649-4128-B27E-E73422BE35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2475" y="5050072"/>
            <a:ext cx="1571625" cy="6572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933BD38-4FA8-48DF-A3EE-B7D77EA72A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0245" y="2873375"/>
            <a:ext cx="1571625" cy="6572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622A0AEF-0D4C-4814-B3B7-E324AB4FBE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5522" y="4132329"/>
            <a:ext cx="2137410" cy="6572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55706378-FB1D-4A57-8412-7B7D8224C9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5775" y="1882920"/>
            <a:ext cx="2038055" cy="90179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BD25F5B-B304-416D-A9CC-54D3CC6563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7913" y="3761445"/>
            <a:ext cx="1047976" cy="102810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1DCAC28B-62D3-4759-A53D-F8A2BEB48D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4914" y="5724034"/>
            <a:ext cx="1876425" cy="6381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44931A95-2D94-4FCE-927D-CC0B7062CD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14449" y="4290853"/>
            <a:ext cx="1789967" cy="52322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77B39B3C-1167-470E-92C6-FB0627F275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30052" y="4916481"/>
            <a:ext cx="2582573" cy="733074"/>
          </a:xfrm>
          <a:prstGeom prst="rect">
            <a:avLst/>
          </a:prstGeom>
        </p:spPr>
      </p:pic>
      <p:pic>
        <p:nvPicPr>
          <p:cNvPr id="32" name="Picture 4" descr="Myclimate 201x logo.svg">
            <a:extLst>
              <a:ext uri="{FF2B5EF4-FFF2-40B4-BE49-F238E27FC236}">
                <a16:creationId xmlns:a16="http://schemas.microsoft.com/office/drawing/2014/main" xmlns="" id="{8755FC35-3D89-4A77-B377-3317A4CDB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639" y="2765151"/>
            <a:ext cx="2381250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64ED36E0-450E-4236-A7C2-03CC54EEA6D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8985073" y="1882920"/>
            <a:ext cx="1547244" cy="121429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BAA305F5-4718-48C9-952E-06071B6AED33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01"/>
          <a:stretch/>
        </p:blipFill>
        <p:spPr>
          <a:xfrm>
            <a:off x="9687922" y="3295254"/>
            <a:ext cx="2246611" cy="100481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345B3D4B-B061-42C8-9E4F-BC8EAEE0E97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775" y="5724034"/>
            <a:ext cx="1691477" cy="67801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8099BC4E-9988-4D9F-BF9E-0A1EECE94D54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5" t="32274" r="15450" b="32561"/>
          <a:stretch/>
        </p:blipFill>
        <p:spPr>
          <a:xfrm>
            <a:off x="8778577" y="4558435"/>
            <a:ext cx="2246611" cy="1058387"/>
          </a:xfrm>
          <a:prstGeom prst="rect">
            <a:avLst/>
          </a:prstGeom>
        </p:spPr>
      </p:pic>
      <p:sp>
        <p:nvSpPr>
          <p:cNvPr id="41" name="Arrow: Right 40">
            <a:extLst>
              <a:ext uri="{FF2B5EF4-FFF2-40B4-BE49-F238E27FC236}">
                <a16:creationId xmlns:a16="http://schemas.microsoft.com/office/drawing/2014/main" xmlns="" id="{F76D41E6-9202-4E23-B4CE-DC4A8A7B0C40}"/>
              </a:ext>
            </a:extLst>
          </p:cNvPr>
          <p:cNvSpPr/>
          <p:nvPr/>
        </p:nvSpPr>
        <p:spPr>
          <a:xfrm>
            <a:off x="3679227" y="2298700"/>
            <a:ext cx="606548" cy="31415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xmlns="" id="{A6B44EC3-815A-440D-A393-0A55C65BD0F4}"/>
              </a:ext>
            </a:extLst>
          </p:cNvPr>
          <p:cNvSpPr/>
          <p:nvPr/>
        </p:nvSpPr>
        <p:spPr>
          <a:xfrm>
            <a:off x="3831626" y="5810737"/>
            <a:ext cx="1032473" cy="31066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xmlns="" id="{07EF381B-C0DD-431C-9ECD-717246DC8A01}"/>
              </a:ext>
            </a:extLst>
          </p:cNvPr>
          <p:cNvSpPr/>
          <p:nvPr/>
        </p:nvSpPr>
        <p:spPr>
          <a:xfrm>
            <a:off x="2141638" y="3745684"/>
            <a:ext cx="4262778" cy="30917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xmlns="" id="{5092177F-DF6F-4098-975E-DDB961C785EF}"/>
              </a:ext>
            </a:extLst>
          </p:cNvPr>
          <p:cNvSpPr/>
          <p:nvPr/>
        </p:nvSpPr>
        <p:spPr>
          <a:xfrm>
            <a:off x="6340470" y="2251914"/>
            <a:ext cx="2513060" cy="307519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xmlns="" id="{6B5B5A7E-691A-481E-B27A-9FD92E1E6EA0}"/>
              </a:ext>
            </a:extLst>
          </p:cNvPr>
          <p:cNvSpPr/>
          <p:nvPr/>
        </p:nvSpPr>
        <p:spPr>
          <a:xfrm>
            <a:off x="7859386" y="3737989"/>
            <a:ext cx="1547244" cy="276482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xmlns="" id="{18E4110B-2866-4157-91DC-66927E4C9D2C}"/>
              </a:ext>
            </a:extLst>
          </p:cNvPr>
          <p:cNvSpPr/>
          <p:nvPr/>
        </p:nvSpPr>
        <p:spPr>
          <a:xfrm>
            <a:off x="6869013" y="5827828"/>
            <a:ext cx="1547244" cy="276482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EDEEEFD0-7A05-46CC-8F49-97D5B322F22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352" y="144644"/>
            <a:ext cx="1689713" cy="129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18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41" grpId="0" animBg="1"/>
      <p:bldP spid="44" grpId="0" animBg="1"/>
      <p:bldP spid="45" grpId="0" animBg="1"/>
      <p:bldP spid="48" grpId="0" animBg="1"/>
      <p:bldP spid="49" grpId="0" animBg="1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6423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Finance carbone « volontaire »: acheteurs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7FEFEA4-3E8B-4439-9FB9-B6EB3AE7C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1" y="1041400"/>
            <a:ext cx="10286998" cy="51434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B4AD045-E2FE-4BA0-83EF-1EA5E0E2F64E}"/>
              </a:ext>
            </a:extLst>
          </p:cNvPr>
          <p:cNvSpPr txBox="1"/>
          <p:nvPr/>
        </p:nvSpPr>
        <p:spPr>
          <a:xfrm>
            <a:off x="2755900" y="6244756"/>
            <a:ext cx="5050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hlinkClick r:id="rId3"/>
              </a:rPr>
              <a:t>https://sealawards.com/sustainability-award-2018/</a:t>
            </a:r>
            <a:r>
              <a:rPr lang="en-CA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6990B1A-7170-4CED-8884-874ABDDA03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352" y="144644"/>
            <a:ext cx="1689713" cy="129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8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6671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Finance carbone « volontaire »: statistiques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B4AD045-E2FE-4BA0-83EF-1EA5E0E2F64E}"/>
              </a:ext>
            </a:extLst>
          </p:cNvPr>
          <p:cNvSpPr txBox="1"/>
          <p:nvPr/>
        </p:nvSpPr>
        <p:spPr>
          <a:xfrm>
            <a:off x="2755900" y="6244756"/>
            <a:ext cx="627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Voluntary Carbon and the Post-Pandemic Recovery , 2020</a:t>
            </a: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694B6A2-DFC2-40E4-9F27-77BA46B78B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352" y="144644"/>
            <a:ext cx="1689713" cy="1290456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1022350" y="709262"/>
            <a:ext cx="9378950" cy="5439475"/>
            <a:chOff x="1022350" y="709262"/>
            <a:chExt cx="9378950" cy="543947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E724FC63-D774-4FB0-83C7-12FE8D250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2350" y="709262"/>
              <a:ext cx="9378950" cy="5439475"/>
            </a:xfrm>
            <a:prstGeom prst="rect">
              <a:avLst/>
            </a:prstGeom>
          </p:spPr>
        </p:pic>
        <p:sp>
          <p:nvSpPr>
            <p:cNvPr id="2" name="ZoneTexte 1"/>
            <p:cNvSpPr txBox="1"/>
            <p:nvPr/>
          </p:nvSpPr>
          <p:spPr>
            <a:xfrm>
              <a:off x="1605003" y="1532237"/>
              <a:ext cx="4091461" cy="369332"/>
            </a:xfrm>
            <a:prstGeom prst="rect">
              <a:avLst/>
            </a:prstGeom>
            <a:solidFill>
              <a:srgbClr val="073C5C"/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ENERGIES RENOUVELABLES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581875" y="2014009"/>
              <a:ext cx="4091461" cy="646331"/>
            </a:xfrm>
            <a:prstGeom prst="rect">
              <a:avLst/>
            </a:prstGeom>
            <a:solidFill>
              <a:srgbClr val="00AECA"/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EXPLOITATION FORESTRIERE ET UTILISATION DES SOLS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620364" y="2775686"/>
              <a:ext cx="4091461" cy="369332"/>
            </a:xfrm>
            <a:prstGeom prst="rect">
              <a:avLst/>
            </a:prstGeom>
            <a:solidFill>
              <a:srgbClr val="E14E4C"/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TRAITEMENT DES DECHETS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620364" y="3455500"/>
              <a:ext cx="4091461" cy="369332"/>
            </a:xfrm>
            <a:prstGeom prst="rect">
              <a:avLst/>
            </a:prstGeom>
            <a:solidFill>
              <a:srgbClr val="70AD47"/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APPAREILS MENAGERS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581874" y="4006778"/>
              <a:ext cx="4091461" cy="646331"/>
            </a:xfrm>
            <a:prstGeom prst="rect">
              <a:avLst/>
            </a:prstGeom>
            <a:solidFill>
              <a:srgbClr val="A8AAAD"/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PROCESSUS DE PRODUCTION INDUSTRIELS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581873" y="4689768"/>
              <a:ext cx="4091461" cy="646331"/>
            </a:xfrm>
            <a:prstGeom prst="rect">
              <a:avLst/>
            </a:prstGeom>
            <a:solidFill>
              <a:srgbClr val="E61E26"/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EFFICACITE ENERGETIQUE / SUBSTITUTION DE COMBUSTIBLE 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620364" y="5500909"/>
              <a:ext cx="4091461" cy="369332"/>
            </a:xfrm>
            <a:prstGeom prst="rect">
              <a:avLst/>
            </a:prstGeom>
            <a:solidFill>
              <a:srgbClr val="763D52"/>
            </a:solidFill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TRANSPORTS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641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7321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Projets potentiels de finance carbone en Tunisie</a:t>
            </a:r>
          </a:p>
        </p:txBody>
      </p:sp>
      <p:pic>
        <p:nvPicPr>
          <p:cNvPr id="1028" name="Picture 4" descr="Réunion du Conseil Municipal | Site de la commune de Flaya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4" y="1217236"/>
            <a:ext cx="2700000" cy="20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Énergie éolienne - Tetra Te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839" y="4041307"/>
            <a:ext cx="2700000" cy="177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rix des chauffe-eau solaire indépendant Tunisie - Trouvez - Comparez -  Réalise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809" y="1147035"/>
            <a:ext cx="2700000" cy="20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Qu'est-ce que l'isolation thermique ? - TPE isolation thermiqu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442" y="1287435"/>
            <a:ext cx="2700000" cy="18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Ma maison convient-elle aux panneaux solaires? | Bati-Info - L'expert  Habita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411" y="4080325"/>
            <a:ext cx="2614031" cy="174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Reforestation : le Costa Rica a 2 fois plus de forêts qu'il y a 30 ...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2" r="6559"/>
          <a:stretch/>
        </p:blipFill>
        <p:spPr bwMode="auto">
          <a:xfrm>
            <a:off x="9360237" y="1144954"/>
            <a:ext cx="2612046" cy="20270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La méthanisation : du biogaz dans nos déchets | Planète Énergie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4" y="4080325"/>
            <a:ext cx="2700000" cy="174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'industrie n'a pas besoin de l'Eta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236" y="4031135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ZoneTexte 30"/>
          <p:cNvSpPr txBox="1"/>
          <p:nvPr/>
        </p:nvSpPr>
        <p:spPr>
          <a:xfrm>
            <a:off x="-30073" y="3262194"/>
            <a:ext cx="3287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Centrales solaires photovoltaïques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2992014" y="3242236"/>
            <a:ext cx="3009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Isolation thermique des bâtiments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6394809" y="3262194"/>
            <a:ext cx="2700000" cy="366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Chauffe-eau solaires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9316260" y="3218668"/>
            <a:ext cx="2700000" cy="366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Reboisement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292013" y="5881633"/>
            <a:ext cx="270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Valorisation énergétique déchets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3343411" y="5901591"/>
            <a:ext cx="2614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solaire décentralisée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6308839" y="5901591"/>
            <a:ext cx="26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Eoliennes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9355244" y="5874225"/>
            <a:ext cx="2704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Efficacité énergétique des processus industriels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3D52AF19-EC09-481E-A1DD-6302FD027DE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352" y="144644"/>
            <a:ext cx="1689713" cy="129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4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6931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Bilan carbone (provisoire) du projet Rev’ACTE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75026" y="1149075"/>
            <a:ext cx="3695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6000" b="1" dirty="0"/>
              <a:t>19,215 </a:t>
            </a:r>
            <a:r>
              <a:rPr lang="fr-FR" sz="2000" b="1" dirty="0"/>
              <a:t>t-</a:t>
            </a:r>
            <a:r>
              <a:rPr lang="fr-FR" sz="2000" b="1" dirty="0" err="1"/>
              <a:t>eq</a:t>
            </a:r>
            <a:r>
              <a:rPr lang="fr-FR" sz="2000" b="1" dirty="0"/>
              <a:t> CO2</a:t>
            </a:r>
          </a:p>
        </p:txBody>
      </p:sp>
      <p:pic>
        <p:nvPicPr>
          <p:cNvPr id="13" name="Picture 12" descr="Assurance Auto | Assurance Voitures Solly Azar Particuliers - Assurance  Solly Az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28610" y="1367950"/>
            <a:ext cx="996676" cy="57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276" y="1167082"/>
            <a:ext cx="838526" cy="81766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9" t="22497" r="24655" b="22963"/>
          <a:stretch/>
        </p:blipFill>
        <p:spPr>
          <a:xfrm>
            <a:off x="5609246" y="1193211"/>
            <a:ext cx="908735" cy="90190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309" y="1101520"/>
            <a:ext cx="954338" cy="94801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6"/>
          <a:srcRect l="12424" t="10198" r="11688" b="3368"/>
          <a:stretch/>
        </p:blipFill>
        <p:spPr>
          <a:xfrm>
            <a:off x="2754128" y="2735811"/>
            <a:ext cx="5928576" cy="358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4112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Méthode de calcul utilisée</a:t>
            </a:r>
          </a:p>
        </p:txBody>
      </p:sp>
      <p:pic>
        <p:nvPicPr>
          <p:cNvPr id="9" name="Imag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3" y="2886123"/>
            <a:ext cx="10536607" cy="3692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 descr="Myclimate 201x logo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657" y="1446212"/>
            <a:ext cx="2381250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014" y="1103820"/>
            <a:ext cx="3237257" cy="14753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1600" y="5274733"/>
            <a:ext cx="11010900" cy="1595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866" y="4851399"/>
            <a:ext cx="11010900" cy="1595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8132" y="3996267"/>
            <a:ext cx="11010900" cy="1653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0" y="2845042"/>
            <a:ext cx="11010900" cy="1653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1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 animBg="1"/>
      <p:bldP spid="28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11535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Exercice : Calcul du potentiel de réduction d’émissions d’un projet communal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592154" y="1194483"/>
            <a:ext cx="3593385" cy="1999432"/>
            <a:chOff x="8199721" y="2960344"/>
            <a:chExt cx="3513068" cy="1954742"/>
          </a:xfrm>
        </p:grpSpPr>
        <p:grpSp>
          <p:nvGrpSpPr>
            <p:cNvPr id="5" name="Groupe 4"/>
            <p:cNvGrpSpPr/>
            <p:nvPr/>
          </p:nvGrpSpPr>
          <p:grpSpPr>
            <a:xfrm>
              <a:off x="8199721" y="2960344"/>
              <a:ext cx="3513068" cy="1954742"/>
              <a:chOff x="8199721" y="2960344"/>
              <a:chExt cx="3513068" cy="1954742"/>
            </a:xfrm>
          </p:grpSpPr>
          <p:pic>
            <p:nvPicPr>
              <p:cNvPr id="7" name="Imag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99721" y="2960344"/>
                <a:ext cx="3513068" cy="1954742"/>
              </a:xfrm>
              <a:prstGeom prst="rect">
                <a:avLst/>
              </a:prstGeom>
            </p:spPr>
          </p:pic>
          <p:sp>
            <p:nvSpPr>
              <p:cNvPr id="8" name="ZoneTexte 7"/>
              <p:cNvSpPr txBox="1"/>
              <p:nvPr/>
            </p:nvSpPr>
            <p:spPr>
              <a:xfrm>
                <a:off x="10007056" y="4661517"/>
                <a:ext cx="592667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fr-FR" sz="900" dirty="0"/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9942496" y="4658371"/>
              <a:ext cx="5926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/>
                <a:t>carbone</a:t>
              </a: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4699000" y="1308783"/>
            <a:ext cx="68453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i="1" dirty="0"/>
              <a:t>Une commune décide de rénover une partie de son réseau d’éclairage public en remplaçant </a:t>
            </a:r>
            <a:r>
              <a:rPr lang="fr-FR" b="1" i="1" dirty="0"/>
              <a:t>50 points SHP par des LED</a:t>
            </a:r>
            <a:r>
              <a:rPr lang="fr-FR" i="1" dirty="0"/>
              <a:t>.</a:t>
            </a:r>
          </a:p>
          <a:p>
            <a:r>
              <a:rPr lang="fr-FR" i="1" dirty="0"/>
              <a:t>Elle souhaite connaître la réduction d’émissions de gaz à effet de serre atteinte grâce au projet. Comment peut-elle s’y prendre ?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92154" y="3705821"/>
            <a:ext cx="545845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/>
              <a:t>Données nécessaires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Consommation initiale : </a:t>
            </a:r>
            <a:r>
              <a:rPr lang="fr-FR" b="1" dirty="0"/>
              <a:t>60’000 kWh / 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Consommation </a:t>
            </a:r>
            <a:r>
              <a:rPr lang="fr-FR" dirty="0" err="1"/>
              <a:t>ap</a:t>
            </a:r>
            <a:r>
              <a:rPr lang="fr-FR" dirty="0"/>
              <a:t>. rénovation : </a:t>
            </a:r>
            <a:r>
              <a:rPr lang="fr-FR" b="1" dirty="0"/>
              <a:t>40’000 kWh / 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Facteur d’émission de la consommation électrique : </a:t>
            </a:r>
            <a:r>
              <a:rPr lang="fr-FR" b="1" dirty="0"/>
              <a:t>0,463 kg eq-CO</a:t>
            </a:r>
            <a:r>
              <a:rPr lang="fr-FR" sz="1400" b="1" dirty="0"/>
              <a:t>2 </a:t>
            </a:r>
            <a:r>
              <a:rPr lang="fr-FR" b="1" dirty="0"/>
              <a:t>/ kWh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Durée de vie des lampes : </a:t>
            </a:r>
            <a:r>
              <a:rPr lang="fr-FR" b="1" dirty="0"/>
              <a:t>30’000 heures </a:t>
            </a:r>
            <a:r>
              <a:rPr lang="fr-FR" dirty="0"/>
              <a:t>(soit environ </a:t>
            </a:r>
            <a:r>
              <a:rPr lang="fr-FR" b="1" dirty="0"/>
              <a:t>7 ans</a:t>
            </a:r>
            <a:r>
              <a:rPr lang="fr-FR" dirty="0"/>
              <a:t>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522784" y="3705821"/>
            <a:ext cx="530495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/>
              <a:t>Calcul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Gain énergétique par an : </a:t>
            </a:r>
          </a:p>
          <a:p>
            <a:pPr>
              <a:spcAft>
                <a:spcPts val="600"/>
              </a:spcAft>
            </a:pPr>
            <a:r>
              <a:rPr lang="fr-FR" dirty="0"/>
              <a:t>60’000 – 40’000 = </a:t>
            </a:r>
            <a:r>
              <a:rPr lang="fr-FR" b="1" dirty="0"/>
              <a:t>20’000 kWh / 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Réduction d’émissions par an :</a:t>
            </a:r>
          </a:p>
          <a:p>
            <a:pPr>
              <a:spcAft>
                <a:spcPts val="600"/>
              </a:spcAft>
            </a:pPr>
            <a:r>
              <a:rPr lang="fr-FR" dirty="0"/>
              <a:t>20’000 x 0,463 = </a:t>
            </a:r>
            <a:r>
              <a:rPr lang="fr-FR" b="1" dirty="0"/>
              <a:t>9 260 kg CO2 / 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Réduction d’émissions sur la durée de vie du projet: </a:t>
            </a:r>
          </a:p>
          <a:p>
            <a:pPr>
              <a:spcAft>
                <a:spcPts val="600"/>
              </a:spcAft>
            </a:pPr>
            <a:r>
              <a:rPr lang="fr-FR" b="1" dirty="0"/>
              <a:t>9’260 x 7 =  </a:t>
            </a:r>
            <a:r>
              <a:rPr lang="fr-FR" b="1" dirty="0">
                <a:solidFill>
                  <a:srgbClr val="C00000"/>
                </a:solidFill>
              </a:rPr>
              <a:t>64’820 kg eq-CO2 (64,8 t-</a:t>
            </a:r>
            <a:r>
              <a:rPr lang="fr-FR" b="1" dirty="0" err="1">
                <a:solidFill>
                  <a:srgbClr val="C00000"/>
                </a:solidFill>
              </a:rPr>
              <a:t>eq</a:t>
            </a:r>
            <a:r>
              <a:rPr lang="fr-FR" b="1" dirty="0">
                <a:solidFill>
                  <a:srgbClr val="C00000"/>
                </a:solidFill>
              </a:rPr>
              <a:t> CO2)</a:t>
            </a:r>
            <a:endParaRPr lang="fr-FR" dirty="0">
              <a:solidFill>
                <a:srgbClr val="C0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6096000" y="3785685"/>
            <a:ext cx="0" cy="2501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70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 finance climat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Comprendre et accéder à la finance climat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9ACDEF76-B9A5-5C44-A4FB-00A04093F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1587" y="527837"/>
            <a:ext cx="2237217" cy="75428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B198BDD4-151B-2641-B689-C6D2F00631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133" y="527838"/>
            <a:ext cx="814513" cy="8982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2CACF4CB-2578-354B-9261-28D47D4CF7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4064" y="306610"/>
            <a:ext cx="1951032" cy="9755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F0E9A3B3-3936-A84D-AA08-A1A03B4F16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3012" y="546873"/>
            <a:ext cx="1137344" cy="735253"/>
          </a:xfrm>
          <a:prstGeom prst="rect">
            <a:avLst/>
          </a:prstGeom>
        </p:spPr>
      </p:pic>
      <p:pic>
        <p:nvPicPr>
          <p:cNvPr id="8" name="Image 7" descr="Tunisian-Emblem">
            <a:extLst>
              <a:ext uri="{FF2B5EF4-FFF2-40B4-BE49-F238E27FC236}">
                <a16:creationId xmlns:a16="http://schemas.microsoft.com/office/drawing/2014/main" xmlns="" id="{9B36CDF3-59E2-3143-9301-7A8378C9FB7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0350" y="179790"/>
            <a:ext cx="681343" cy="107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95B514B6-B632-104A-858E-7DD738DA0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8238" y="248068"/>
            <a:ext cx="2613369" cy="10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7E904C78-6D22-414E-AF63-61D07D4077C4}"/>
              </a:ext>
            </a:extLst>
          </p:cNvPr>
          <p:cNvSpPr txBox="1"/>
          <p:nvPr/>
        </p:nvSpPr>
        <p:spPr>
          <a:xfrm>
            <a:off x="5021041" y="66068"/>
            <a:ext cx="112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+mj-lt"/>
              </a:rPr>
              <a:t>Partenaires</a:t>
            </a:r>
          </a:p>
        </p:txBody>
      </p:sp>
    </p:spTree>
    <p:extLst>
      <p:ext uri="{BB962C8B-B14F-4D97-AF65-F5344CB8AC3E}">
        <p14:creationId xmlns:p14="http://schemas.microsoft.com/office/powerpoint/2010/main" val="6639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11535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Exercice : Calcul du potentiel de réduction d’émissions d’un projet communal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592154" y="1194483"/>
            <a:ext cx="3593385" cy="1999432"/>
            <a:chOff x="8199721" y="2960344"/>
            <a:chExt cx="3513068" cy="1954742"/>
          </a:xfrm>
        </p:grpSpPr>
        <p:grpSp>
          <p:nvGrpSpPr>
            <p:cNvPr id="5" name="Groupe 4"/>
            <p:cNvGrpSpPr/>
            <p:nvPr/>
          </p:nvGrpSpPr>
          <p:grpSpPr>
            <a:xfrm>
              <a:off x="8199721" y="2960344"/>
              <a:ext cx="3513068" cy="1954742"/>
              <a:chOff x="8199721" y="2960344"/>
              <a:chExt cx="3513068" cy="1954742"/>
            </a:xfrm>
          </p:grpSpPr>
          <p:pic>
            <p:nvPicPr>
              <p:cNvPr id="7" name="Imag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99721" y="2960344"/>
                <a:ext cx="3513068" cy="1954742"/>
              </a:xfrm>
              <a:prstGeom prst="rect">
                <a:avLst/>
              </a:prstGeom>
            </p:spPr>
          </p:pic>
          <p:sp>
            <p:nvSpPr>
              <p:cNvPr id="8" name="ZoneTexte 7"/>
              <p:cNvSpPr txBox="1"/>
              <p:nvPr/>
            </p:nvSpPr>
            <p:spPr>
              <a:xfrm>
                <a:off x="10007056" y="4661517"/>
                <a:ext cx="592667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fr-FR" sz="900" dirty="0"/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9942496" y="4658371"/>
              <a:ext cx="5926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/>
                <a:t>carbone</a:t>
              </a: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4699000" y="1308783"/>
            <a:ext cx="68453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i="1" dirty="0"/>
              <a:t>Une commune décide de mettre en place une </a:t>
            </a:r>
            <a:r>
              <a:rPr lang="fr-FR" b="1" i="1" dirty="0"/>
              <a:t>installation </a:t>
            </a:r>
            <a:r>
              <a:rPr lang="fr-FR" b="1" i="1" dirty="0" smtClean="0"/>
              <a:t>photovoltaïque BT </a:t>
            </a:r>
            <a:r>
              <a:rPr lang="fr-FR" i="1" dirty="0"/>
              <a:t>sur son hôtel de ville afin de couvrir une partie de la consommation électrique du bâtiment.</a:t>
            </a:r>
          </a:p>
          <a:p>
            <a:r>
              <a:rPr lang="fr-FR" i="1" dirty="0"/>
              <a:t>Elle souhaite connaître la réduction d’émissions de gaz à effet de serre atteinte grâce au projet. Comment peut-elle s’y prendre ?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92154" y="3705821"/>
            <a:ext cx="545845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/>
              <a:t>Données nécessaires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Consommation du bâtiment : </a:t>
            </a:r>
            <a:r>
              <a:rPr lang="fr-FR" b="1" dirty="0"/>
              <a:t>4</a:t>
            </a:r>
            <a:r>
              <a:rPr lang="fr-FR" b="1" dirty="0" smtClean="0"/>
              <a:t>0’000 </a:t>
            </a:r>
            <a:r>
              <a:rPr lang="fr-FR" b="1" dirty="0"/>
              <a:t>kWh / 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Production des modules PV : </a:t>
            </a:r>
            <a:r>
              <a:rPr lang="fr-FR" b="1" dirty="0" smtClean="0"/>
              <a:t>20’000 </a:t>
            </a:r>
            <a:r>
              <a:rPr lang="fr-FR" b="1" dirty="0"/>
              <a:t>kWh / 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Facteur d’émission de la consommation électrique : </a:t>
            </a:r>
            <a:r>
              <a:rPr lang="fr-FR" b="1" dirty="0"/>
              <a:t>0,463 kg CO</a:t>
            </a:r>
            <a:r>
              <a:rPr lang="fr-FR" sz="1400" b="1" dirty="0"/>
              <a:t>2 </a:t>
            </a:r>
            <a:r>
              <a:rPr lang="fr-FR" b="1" dirty="0"/>
              <a:t>/ kWh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Facteur d’émissions de la production photovoltaïque : </a:t>
            </a:r>
            <a:r>
              <a:rPr lang="fr-FR" b="1" dirty="0"/>
              <a:t>négligeable </a:t>
            </a:r>
            <a:r>
              <a:rPr lang="fr-FR" dirty="0"/>
              <a:t>(20 - 80 g CO2 / kWh)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Durée de vie des modules PV : </a:t>
            </a:r>
            <a:r>
              <a:rPr lang="fr-FR" b="1" dirty="0"/>
              <a:t>25 ans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522784" y="3705821"/>
            <a:ext cx="5304952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/>
              <a:t>Calcul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Gain énergétique par an : </a:t>
            </a:r>
            <a:r>
              <a:rPr lang="fr-FR" b="1" dirty="0"/>
              <a:t>2</a:t>
            </a:r>
            <a:r>
              <a:rPr lang="fr-FR" b="1" dirty="0" smtClean="0"/>
              <a:t>0’000 </a:t>
            </a:r>
            <a:r>
              <a:rPr lang="fr-FR" b="1" dirty="0"/>
              <a:t>kWh / an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Réduction d’émissions par an : </a:t>
            </a:r>
          </a:p>
          <a:p>
            <a:pPr>
              <a:spcAft>
                <a:spcPts val="600"/>
              </a:spcAft>
            </a:pPr>
            <a:r>
              <a:rPr lang="fr-FR" dirty="0"/>
              <a:t>2</a:t>
            </a:r>
            <a:r>
              <a:rPr lang="fr-FR" dirty="0" smtClean="0"/>
              <a:t>0’000 </a:t>
            </a:r>
            <a:r>
              <a:rPr lang="fr-FR" dirty="0"/>
              <a:t>x 0,463 = </a:t>
            </a:r>
            <a:r>
              <a:rPr lang="fr-FR" b="1" dirty="0" smtClean="0"/>
              <a:t>9’260 </a:t>
            </a:r>
            <a:r>
              <a:rPr lang="fr-FR" b="1" dirty="0"/>
              <a:t>kg e-CO2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Réduction d’émissions sur la durée de vie du projet: </a:t>
            </a:r>
          </a:p>
          <a:p>
            <a:pPr>
              <a:spcAft>
                <a:spcPts val="600"/>
              </a:spcAft>
            </a:pPr>
            <a:r>
              <a:rPr lang="fr-FR" dirty="0" smtClean="0"/>
              <a:t>9’260 </a:t>
            </a:r>
            <a:r>
              <a:rPr lang="fr-FR" dirty="0"/>
              <a:t>x 25</a:t>
            </a:r>
            <a:r>
              <a:rPr lang="fr-FR" b="1" dirty="0"/>
              <a:t> =  </a:t>
            </a:r>
            <a:r>
              <a:rPr lang="fr-FR" b="1" dirty="0" smtClean="0">
                <a:solidFill>
                  <a:srgbClr val="C00000"/>
                </a:solidFill>
              </a:rPr>
              <a:t>231’500 </a:t>
            </a:r>
            <a:r>
              <a:rPr lang="fr-FR" b="1" dirty="0">
                <a:solidFill>
                  <a:srgbClr val="C00000"/>
                </a:solidFill>
              </a:rPr>
              <a:t>kg eq-CO2 </a:t>
            </a:r>
            <a:r>
              <a:rPr lang="fr-FR" b="1" dirty="0" smtClean="0">
                <a:solidFill>
                  <a:srgbClr val="C00000"/>
                </a:solidFill>
              </a:rPr>
              <a:t>(231,5 </a:t>
            </a:r>
            <a:r>
              <a:rPr lang="fr-FR" b="1" dirty="0">
                <a:solidFill>
                  <a:srgbClr val="C00000"/>
                </a:solidFill>
              </a:rPr>
              <a:t>t-</a:t>
            </a:r>
            <a:r>
              <a:rPr lang="fr-FR" b="1" dirty="0" err="1">
                <a:solidFill>
                  <a:srgbClr val="C00000"/>
                </a:solidFill>
              </a:rPr>
              <a:t>eq</a:t>
            </a:r>
            <a:r>
              <a:rPr lang="fr-FR" b="1" dirty="0">
                <a:solidFill>
                  <a:srgbClr val="C00000"/>
                </a:solidFill>
              </a:rPr>
              <a:t> CO2)</a:t>
            </a:r>
            <a:endParaRPr lang="fr-FR" dirty="0">
              <a:solidFill>
                <a:srgbClr val="C0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6096000" y="3785685"/>
            <a:ext cx="0" cy="2501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67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9218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Appel à un projet communal de compensation des émissions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92014" y="1145154"/>
            <a:ext cx="11130414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>
                <a:latin typeface="+mj-lt"/>
              </a:rPr>
              <a:t>Afin de minimiser l’impact climatique du réseau Rev’ACTE, un </a:t>
            </a:r>
            <a:r>
              <a:rPr lang="fr-FR" b="1" dirty="0">
                <a:latin typeface="+mj-lt"/>
              </a:rPr>
              <a:t>crédit carbone de 8'000 EUR</a:t>
            </a:r>
            <a:r>
              <a:rPr lang="fr-FR" dirty="0">
                <a:latin typeface="+mj-lt"/>
              </a:rPr>
              <a:t> sera délivré à une des villes membres afin de cofinancer un projet d’infrastructure permettant de compenser les émissions du projet.</a:t>
            </a:r>
          </a:p>
          <a:p>
            <a:pPr>
              <a:spcAft>
                <a:spcPts val="600"/>
              </a:spcAft>
            </a:pPr>
            <a:r>
              <a:rPr lang="fr-FR" dirty="0">
                <a:latin typeface="+mj-lt"/>
              </a:rPr>
              <a:t>Le projet sélectionné devra respecter les critères d’éligibilité suivants </a:t>
            </a:r>
            <a:r>
              <a:rPr lang="fr-FR" sz="1200" dirty="0">
                <a:latin typeface="+mj-lt"/>
              </a:rPr>
              <a:t>(</a:t>
            </a:r>
            <a:r>
              <a:rPr lang="fr-FR" sz="1200" i="1" dirty="0">
                <a:latin typeface="+mj-lt"/>
              </a:rPr>
              <a:t>inspirés des critères pratiques à l’échelle internationale pour des projets de compensation</a:t>
            </a:r>
            <a:r>
              <a:rPr lang="fr-FR" sz="1200" dirty="0">
                <a:latin typeface="+mj-lt"/>
              </a:rPr>
              <a:t>) 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+mj-lt"/>
              </a:rPr>
              <a:t>Projet concret </a:t>
            </a:r>
            <a:r>
              <a:rPr lang="fr-FR" dirty="0">
                <a:latin typeface="+mj-lt"/>
              </a:rPr>
              <a:t>: le projet sélectionné doit permettre une réalisation physique concrète (par ex. mise en place d’une installation, achat d’équipement, rénovation …).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+mj-lt"/>
              </a:rPr>
              <a:t>Diminution des émissions de CO2 réelle, mesurable et vérifiable </a:t>
            </a:r>
            <a:r>
              <a:rPr lang="fr-FR" dirty="0">
                <a:latin typeface="+mj-lt"/>
              </a:rPr>
              <a:t>: le projet doit permettre de réduire les émissions de CO2 de façon quantifiable. Le potentiel de réduction doit atteindre ou dépasser 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19 t-</a:t>
            </a:r>
            <a:r>
              <a:rPr lang="fr-FR" b="1" dirty="0" err="1">
                <a:solidFill>
                  <a:srgbClr val="C00000"/>
                </a:solidFill>
                <a:latin typeface="+mj-lt"/>
              </a:rPr>
              <a:t>eq</a:t>
            </a:r>
            <a:r>
              <a:rPr lang="fr-FR" b="1" dirty="0">
                <a:solidFill>
                  <a:srgbClr val="C00000"/>
                </a:solidFill>
                <a:latin typeface="+mj-lt"/>
              </a:rPr>
              <a:t> CO2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+mj-lt"/>
              </a:rPr>
              <a:t>Additionnalité </a:t>
            </a:r>
            <a:r>
              <a:rPr lang="fr-FR" dirty="0">
                <a:latin typeface="+mj-lt"/>
              </a:rPr>
              <a:t>: les émissions de CO2 n’auraient pas été réduites en l’absence de ce projet. Le projet ne doit donc pas répondre uniquement à une contrainte légale ou une motivation de rentabilité économique mais permettre de réduire les émissions au-delà de la réglementation et de la pratique courante.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+mj-lt"/>
              </a:rPr>
              <a:t>Maturité </a:t>
            </a:r>
            <a:r>
              <a:rPr lang="fr-FR" dirty="0">
                <a:latin typeface="+mj-lt"/>
              </a:rPr>
              <a:t>: le projet doit pouvoir être lancé dans les 6 mois maximum suivant le versement de la subvention (1</a:t>
            </a:r>
            <a:r>
              <a:rPr lang="fr-FR" baseline="30000" dirty="0">
                <a:latin typeface="+mj-lt"/>
              </a:rPr>
              <a:t>er</a:t>
            </a:r>
            <a:r>
              <a:rPr lang="fr-FR" dirty="0">
                <a:latin typeface="+mj-lt"/>
              </a:rPr>
              <a:t> semestre 2021).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b="1" dirty="0">
                <a:latin typeface="+mj-lt"/>
              </a:rPr>
              <a:t>Thématique : </a:t>
            </a:r>
            <a:r>
              <a:rPr lang="fr-FR" dirty="0">
                <a:latin typeface="+mj-lt"/>
              </a:rPr>
              <a:t>le projet doit s’inscrire dans l’une des thématiques prioritaires traitées dans le cadre du réseau (Eclairage public, Ecoconstruction, Diversification des sources d’énergie, Mobilité et parc roulant).</a:t>
            </a:r>
          </a:p>
          <a:p>
            <a:pPr>
              <a:spcAft>
                <a:spcPts val="600"/>
              </a:spcAft>
            </a:pPr>
            <a:endParaRPr lang="fr-FR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658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5839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Pourquoi la finance climat /carbone ?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EEAB97A-7533-45E7-AFBF-9205FFAB59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523" y="1771784"/>
            <a:ext cx="8637342" cy="517511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048C7D7-C3A6-4A8A-93D5-9A6F58BB3179}"/>
              </a:ext>
            </a:extLst>
          </p:cNvPr>
          <p:cNvSpPr/>
          <p:nvPr/>
        </p:nvSpPr>
        <p:spPr>
          <a:xfrm>
            <a:off x="548058" y="831696"/>
            <a:ext cx="106162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b="1" dirty="0">
                <a:latin typeface="+mj-lt"/>
              </a:rPr>
              <a:t>Le lien entre la concentration atmosphérique de CO2 et  température moyenne est clair… </a:t>
            </a:r>
          </a:p>
        </p:txBody>
      </p:sp>
    </p:spTree>
    <p:extLst>
      <p:ext uri="{BB962C8B-B14F-4D97-AF65-F5344CB8AC3E}">
        <p14:creationId xmlns:p14="http://schemas.microsoft.com/office/powerpoint/2010/main" val="11178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5839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Pourquoi la finance climat /carbone 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14783D2-8454-4E8F-BDA1-4A55F8124027}"/>
              </a:ext>
            </a:extLst>
          </p:cNvPr>
          <p:cNvSpPr txBox="1"/>
          <p:nvPr/>
        </p:nvSpPr>
        <p:spPr>
          <a:xfrm>
            <a:off x="1539414" y="6488668"/>
            <a:ext cx="7337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hlinkClick r:id="rId3"/>
              </a:rPr>
              <a:t>https://ourworldindata.org/uploads/2019/10/Cumulative-CO2-treemap.png</a:t>
            </a:r>
            <a:r>
              <a:rPr lang="de-CH" dirty="0"/>
              <a:t> </a:t>
            </a:r>
            <a:endParaRPr lang="en-C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9E975CE-1FD6-4BB3-B4DE-19C983F423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7" b="9089"/>
          <a:stretch/>
        </p:blipFill>
        <p:spPr>
          <a:xfrm>
            <a:off x="2466749" y="1803400"/>
            <a:ext cx="7045551" cy="45844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C36CA26-93A0-4126-9C43-E51CD0E0D16E}"/>
              </a:ext>
            </a:extLst>
          </p:cNvPr>
          <p:cNvSpPr/>
          <p:nvPr/>
        </p:nvSpPr>
        <p:spPr>
          <a:xfrm>
            <a:off x="548058" y="793596"/>
            <a:ext cx="106162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b="1" dirty="0">
                <a:latin typeface="+mj-lt"/>
              </a:rPr>
              <a:t>… avec l’Amérique du Nord et l’Europe responsable pour </a:t>
            </a:r>
            <a:r>
              <a:rPr lang="en-US" sz="3200" b="1" dirty="0">
                <a:latin typeface="+mj-lt"/>
              </a:rPr>
              <a:t>&gt;60% des </a:t>
            </a:r>
            <a:r>
              <a:rPr lang="fr-FR" sz="3200" b="1" dirty="0" smtClean="0">
                <a:latin typeface="+mj-lt"/>
              </a:rPr>
              <a:t>émissions</a:t>
            </a:r>
            <a:r>
              <a:rPr lang="de-CH" sz="3200" b="1" dirty="0" smtClean="0">
                <a:latin typeface="+mj-lt"/>
              </a:rPr>
              <a:t> </a:t>
            </a:r>
            <a:r>
              <a:rPr lang="fr-FR" sz="3200" b="1" dirty="0" smtClean="0">
                <a:latin typeface="+mj-lt"/>
              </a:rPr>
              <a:t>cumulées</a:t>
            </a:r>
            <a:r>
              <a:rPr lang="de-CH" sz="3200" b="1" dirty="0" smtClean="0">
                <a:latin typeface="+mj-lt"/>
              </a:rPr>
              <a:t> </a:t>
            </a:r>
            <a:r>
              <a:rPr lang="de-CH" sz="3200" b="1" dirty="0">
                <a:latin typeface="+mj-lt"/>
              </a:rPr>
              <a:t>de CO2</a:t>
            </a:r>
            <a:r>
              <a:rPr lang="fr-FR" sz="3200" b="1" dirty="0">
                <a:latin typeface="+mj-lt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349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5839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Pourquoi la finance climat /carbone ?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C36CA26-93A0-4126-9C43-E51CD0E0D16E}"/>
              </a:ext>
            </a:extLst>
          </p:cNvPr>
          <p:cNvSpPr/>
          <p:nvPr/>
        </p:nvSpPr>
        <p:spPr>
          <a:xfrm>
            <a:off x="548058" y="793596"/>
            <a:ext cx="106162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b="1" dirty="0">
                <a:latin typeface="+mj-lt"/>
              </a:rPr>
              <a:t>… </a:t>
            </a:r>
            <a:r>
              <a:rPr lang="fr-FR" sz="3200" b="1" dirty="0" smtClean="0">
                <a:latin typeface="+mj-lt"/>
              </a:rPr>
              <a:t>tandis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>
                <a:latin typeface="+mj-lt"/>
              </a:rPr>
              <a:t>que </a:t>
            </a:r>
            <a:r>
              <a:rPr lang="fr-FR" sz="3200" b="1" dirty="0" smtClean="0">
                <a:latin typeface="+mj-lt"/>
              </a:rPr>
              <a:t>l’Afrique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>
                <a:latin typeface="+mj-lt"/>
              </a:rPr>
              <a:t>sera le continent le plus touch</a:t>
            </a:r>
            <a:r>
              <a:rPr lang="de-CH" sz="3200" b="1" dirty="0">
                <a:latin typeface="+mj-lt"/>
              </a:rPr>
              <a:t>é par les </a:t>
            </a:r>
            <a:r>
              <a:rPr lang="fr-FR" sz="3200" b="1" dirty="0" smtClean="0">
                <a:latin typeface="+mj-lt"/>
              </a:rPr>
              <a:t>changements</a:t>
            </a:r>
            <a:r>
              <a:rPr lang="de-CH" sz="3200" b="1" dirty="0" smtClean="0">
                <a:latin typeface="+mj-lt"/>
              </a:rPr>
              <a:t> </a:t>
            </a:r>
            <a:r>
              <a:rPr lang="fr-FR" sz="3200" b="1" dirty="0" smtClean="0">
                <a:latin typeface="+mj-lt"/>
              </a:rPr>
              <a:t>climatiques</a:t>
            </a:r>
            <a:r>
              <a:rPr lang="de-CH" sz="3200" b="1" dirty="0" smtClean="0">
                <a:latin typeface="+mj-lt"/>
              </a:rPr>
              <a:t>. </a:t>
            </a:r>
            <a:r>
              <a:rPr lang="en-US" sz="3200" b="1" dirty="0" smtClean="0">
                <a:latin typeface="+mj-lt"/>
              </a:rPr>
              <a:t> </a:t>
            </a:r>
            <a:endParaRPr lang="fr-FR" sz="3200" b="1" dirty="0"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78664B1-6627-4CE2-BE5C-A1948A425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244" r="-582" b="85793"/>
          <a:stretch/>
        </p:blipFill>
        <p:spPr>
          <a:xfrm>
            <a:off x="2113190" y="1898310"/>
            <a:ext cx="7399028" cy="43246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64B01A5-52F1-4459-825C-FC51A6132DB1}"/>
              </a:ext>
            </a:extLst>
          </p:cNvPr>
          <p:cNvSpPr txBox="1"/>
          <p:nvPr/>
        </p:nvSpPr>
        <p:spPr>
          <a:xfrm>
            <a:off x="1244600" y="6064404"/>
            <a:ext cx="11061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hlinkClick r:id="rId4"/>
              </a:rPr>
              <a:t>https://images.theecoexperts.co.uk/wp-content/uploads/2019/10/countries-survive-climate-change-2018.png?_ga=2.196467564.1350248217.1607635242-220957617.1607635242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340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6413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Qu’est ce que la finance climat /carbone 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0A73A54-087B-44AC-B4C9-A588138ED7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954"/>
          <a:stretch/>
        </p:blipFill>
        <p:spPr>
          <a:xfrm>
            <a:off x="1471331" y="721968"/>
            <a:ext cx="8658011" cy="51654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9F483B7-A861-4F0E-89C4-CA8DA5128E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77" t="93961"/>
          <a:stretch/>
        </p:blipFill>
        <p:spPr>
          <a:xfrm>
            <a:off x="1562925" y="5887392"/>
            <a:ext cx="8566417" cy="7518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14783D2-8454-4E8F-BDA1-4A55F8124027}"/>
              </a:ext>
            </a:extLst>
          </p:cNvPr>
          <p:cNvSpPr txBox="1"/>
          <p:nvPr/>
        </p:nvSpPr>
        <p:spPr>
          <a:xfrm>
            <a:off x="1377536" y="6520478"/>
            <a:ext cx="718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Source: Global Landscape </a:t>
            </a:r>
            <a:r>
              <a:rPr lang="de-CH" dirty="0" err="1"/>
              <a:t>of</a:t>
            </a:r>
            <a:r>
              <a:rPr lang="de-CH" dirty="0"/>
              <a:t> Climate Finance 2019, Climate Policy Initiative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973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694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Types de finance couverts par la présentation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F1718B8-1846-4CC8-9671-77AFA1D2954C}"/>
              </a:ext>
            </a:extLst>
          </p:cNvPr>
          <p:cNvSpPr/>
          <p:nvPr/>
        </p:nvSpPr>
        <p:spPr>
          <a:xfrm>
            <a:off x="4256457" y="1168906"/>
            <a:ext cx="70870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200" b="1" dirty="0">
                <a:latin typeface="+mj-lt"/>
              </a:rPr>
              <a:t>Finance climat: 100 milliards/an </a:t>
            </a:r>
            <a:r>
              <a:rPr lang="fr-FR" sz="3200" dirty="0" smtClean="0">
                <a:latin typeface="+mj-lt"/>
              </a:rPr>
              <a:t>mobilisés </a:t>
            </a:r>
            <a:r>
              <a:rPr lang="fr-FR" sz="3200" dirty="0">
                <a:latin typeface="+mj-lt"/>
              </a:rPr>
              <a:t>par les pays développés pour les pays en développement à partir de 2020 </a:t>
            </a:r>
          </a:p>
          <a:p>
            <a:pPr marL="457200" indent="-457200" algn="just">
              <a:buFont typeface="+mj-lt"/>
              <a:buAutoNum type="arabicPeriod"/>
            </a:pPr>
            <a:endParaRPr lang="fr-FR" sz="3200" dirty="0">
              <a:latin typeface="+mj-lt"/>
            </a:endParaRPr>
          </a:p>
          <a:p>
            <a:pPr marL="457200" indent="-457200" algn="just">
              <a:buFont typeface="+mj-lt"/>
              <a:buAutoNum type="arabicPeriod"/>
            </a:pPr>
            <a:endParaRPr lang="fr-FR" sz="3200" dirty="0">
              <a:latin typeface="+mj-lt"/>
            </a:endParaRPr>
          </a:p>
          <a:p>
            <a:pPr marL="457200" indent="-457200" algn="just">
              <a:buFont typeface="+mj-lt"/>
              <a:buAutoNum type="arabicPeriod"/>
            </a:pPr>
            <a:endParaRPr lang="fr-FR" sz="3200" dirty="0">
              <a:latin typeface="+mj-lt"/>
            </a:endParaRPr>
          </a:p>
          <a:p>
            <a:pPr marL="457200" indent="-457200" algn="just">
              <a:buFont typeface="+mj-lt"/>
              <a:buAutoNum type="arabicPeriod"/>
            </a:pPr>
            <a:endParaRPr lang="fr-FR" sz="3200" dirty="0">
              <a:latin typeface="+mj-lt"/>
            </a:endParaRPr>
          </a:p>
          <a:p>
            <a:pPr algn="just"/>
            <a:r>
              <a:rPr lang="fr-FR" sz="3200" b="1" dirty="0">
                <a:latin typeface="+mj-lt"/>
              </a:rPr>
              <a:t>Finance carbone: « officielle » </a:t>
            </a:r>
            <a:r>
              <a:rPr lang="fr-FR" sz="3200" dirty="0">
                <a:latin typeface="+mj-lt"/>
              </a:rPr>
              <a:t>(Art.6 de l’Accord de Paris) et</a:t>
            </a:r>
            <a:r>
              <a:rPr lang="fr-FR" sz="3200" b="1" dirty="0">
                <a:latin typeface="+mj-lt"/>
              </a:rPr>
              <a:t> « volontaire »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AF0F664-5CC5-46ED-AA45-B7B97EE1DC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3797300"/>
            <a:ext cx="3352800" cy="2560577"/>
          </a:xfrm>
          <a:prstGeom prst="rect">
            <a:avLst/>
          </a:prstGeom>
        </p:spPr>
      </p:pic>
      <p:pic>
        <p:nvPicPr>
          <p:cNvPr id="1026" name="Picture 2" descr="The math in climate finance isn't adding up | Greenbiz">
            <a:extLst>
              <a:ext uri="{FF2B5EF4-FFF2-40B4-BE49-F238E27FC236}">
                <a16:creationId xmlns:a16="http://schemas.microsoft.com/office/drawing/2014/main" xmlns="" id="{A5CC7F50-A949-4E27-ADE7-4863C3BF2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99" y="1028700"/>
            <a:ext cx="3304309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67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6327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Historique de la finance climat / carbone 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749167" y="4292066"/>
            <a:ext cx="1069366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1759131" y="4157065"/>
            <a:ext cx="269507" cy="270000"/>
          </a:xfrm>
          <a:prstGeom prst="ellipse">
            <a:avLst/>
          </a:prstGeom>
          <a:solidFill>
            <a:srgbClr val="F8A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502301" y="4427065"/>
            <a:ext cx="783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1997</a:t>
            </a:r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1893884" y="3205212"/>
            <a:ext cx="0" cy="951853"/>
          </a:xfrm>
          <a:prstGeom prst="line">
            <a:avLst/>
          </a:prstGeom>
          <a:ln w="12700">
            <a:solidFill>
              <a:srgbClr val="F8A3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51723" y="1800834"/>
            <a:ext cx="28843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+mj-lt"/>
              </a:rPr>
              <a:t>Protocole de Kyoto</a:t>
            </a:r>
          </a:p>
        </p:txBody>
      </p:sp>
      <p:sp>
        <p:nvSpPr>
          <p:cNvPr id="26" name="Ellipse 25"/>
          <p:cNvSpPr/>
          <p:nvPr/>
        </p:nvSpPr>
        <p:spPr>
          <a:xfrm>
            <a:off x="5961247" y="4157066"/>
            <a:ext cx="269507" cy="270000"/>
          </a:xfrm>
          <a:prstGeom prst="ellipse">
            <a:avLst/>
          </a:prstGeom>
          <a:solidFill>
            <a:srgbClr val="55B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5704417" y="4427066"/>
            <a:ext cx="783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2010</a:t>
            </a:r>
          </a:p>
        </p:txBody>
      </p:sp>
      <p:cxnSp>
        <p:nvCxnSpPr>
          <p:cNvPr id="28" name="Connecteur droit 27"/>
          <p:cNvCxnSpPr/>
          <p:nvPr/>
        </p:nvCxnSpPr>
        <p:spPr>
          <a:xfrm flipV="1">
            <a:off x="6096000" y="3205213"/>
            <a:ext cx="0" cy="951853"/>
          </a:xfrm>
          <a:prstGeom prst="line">
            <a:avLst/>
          </a:prstGeom>
          <a:ln w="12700">
            <a:solidFill>
              <a:srgbClr val="55B3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4653839" y="1804996"/>
            <a:ext cx="28843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+mj-lt"/>
              </a:rPr>
              <a:t>Accord de </a:t>
            </a:r>
            <a:r>
              <a:rPr lang="fr-FR" sz="3200" b="1" dirty="0" err="1">
                <a:latin typeface="+mj-lt"/>
              </a:rPr>
              <a:t>Cancùn</a:t>
            </a:r>
            <a:endParaRPr lang="fr-FR" sz="3200" b="1" dirty="0">
              <a:latin typeface="+mj-lt"/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9865921" y="4157065"/>
            <a:ext cx="269507" cy="270000"/>
          </a:xfrm>
          <a:prstGeom prst="ellipse">
            <a:avLst/>
          </a:prstGeom>
          <a:solidFill>
            <a:srgbClr val="35A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1" name="Connecteur droit 30"/>
          <p:cNvCxnSpPr>
            <a:stCxn id="30" idx="0"/>
          </p:cNvCxnSpPr>
          <p:nvPr/>
        </p:nvCxnSpPr>
        <p:spPr>
          <a:xfrm flipV="1">
            <a:off x="10000675" y="3205212"/>
            <a:ext cx="0" cy="951853"/>
          </a:xfrm>
          <a:prstGeom prst="line">
            <a:avLst/>
          </a:prstGeom>
          <a:ln w="12700">
            <a:solidFill>
              <a:srgbClr val="35AA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8558511" y="1804995"/>
            <a:ext cx="2884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+mj-lt"/>
              </a:rPr>
              <a:t>Accord de Paris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9660738" y="4427065"/>
            <a:ext cx="783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2015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2F26C84-7AC3-4AC4-952F-73CDD86F660B}"/>
              </a:ext>
            </a:extLst>
          </p:cNvPr>
          <p:cNvSpPr txBox="1"/>
          <p:nvPr/>
        </p:nvSpPr>
        <p:spPr>
          <a:xfrm>
            <a:off x="4737950" y="4917088"/>
            <a:ext cx="34992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Mobilisation de 100 milliards USD par les pays développés pour les pays en </a:t>
            </a:r>
            <a:r>
              <a:rPr lang="fr-F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développement</a:t>
            </a:r>
            <a:endParaRPr lang="fr-FR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endParaRPr lang="en-C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57DCDBF-AF1C-4BE7-9FA0-8A7F1B712D3A}"/>
              </a:ext>
            </a:extLst>
          </p:cNvPr>
          <p:cNvSpPr txBox="1"/>
          <p:nvPr/>
        </p:nvSpPr>
        <p:spPr>
          <a:xfrm>
            <a:off x="8237218" y="4917087"/>
            <a:ext cx="3462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70AD47"/>
                </a:solidFill>
                <a:latin typeface="+mj-lt"/>
              </a:rPr>
              <a:t>Mécanismes de flexibilité (art 6.2 et 6.4)</a:t>
            </a:r>
          </a:p>
          <a:p>
            <a:endParaRPr lang="en-CA" sz="2400" dirty="0">
              <a:solidFill>
                <a:srgbClr val="70AD47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FCAEAE7-6EBF-4F01-8860-99B57E05AF2D}"/>
              </a:ext>
            </a:extLst>
          </p:cNvPr>
          <p:cNvSpPr txBox="1"/>
          <p:nvPr/>
        </p:nvSpPr>
        <p:spPr>
          <a:xfrm>
            <a:off x="554058" y="4962173"/>
            <a:ext cx="37258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Mécanismes pour un développement propre (MDP) = « inspiration » pour compensation volontaire</a:t>
            </a:r>
            <a:endParaRPr lang="en-CA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55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7" grpId="0"/>
      <p:bldP spid="26" grpId="0" animBg="1"/>
      <p:bldP spid="27" grpId="0"/>
      <p:bldP spid="29" grpId="0"/>
      <p:bldP spid="30" grpId="0" animBg="1"/>
      <p:bldP spid="32" grpId="0"/>
      <p:bldP spid="33" grpId="0"/>
      <p:bldP spid="2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5289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</a:rPr>
              <a:t>100 milliards/an: caractéristiques</a:t>
            </a:r>
          </a:p>
        </p:txBody>
      </p:sp>
      <p:pic>
        <p:nvPicPr>
          <p:cNvPr id="1026" name="Picture 2" descr="Baisse des émissions de gaz à effet de serre : où en sommes-nous ? -  L'EnerGee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66" y="3217221"/>
            <a:ext cx="3421973" cy="182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92014" y="1532858"/>
            <a:ext cx="1086366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+mj-lt"/>
              </a:rPr>
              <a:t>Mobilisé par les 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pays développés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Fourni aux pays en développement</a:t>
            </a:r>
            <a:r>
              <a:rPr lang="fr-FR" sz="2400" dirty="0">
                <a:latin typeface="+mj-lt"/>
              </a:rPr>
              <a:t>, en tenant compte des besoins 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de 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populations particulièrement vulnérables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fr-FR" sz="2400" dirty="0">
                <a:latin typeface="+mj-lt"/>
              </a:rPr>
              <a:t>aux effets du changement climatique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+mj-lt"/>
              </a:rPr>
              <a:t>Equilibré entre 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adaptation</a:t>
            </a:r>
            <a:r>
              <a:rPr lang="fr-FR" sz="2400" b="1" dirty="0">
                <a:latin typeface="+mj-lt"/>
              </a:rPr>
              <a:t> </a:t>
            </a:r>
            <a:r>
              <a:rPr lang="fr-FR" sz="2400" dirty="0">
                <a:latin typeface="+mj-lt"/>
              </a:rPr>
              <a:t>et 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atténuation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+mj-lt"/>
              </a:rPr>
              <a:t>Engagé dans un contexte de 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mise en œuvre transparente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Additionnel</a:t>
            </a:r>
            <a:r>
              <a:rPr lang="fr-FR" sz="2400" b="1" dirty="0">
                <a:latin typeface="+mj-lt"/>
              </a:rPr>
              <a:t> </a:t>
            </a:r>
            <a:r>
              <a:rPr lang="fr-FR" sz="2400" dirty="0">
                <a:latin typeface="+mj-lt"/>
              </a:rPr>
              <a:t>à l’aide au développement</a:t>
            </a:r>
          </a:p>
        </p:txBody>
      </p:sp>
      <p:pic>
        <p:nvPicPr>
          <p:cNvPr id="5" name="Picture 2" descr="The math in climate finance isn't adding up | Greenbiz">
            <a:extLst>
              <a:ext uri="{FF2B5EF4-FFF2-40B4-BE49-F238E27FC236}">
                <a16:creationId xmlns:a16="http://schemas.microsoft.com/office/drawing/2014/main" xmlns="" id="{D83FAE62-9913-4B03-88C1-35EB6A133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005" y="163160"/>
            <a:ext cx="2073981" cy="12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34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9511</TotalTime>
  <Words>945</Words>
  <Application>Microsoft Office PowerPoint</Application>
  <PresentationFormat>Grand écran</PresentationFormat>
  <Paragraphs>174</Paragraphs>
  <Slides>21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MyriadPro-Light</vt:lpstr>
      <vt:lpstr>Thème Office</vt:lpstr>
      <vt:lpstr>Présentation PowerPoint</vt:lpstr>
      <vt:lpstr>La finance climat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decroocq</dc:creator>
  <cp:lastModifiedBy>vincent decroocq</cp:lastModifiedBy>
  <cp:revision>423</cp:revision>
  <dcterms:created xsi:type="dcterms:W3CDTF">2020-07-22T13:16:34Z</dcterms:created>
  <dcterms:modified xsi:type="dcterms:W3CDTF">2020-12-18T09:10:00Z</dcterms:modified>
</cp:coreProperties>
</file>