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8" r:id="rId2"/>
    <p:sldId id="284" r:id="rId3"/>
    <p:sldId id="286" r:id="rId4"/>
    <p:sldId id="309" r:id="rId5"/>
    <p:sldId id="310" r:id="rId6"/>
    <p:sldId id="314" r:id="rId7"/>
    <p:sldId id="311" r:id="rId8"/>
    <p:sldId id="316" r:id="rId9"/>
    <p:sldId id="317" r:id="rId10"/>
    <p:sldId id="318"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E3CF"/>
    <a:srgbClr val="EBF1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75" autoAdjust="0"/>
    <p:restoredTop sz="94095" autoAdjust="0"/>
  </p:normalViewPr>
  <p:slideViewPr>
    <p:cSldViewPr snapToGrid="0">
      <p:cViewPr varScale="1">
        <p:scale>
          <a:sx n="66" d="100"/>
          <a:sy n="66" d="100"/>
        </p:scale>
        <p:origin x="73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7D2A7A-AA1A-49FC-A374-FEA48D788F00}" type="datetimeFigureOut">
              <a:rPr lang="fr-FR" smtClean="0"/>
              <a:t>30/11/2020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B06D41-13F7-4763-89A1-7FB4152D6543}" type="slidenum">
              <a:rPr lang="fr-FR" smtClean="0"/>
              <a:t>‹N°›</a:t>
            </a:fld>
            <a:endParaRPr lang="fr-FR"/>
          </a:p>
        </p:txBody>
      </p:sp>
    </p:spTree>
    <p:extLst>
      <p:ext uri="{BB962C8B-B14F-4D97-AF65-F5344CB8AC3E}">
        <p14:creationId xmlns:p14="http://schemas.microsoft.com/office/powerpoint/2010/main" val="2476596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8657D2BC-2398-4189-A07E-B598FABE7397}" type="datetimeFigureOut">
              <a:rPr lang="fr-FR" smtClean="0"/>
              <a:t>30/11/2020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7CF50D-85DC-4C3D-BAAF-76F6572A8DE7}" type="slidenum">
              <a:rPr lang="fr-FR" smtClean="0"/>
              <a:t>‹N°›</a:t>
            </a:fld>
            <a:endParaRPr lang="fr-FR"/>
          </a:p>
        </p:txBody>
      </p:sp>
    </p:spTree>
    <p:extLst>
      <p:ext uri="{BB962C8B-B14F-4D97-AF65-F5344CB8AC3E}">
        <p14:creationId xmlns:p14="http://schemas.microsoft.com/office/powerpoint/2010/main" val="1552396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657D2BC-2398-4189-A07E-B598FABE7397}" type="datetimeFigureOut">
              <a:rPr lang="fr-FR" smtClean="0"/>
              <a:t>30/11/2020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7CF50D-85DC-4C3D-BAAF-76F6572A8DE7}" type="slidenum">
              <a:rPr lang="fr-FR" smtClean="0"/>
              <a:t>‹N°›</a:t>
            </a:fld>
            <a:endParaRPr lang="fr-FR"/>
          </a:p>
        </p:txBody>
      </p:sp>
    </p:spTree>
    <p:extLst>
      <p:ext uri="{BB962C8B-B14F-4D97-AF65-F5344CB8AC3E}">
        <p14:creationId xmlns:p14="http://schemas.microsoft.com/office/powerpoint/2010/main" val="1577288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657D2BC-2398-4189-A07E-B598FABE7397}" type="datetimeFigureOut">
              <a:rPr lang="fr-FR" smtClean="0"/>
              <a:t>30/11/2020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7CF50D-85DC-4C3D-BAAF-76F6572A8DE7}" type="slidenum">
              <a:rPr lang="fr-FR" smtClean="0"/>
              <a:t>‹N°›</a:t>
            </a:fld>
            <a:endParaRPr lang="fr-FR"/>
          </a:p>
        </p:txBody>
      </p:sp>
    </p:spTree>
    <p:extLst>
      <p:ext uri="{BB962C8B-B14F-4D97-AF65-F5344CB8AC3E}">
        <p14:creationId xmlns:p14="http://schemas.microsoft.com/office/powerpoint/2010/main" val="2841237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657D2BC-2398-4189-A07E-B598FABE7397}" type="datetimeFigureOut">
              <a:rPr lang="fr-FR" smtClean="0"/>
              <a:t>30/11/2020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7CF50D-85DC-4C3D-BAAF-76F6572A8DE7}" type="slidenum">
              <a:rPr lang="fr-FR" smtClean="0"/>
              <a:t>‹N°›</a:t>
            </a:fld>
            <a:endParaRPr lang="fr-FR"/>
          </a:p>
        </p:txBody>
      </p:sp>
    </p:spTree>
    <p:extLst>
      <p:ext uri="{BB962C8B-B14F-4D97-AF65-F5344CB8AC3E}">
        <p14:creationId xmlns:p14="http://schemas.microsoft.com/office/powerpoint/2010/main" val="805091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8657D2BC-2398-4189-A07E-B598FABE7397}" type="datetimeFigureOut">
              <a:rPr lang="fr-FR" smtClean="0"/>
              <a:t>30/11/2020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47CF50D-85DC-4C3D-BAAF-76F6572A8DE7}" type="slidenum">
              <a:rPr lang="fr-FR" smtClean="0"/>
              <a:t>‹N°›</a:t>
            </a:fld>
            <a:endParaRPr lang="fr-FR"/>
          </a:p>
        </p:txBody>
      </p:sp>
    </p:spTree>
    <p:extLst>
      <p:ext uri="{BB962C8B-B14F-4D97-AF65-F5344CB8AC3E}">
        <p14:creationId xmlns:p14="http://schemas.microsoft.com/office/powerpoint/2010/main" val="399747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8657D2BC-2398-4189-A07E-B598FABE7397}" type="datetimeFigureOut">
              <a:rPr lang="fr-FR" smtClean="0"/>
              <a:t>30/11/2020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47CF50D-85DC-4C3D-BAAF-76F6572A8DE7}" type="slidenum">
              <a:rPr lang="fr-FR" smtClean="0"/>
              <a:t>‹N°›</a:t>
            </a:fld>
            <a:endParaRPr lang="fr-FR"/>
          </a:p>
        </p:txBody>
      </p:sp>
    </p:spTree>
    <p:extLst>
      <p:ext uri="{BB962C8B-B14F-4D97-AF65-F5344CB8AC3E}">
        <p14:creationId xmlns:p14="http://schemas.microsoft.com/office/powerpoint/2010/main" val="3527690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8657D2BC-2398-4189-A07E-B598FABE7397}" type="datetimeFigureOut">
              <a:rPr lang="fr-FR" smtClean="0"/>
              <a:t>30/11/2020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47CF50D-85DC-4C3D-BAAF-76F6572A8DE7}" type="slidenum">
              <a:rPr lang="fr-FR" smtClean="0"/>
              <a:t>‹N°›</a:t>
            </a:fld>
            <a:endParaRPr lang="fr-FR"/>
          </a:p>
        </p:txBody>
      </p:sp>
    </p:spTree>
    <p:extLst>
      <p:ext uri="{BB962C8B-B14F-4D97-AF65-F5344CB8AC3E}">
        <p14:creationId xmlns:p14="http://schemas.microsoft.com/office/powerpoint/2010/main" val="1201074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8657D2BC-2398-4189-A07E-B598FABE7397}" type="datetimeFigureOut">
              <a:rPr lang="fr-FR" smtClean="0"/>
              <a:t>30/11/2020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47CF50D-85DC-4C3D-BAAF-76F6572A8DE7}" type="slidenum">
              <a:rPr lang="fr-FR" smtClean="0"/>
              <a:t>‹N°›</a:t>
            </a:fld>
            <a:endParaRPr lang="fr-FR"/>
          </a:p>
        </p:txBody>
      </p:sp>
    </p:spTree>
    <p:extLst>
      <p:ext uri="{BB962C8B-B14F-4D97-AF65-F5344CB8AC3E}">
        <p14:creationId xmlns:p14="http://schemas.microsoft.com/office/powerpoint/2010/main" val="1162598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657D2BC-2398-4189-A07E-B598FABE7397}" type="datetimeFigureOut">
              <a:rPr lang="fr-FR" smtClean="0"/>
              <a:t>30/11/2020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47CF50D-85DC-4C3D-BAAF-76F6572A8DE7}" type="slidenum">
              <a:rPr lang="fr-FR" smtClean="0"/>
              <a:t>‹N°›</a:t>
            </a:fld>
            <a:endParaRPr lang="fr-FR"/>
          </a:p>
        </p:txBody>
      </p:sp>
    </p:spTree>
    <p:extLst>
      <p:ext uri="{BB962C8B-B14F-4D97-AF65-F5344CB8AC3E}">
        <p14:creationId xmlns:p14="http://schemas.microsoft.com/office/powerpoint/2010/main" val="1082411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8657D2BC-2398-4189-A07E-B598FABE7397}" type="datetimeFigureOut">
              <a:rPr lang="fr-FR" smtClean="0"/>
              <a:t>30/11/2020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47CF50D-85DC-4C3D-BAAF-76F6572A8DE7}" type="slidenum">
              <a:rPr lang="fr-FR" smtClean="0"/>
              <a:t>‹N°›</a:t>
            </a:fld>
            <a:endParaRPr lang="fr-FR"/>
          </a:p>
        </p:txBody>
      </p:sp>
    </p:spTree>
    <p:extLst>
      <p:ext uri="{BB962C8B-B14F-4D97-AF65-F5344CB8AC3E}">
        <p14:creationId xmlns:p14="http://schemas.microsoft.com/office/powerpoint/2010/main" val="3922803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8657D2BC-2398-4189-A07E-B598FABE7397}" type="datetimeFigureOut">
              <a:rPr lang="fr-FR" smtClean="0"/>
              <a:t>30/11/2020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47CF50D-85DC-4C3D-BAAF-76F6572A8DE7}" type="slidenum">
              <a:rPr lang="fr-FR" smtClean="0"/>
              <a:t>‹N°›</a:t>
            </a:fld>
            <a:endParaRPr lang="fr-FR"/>
          </a:p>
        </p:txBody>
      </p:sp>
    </p:spTree>
    <p:extLst>
      <p:ext uri="{BB962C8B-B14F-4D97-AF65-F5344CB8AC3E}">
        <p14:creationId xmlns:p14="http://schemas.microsoft.com/office/powerpoint/2010/main" val="344316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57D2BC-2398-4189-A07E-B598FABE7397}" type="datetimeFigureOut">
              <a:rPr lang="fr-FR" smtClean="0"/>
              <a:t>30/11/2020</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7CF50D-85DC-4C3D-BAAF-76F6572A8DE7}" type="slidenum">
              <a:rPr lang="fr-FR" smtClean="0"/>
              <a:t>‹N°›</a:t>
            </a:fld>
            <a:endParaRPr lang="fr-FR"/>
          </a:p>
        </p:txBody>
      </p:sp>
    </p:spTree>
    <p:extLst>
      <p:ext uri="{BB962C8B-B14F-4D97-AF65-F5344CB8AC3E}">
        <p14:creationId xmlns:p14="http://schemas.microsoft.com/office/powerpoint/2010/main" val="638190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tiff"/></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 xmlns:a16="http://schemas.microsoft.com/office/drawing/2014/main" id="{7A68017D-B378-A044-8172-1BF86E9664D4}"/>
              </a:ext>
            </a:extLst>
          </p:cNvPr>
          <p:cNvSpPr txBox="1"/>
          <p:nvPr/>
        </p:nvSpPr>
        <p:spPr>
          <a:xfrm>
            <a:off x="2901247" y="2545216"/>
            <a:ext cx="6043321" cy="2062103"/>
          </a:xfrm>
          <a:prstGeom prst="rect">
            <a:avLst/>
          </a:prstGeom>
          <a:noFill/>
        </p:spPr>
        <p:txBody>
          <a:bodyPr wrap="none" rtlCol="0">
            <a:spAutoFit/>
          </a:bodyPr>
          <a:lstStyle/>
          <a:p>
            <a:r>
              <a:rPr lang="fr-FR" sz="2400" b="1" dirty="0">
                <a:solidFill>
                  <a:schemeClr val="accent1">
                    <a:lumMod val="75000"/>
                  </a:schemeClr>
                </a:solidFill>
                <a:latin typeface="+mj-lt"/>
              </a:rPr>
              <a:t>Formations stratégiques managériales</a:t>
            </a:r>
          </a:p>
          <a:p>
            <a:endParaRPr lang="fr-FR" sz="2400" dirty="0">
              <a:latin typeface="+mj-lt"/>
            </a:endParaRPr>
          </a:p>
          <a:p>
            <a:r>
              <a:rPr lang="fr-FR" sz="2000" dirty="0">
                <a:solidFill>
                  <a:schemeClr val="accent1">
                    <a:lumMod val="75000"/>
                  </a:schemeClr>
                </a:solidFill>
                <a:latin typeface="+mj-lt"/>
              </a:rPr>
              <a:t>Module I: </a:t>
            </a:r>
            <a:r>
              <a:rPr lang="fr-FR" sz="2000" dirty="0">
                <a:latin typeface="+mj-lt"/>
              </a:rPr>
              <a:t>	Montage de projet</a:t>
            </a:r>
          </a:p>
          <a:p>
            <a:r>
              <a:rPr lang="fr-FR" sz="2000" dirty="0">
                <a:solidFill>
                  <a:schemeClr val="accent1">
                    <a:lumMod val="75000"/>
                  </a:schemeClr>
                </a:solidFill>
                <a:latin typeface="+mj-lt"/>
              </a:rPr>
              <a:t>Module II: </a:t>
            </a:r>
            <a:r>
              <a:rPr lang="fr-FR" sz="2000" dirty="0">
                <a:latin typeface="+mj-lt"/>
              </a:rPr>
              <a:t>	Suivi et gestion de projet</a:t>
            </a:r>
          </a:p>
          <a:p>
            <a:r>
              <a:rPr lang="fr-FR" sz="2000" dirty="0">
                <a:solidFill>
                  <a:schemeClr val="accent1">
                    <a:lumMod val="75000"/>
                  </a:schemeClr>
                </a:solidFill>
                <a:latin typeface="+mj-lt"/>
              </a:rPr>
              <a:t>Module III: </a:t>
            </a:r>
            <a:r>
              <a:rPr lang="fr-FR" sz="2000" dirty="0">
                <a:latin typeface="+mj-lt"/>
              </a:rPr>
              <a:t>	Financement de projet</a:t>
            </a:r>
          </a:p>
          <a:p>
            <a:r>
              <a:rPr lang="fr-FR" sz="2000" dirty="0">
                <a:solidFill>
                  <a:schemeClr val="accent1">
                    <a:lumMod val="75000"/>
                  </a:schemeClr>
                </a:solidFill>
                <a:latin typeface="+mj-lt"/>
              </a:rPr>
              <a:t>Module IV: </a:t>
            </a:r>
            <a:r>
              <a:rPr lang="fr-FR" sz="2000" dirty="0">
                <a:latin typeface="+mj-lt"/>
              </a:rPr>
              <a:t>	</a:t>
            </a:r>
            <a:r>
              <a:rPr lang="fr-FR" sz="2000" b="1" dirty="0">
                <a:latin typeface="+mj-lt"/>
              </a:rPr>
              <a:t>Communication &amp; marketing du projet</a:t>
            </a:r>
          </a:p>
        </p:txBody>
      </p:sp>
      <p:pic>
        <p:nvPicPr>
          <p:cNvPr id="3" name="Image 2">
            <a:extLst>
              <a:ext uri="{FF2B5EF4-FFF2-40B4-BE49-F238E27FC236}">
                <a16:creationId xmlns="" xmlns:a16="http://schemas.microsoft.com/office/drawing/2014/main" id="{9ACDEF76-B9A5-5C44-A4FB-00A04093F5D7}"/>
              </a:ext>
            </a:extLst>
          </p:cNvPr>
          <p:cNvPicPr>
            <a:picLocks noChangeAspect="1"/>
          </p:cNvPicPr>
          <p:nvPr/>
        </p:nvPicPr>
        <p:blipFill>
          <a:blip r:embed="rId2"/>
          <a:stretch>
            <a:fillRect/>
          </a:stretch>
        </p:blipFill>
        <p:spPr>
          <a:xfrm>
            <a:off x="5141587" y="527837"/>
            <a:ext cx="2237217" cy="754289"/>
          </a:xfrm>
          <a:prstGeom prst="rect">
            <a:avLst/>
          </a:prstGeom>
        </p:spPr>
      </p:pic>
      <p:pic>
        <p:nvPicPr>
          <p:cNvPr id="5" name="Image 4">
            <a:extLst>
              <a:ext uri="{FF2B5EF4-FFF2-40B4-BE49-F238E27FC236}">
                <a16:creationId xmlns="" xmlns:a16="http://schemas.microsoft.com/office/drawing/2014/main" id="{B198BDD4-151B-2641-B689-C6D2F0063133}"/>
              </a:ext>
            </a:extLst>
          </p:cNvPr>
          <p:cNvPicPr>
            <a:picLocks noChangeAspect="1"/>
          </p:cNvPicPr>
          <p:nvPr/>
        </p:nvPicPr>
        <p:blipFill>
          <a:blip r:embed="rId3"/>
          <a:stretch>
            <a:fillRect/>
          </a:stretch>
        </p:blipFill>
        <p:spPr>
          <a:xfrm>
            <a:off x="7692133" y="527838"/>
            <a:ext cx="814513" cy="898224"/>
          </a:xfrm>
          <a:prstGeom prst="rect">
            <a:avLst/>
          </a:prstGeom>
        </p:spPr>
      </p:pic>
      <p:pic>
        <p:nvPicPr>
          <p:cNvPr id="6" name="Image 5">
            <a:extLst>
              <a:ext uri="{FF2B5EF4-FFF2-40B4-BE49-F238E27FC236}">
                <a16:creationId xmlns="" xmlns:a16="http://schemas.microsoft.com/office/drawing/2014/main" id="{2CACF4CB-2578-354B-9261-28D47D4CF729}"/>
              </a:ext>
            </a:extLst>
          </p:cNvPr>
          <p:cNvPicPr>
            <a:picLocks noChangeAspect="1"/>
          </p:cNvPicPr>
          <p:nvPr/>
        </p:nvPicPr>
        <p:blipFill>
          <a:blip r:embed="rId4"/>
          <a:stretch>
            <a:fillRect/>
          </a:stretch>
        </p:blipFill>
        <p:spPr>
          <a:xfrm>
            <a:off x="8574064" y="306610"/>
            <a:ext cx="1951032" cy="975516"/>
          </a:xfrm>
          <a:prstGeom prst="rect">
            <a:avLst/>
          </a:prstGeom>
        </p:spPr>
      </p:pic>
      <p:pic>
        <p:nvPicPr>
          <p:cNvPr id="7" name="Image 6">
            <a:extLst>
              <a:ext uri="{FF2B5EF4-FFF2-40B4-BE49-F238E27FC236}">
                <a16:creationId xmlns="" xmlns:a16="http://schemas.microsoft.com/office/drawing/2014/main" id="{F0E9A3B3-3936-A84D-AA08-A1A03B4F16C2}"/>
              </a:ext>
            </a:extLst>
          </p:cNvPr>
          <p:cNvPicPr>
            <a:picLocks noChangeAspect="1"/>
          </p:cNvPicPr>
          <p:nvPr/>
        </p:nvPicPr>
        <p:blipFill>
          <a:blip r:embed="rId5"/>
          <a:stretch>
            <a:fillRect/>
          </a:stretch>
        </p:blipFill>
        <p:spPr>
          <a:xfrm>
            <a:off x="10583012" y="546873"/>
            <a:ext cx="1137344" cy="735253"/>
          </a:xfrm>
          <a:prstGeom prst="rect">
            <a:avLst/>
          </a:prstGeom>
        </p:spPr>
      </p:pic>
      <p:pic>
        <p:nvPicPr>
          <p:cNvPr id="8" name="Image 7" descr="Tunisian-Emblem">
            <a:extLst>
              <a:ext uri="{FF2B5EF4-FFF2-40B4-BE49-F238E27FC236}">
                <a16:creationId xmlns="" xmlns:a16="http://schemas.microsoft.com/office/drawing/2014/main" id="{9B36CDF3-59E2-3143-9301-7A8378C9FB7F}"/>
              </a:ext>
            </a:extLst>
          </p:cNvPr>
          <p:cNvPicPr>
            <a:picLocks noChangeAspect="1"/>
          </p:cNvPicPr>
          <p:nvPr/>
        </p:nvPicPr>
        <p:blipFill>
          <a:blip r:embed="rId6" cstate="print"/>
          <a:srcRect/>
          <a:stretch>
            <a:fillRect/>
          </a:stretch>
        </p:blipFill>
        <p:spPr bwMode="auto">
          <a:xfrm>
            <a:off x="3140350" y="179790"/>
            <a:ext cx="681343" cy="1076522"/>
          </a:xfrm>
          <a:prstGeom prst="rect">
            <a:avLst/>
          </a:prstGeom>
          <a:noFill/>
          <a:ln w="9525">
            <a:noFill/>
            <a:miter lim="800000"/>
            <a:headEnd/>
            <a:tailEnd/>
          </a:ln>
        </p:spPr>
      </p:pic>
      <p:pic>
        <p:nvPicPr>
          <p:cNvPr id="9" name="Picture 6">
            <a:extLst>
              <a:ext uri="{FF2B5EF4-FFF2-40B4-BE49-F238E27FC236}">
                <a16:creationId xmlns="" xmlns:a16="http://schemas.microsoft.com/office/drawing/2014/main" id="{95B514B6-B632-104A-858E-7DD738DA0415}"/>
              </a:ext>
            </a:extLst>
          </p:cNvPr>
          <p:cNvPicPr>
            <a:picLocks noChangeAspect="1" noChangeArrowheads="1"/>
          </p:cNvPicPr>
          <p:nvPr/>
        </p:nvPicPr>
        <p:blipFill>
          <a:blip r:embed="rId7" cstate="print"/>
          <a:srcRect/>
          <a:stretch>
            <a:fillRect/>
          </a:stretch>
        </p:blipFill>
        <p:spPr bwMode="auto">
          <a:xfrm>
            <a:off x="308238" y="248068"/>
            <a:ext cx="2613369" cy="1016310"/>
          </a:xfrm>
          <a:prstGeom prst="rect">
            <a:avLst/>
          </a:prstGeom>
          <a:noFill/>
          <a:ln w="9525">
            <a:noFill/>
            <a:miter lim="800000"/>
            <a:headEnd/>
            <a:tailEnd/>
          </a:ln>
        </p:spPr>
      </p:pic>
      <p:sp>
        <p:nvSpPr>
          <p:cNvPr id="10" name="ZoneTexte 9">
            <a:extLst>
              <a:ext uri="{FF2B5EF4-FFF2-40B4-BE49-F238E27FC236}">
                <a16:creationId xmlns="" xmlns:a16="http://schemas.microsoft.com/office/drawing/2014/main" id="{7E904C78-6D22-414E-AF63-61D07D4077C4}"/>
              </a:ext>
            </a:extLst>
          </p:cNvPr>
          <p:cNvSpPr txBox="1"/>
          <p:nvPr/>
        </p:nvSpPr>
        <p:spPr>
          <a:xfrm>
            <a:off x="5021041" y="66068"/>
            <a:ext cx="1129155" cy="338554"/>
          </a:xfrm>
          <a:prstGeom prst="rect">
            <a:avLst/>
          </a:prstGeom>
          <a:noFill/>
        </p:spPr>
        <p:txBody>
          <a:bodyPr wrap="none" rtlCol="0">
            <a:spAutoFit/>
          </a:bodyPr>
          <a:lstStyle/>
          <a:p>
            <a:r>
              <a:rPr lang="fr-FR" sz="1600" dirty="0"/>
              <a:t>Partenaires</a:t>
            </a:r>
          </a:p>
        </p:txBody>
      </p:sp>
    </p:spTree>
    <p:extLst>
      <p:ext uri="{BB962C8B-B14F-4D97-AF65-F5344CB8AC3E}">
        <p14:creationId xmlns:p14="http://schemas.microsoft.com/office/powerpoint/2010/main" val="39783741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 xmlns:a16="http://schemas.microsoft.com/office/drawing/2014/main" id="{60103651-E7E6-C941-98A9-D4775E2BC3A1}"/>
              </a:ext>
            </a:extLst>
          </p:cNvPr>
          <p:cNvSpPr txBox="1"/>
          <p:nvPr/>
        </p:nvSpPr>
        <p:spPr>
          <a:xfrm>
            <a:off x="5963754" y="3828122"/>
            <a:ext cx="5434496" cy="2677656"/>
          </a:xfrm>
          <a:prstGeom prst="rect">
            <a:avLst/>
          </a:prstGeom>
          <a:noFill/>
        </p:spPr>
        <p:txBody>
          <a:bodyPr wrap="square" rtlCol="0">
            <a:spAutoFit/>
          </a:bodyPr>
          <a:lstStyle/>
          <a:p>
            <a:pPr algn="just"/>
            <a:r>
              <a:rPr lang="fr-FR" sz="2400" b="1" dirty="0">
                <a:solidFill>
                  <a:schemeClr val="tx1">
                    <a:lumMod val="75000"/>
                    <a:lumOff val="25000"/>
                  </a:schemeClr>
                </a:solidFill>
              </a:rPr>
              <a:t>Faire une </a:t>
            </a:r>
            <a:r>
              <a:rPr lang="fr-FR" sz="2400" b="1" dirty="0">
                <a:solidFill>
                  <a:schemeClr val="accent5">
                    <a:lumMod val="75000"/>
                  </a:schemeClr>
                </a:solidFill>
              </a:rPr>
              <a:t>étude de dimensionnement </a:t>
            </a:r>
            <a:r>
              <a:rPr lang="fr-FR" sz="2400" b="1" dirty="0">
                <a:solidFill>
                  <a:schemeClr val="tx1">
                    <a:lumMod val="75000"/>
                    <a:lumOff val="25000"/>
                  </a:schemeClr>
                </a:solidFill>
              </a:rPr>
              <a:t>de l’installation</a:t>
            </a:r>
            <a:r>
              <a:rPr lang="fr-FR" sz="2400" b="1" dirty="0"/>
              <a:t>.</a:t>
            </a:r>
          </a:p>
          <a:p>
            <a:pPr algn="just"/>
            <a:endParaRPr lang="fr-FR" sz="2400" b="1" dirty="0">
              <a:solidFill>
                <a:schemeClr val="tx1">
                  <a:lumMod val="50000"/>
                  <a:lumOff val="50000"/>
                </a:schemeClr>
              </a:solidFill>
            </a:endParaRPr>
          </a:p>
          <a:p>
            <a:pPr algn="just"/>
            <a:r>
              <a:rPr lang="fr-FR" sz="2400" b="1" dirty="0">
                <a:solidFill>
                  <a:schemeClr val="accent5">
                    <a:lumMod val="75000"/>
                  </a:schemeClr>
                </a:solidFill>
              </a:rPr>
              <a:t>Identifier un prestataire </a:t>
            </a:r>
            <a:r>
              <a:rPr lang="fr-FR" sz="2400" b="1" dirty="0">
                <a:solidFill>
                  <a:schemeClr val="tx1">
                    <a:lumMod val="75000"/>
                    <a:lumOff val="25000"/>
                  </a:schemeClr>
                </a:solidFill>
              </a:rPr>
              <a:t>pour la mise en place de l’installation</a:t>
            </a:r>
          </a:p>
          <a:p>
            <a:pPr algn="just"/>
            <a:endParaRPr lang="fr-FR" sz="2400" b="1" dirty="0">
              <a:solidFill>
                <a:schemeClr val="tx1">
                  <a:lumMod val="75000"/>
                  <a:lumOff val="25000"/>
                </a:schemeClr>
              </a:solidFill>
            </a:endParaRPr>
          </a:p>
          <a:p>
            <a:pPr algn="just"/>
            <a:r>
              <a:rPr lang="fr-FR" sz="2400" b="1" dirty="0">
                <a:solidFill>
                  <a:schemeClr val="tx1">
                    <a:lumMod val="75000"/>
                    <a:lumOff val="25000"/>
                  </a:schemeClr>
                </a:solidFill>
              </a:rPr>
              <a:t>Effectuer un </a:t>
            </a:r>
            <a:r>
              <a:rPr lang="fr-FR" sz="2400" b="1" dirty="0">
                <a:solidFill>
                  <a:schemeClr val="accent5">
                    <a:lumMod val="75000"/>
                  </a:schemeClr>
                </a:solidFill>
              </a:rPr>
              <a:t>suivi des travaux</a:t>
            </a:r>
          </a:p>
        </p:txBody>
      </p:sp>
      <p:sp>
        <p:nvSpPr>
          <p:cNvPr id="58" name="ZoneTexte 57">
            <a:extLst>
              <a:ext uri="{FF2B5EF4-FFF2-40B4-BE49-F238E27FC236}">
                <a16:creationId xmlns="" xmlns:a16="http://schemas.microsoft.com/office/drawing/2014/main" id="{9D658897-A184-8E44-8048-C3029A894917}"/>
              </a:ext>
            </a:extLst>
          </p:cNvPr>
          <p:cNvSpPr txBox="1"/>
          <p:nvPr/>
        </p:nvSpPr>
        <p:spPr>
          <a:xfrm>
            <a:off x="1665171" y="3773109"/>
            <a:ext cx="3609473" cy="1200329"/>
          </a:xfrm>
          <a:prstGeom prst="rect">
            <a:avLst/>
          </a:prstGeom>
          <a:noFill/>
        </p:spPr>
        <p:txBody>
          <a:bodyPr wrap="square" rtlCol="0">
            <a:spAutoFit/>
          </a:bodyPr>
          <a:lstStyle/>
          <a:p>
            <a:pPr algn="r"/>
            <a:r>
              <a:rPr lang="fr-FR" sz="2400" dirty="0"/>
              <a:t>Que faire pour mettre en place une installation photovoltaïque ?</a:t>
            </a:r>
          </a:p>
        </p:txBody>
      </p:sp>
      <p:cxnSp>
        <p:nvCxnSpPr>
          <p:cNvPr id="19" name="Connecteur droit 18">
            <a:extLst>
              <a:ext uri="{FF2B5EF4-FFF2-40B4-BE49-F238E27FC236}">
                <a16:creationId xmlns="" xmlns:a16="http://schemas.microsoft.com/office/drawing/2014/main" id="{873042ED-7D9B-6240-BCCE-FD503E09E46D}"/>
              </a:ext>
            </a:extLst>
          </p:cNvPr>
          <p:cNvCxnSpPr>
            <a:cxnSpLocks/>
          </p:cNvCxnSpPr>
          <p:nvPr/>
        </p:nvCxnSpPr>
        <p:spPr>
          <a:xfrm>
            <a:off x="5725683" y="3936733"/>
            <a:ext cx="0" cy="2761934"/>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10246" name="Picture 6" descr="Résultat de recherche d'images pour &quot;photovoltaïque installation&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63754" y="659219"/>
            <a:ext cx="5030311" cy="2682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2103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 xmlns:a16="http://schemas.microsoft.com/office/drawing/2014/main" id="{9ACDEF76-B9A5-5C44-A4FB-00A04093F5D7}"/>
              </a:ext>
            </a:extLst>
          </p:cNvPr>
          <p:cNvPicPr>
            <a:picLocks noChangeAspect="1"/>
          </p:cNvPicPr>
          <p:nvPr/>
        </p:nvPicPr>
        <p:blipFill>
          <a:blip r:embed="rId2"/>
          <a:stretch>
            <a:fillRect/>
          </a:stretch>
        </p:blipFill>
        <p:spPr>
          <a:xfrm>
            <a:off x="5141587" y="527837"/>
            <a:ext cx="2237217" cy="754289"/>
          </a:xfrm>
          <a:prstGeom prst="rect">
            <a:avLst/>
          </a:prstGeom>
        </p:spPr>
      </p:pic>
      <p:pic>
        <p:nvPicPr>
          <p:cNvPr id="5" name="Image 4">
            <a:extLst>
              <a:ext uri="{FF2B5EF4-FFF2-40B4-BE49-F238E27FC236}">
                <a16:creationId xmlns="" xmlns:a16="http://schemas.microsoft.com/office/drawing/2014/main" id="{B198BDD4-151B-2641-B689-C6D2F0063133}"/>
              </a:ext>
            </a:extLst>
          </p:cNvPr>
          <p:cNvPicPr>
            <a:picLocks noChangeAspect="1"/>
          </p:cNvPicPr>
          <p:nvPr/>
        </p:nvPicPr>
        <p:blipFill>
          <a:blip r:embed="rId3"/>
          <a:stretch>
            <a:fillRect/>
          </a:stretch>
        </p:blipFill>
        <p:spPr>
          <a:xfrm>
            <a:off x="7692133" y="527838"/>
            <a:ext cx="814513" cy="898224"/>
          </a:xfrm>
          <a:prstGeom prst="rect">
            <a:avLst/>
          </a:prstGeom>
        </p:spPr>
      </p:pic>
      <p:pic>
        <p:nvPicPr>
          <p:cNvPr id="6" name="Image 5">
            <a:extLst>
              <a:ext uri="{FF2B5EF4-FFF2-40B4-BE49-F238E27FC236}">
                <a16:creationId xmlns="" xmlns:a16="http://schemas.microsoft.com/office/drawing/2014/main" id="{2CACF4CB-2578-354B-9261-28D47D4CF729}"/>
              </a:ext>
            </a:extLst>
          </p:cNvPr>
          <p:cNvPicPr>
            <a:picLocks noChangeAspect="1"/>
          </p:cNvPicPr>
          <p:nvPr/>
        </p:nvPicPr>
        <p:blipFill>
          <a:blip r:embed="rId4"/>
          <a:stretch>
            <a:fillRect/>
          </a:stretch>
        </p:blipFill>
        <p:spPr>
          <a:xfrm>
            <a:off x="8574064" y="306610"/>
            <a:ext cx="1951032" cy="975516"/>
          </a:xfrm>
          <a:prstGeom prst="rect">
            <a:avLst/>
          </a:prstGeom>
        </p:spPr>
      </p:pic>
      <p:pic>
        <p:nvPicPr>
          <p:cNvPr id="7" name="Image 6">
            <a:extLst>
              <a:ext uri="{FF2B5EF4-FFF2-40B4-BE49-F238E27FC236}">
                <a16:creationId xmlns="" xmlns:a16="http://schemas.microsoft.com/office/drawing/2014/main" id="{F0E9A3B3-3936-A84D-AA08-A1A03B4F16C2}"/>
              </a:ext>
            </a:extLst>
          </p:cNvPr>
          <p:cNvPicPr>
            <a:picLocks noChangeAspect="1"/>
          </p:cNvPicPr>
          <p:nvPr/>
        </p:nvPicPr>
        <p:blipFill>
          <a:blip r:embed="rId5"/>
          <a:stretch>
            <a:fillRect/>
          </a:stretch>
        </p:blipFill>
        <p:spPr>
          <a:xfrm>
            <a:off x="10583012" y="546873"/>
            <a:ext cx="1137344" cy="735253"/>
          </a:xfrm>
          <a:prstGeom prst="rect">
            <a:avLst/>
          </a:prstGeom>
        </p:spPr>
      </p:pic>
      <p:pic>
        <p:nvPicPr>
          <p:cNvPr id="8" name="Image 7" descr="Tunisian-Emblem">
            <a:extLst>
              <a:ext uri="{FF2B5EF4-FFF2-40B4-BE49-F238E27FC236}">
                <a16:creationId xmlns="" xmlns:a16="http://schemas.microsoft.com/office/drawing/2014/main" id="{9B36CDF3-59E2-3143-9301-7A8378C9FB7F}"/>
              </a:ext>
            </a:extLst>
          </p:cNvPr>
          <p:cNvPicPr>
            <a:picLocks noChangeAspect="1"/>
          </p:cNvPicPr>
          <p:nvPr/>
        </p:nvPicPr>
        <p:blipFill>
          <a:blip r:embed="rId6" cstate="print"/>
          <a:srcRect/>
          <a:stretch>
            <a:fillRect/>
          </a:stretch>
        </p:blipFill>
        <p:spPr bwMode="auto">
          <a:xfrm>
            <a:off x="3140350" y="179790"/>
            <a:ext cx="681343" cy="1076522"/>
          </a:xfrm>
          <a:prstGeom prst="rect">
            <a:avLst/>
          </a:prstGeom>
          <a:noFill/>
          <a:ln w="9525">
            <a:noFill/>
            <a:miter lim="800000"/>
            <a:headEnd/>
            <a:tailEnd/>
          </a:ln>
        </p:spPr>
      </p:pic>
      <p:pic>
        <p:nvPicPr>
          <p:cNvPr id="9" name="Picture 6">
            <a:extLst>
              <a:ext uri="{FF2B5EF4-FFF2-40B4-BE49-F238E27FC236}">
                <a16:creationId xmlns="" xmlns:a16="http://schemas.microsoft.com/office/drawing/2014/main" id="{95B514B6-B632-104A-858E-7DD738DA0415}"/>
              </a:ext>
            </a:extLst>
          </p:cNvPr>
          <p:cNvPicPr>
            <a:picLocks noChangeAspect="1" noChangeArrowheads="1"/>
          </p:cNvPicPr>
          <p:nvPr/>
        </p:nvPicPr>
        <p:blipFill>
          <a:blip r:embed="rId7" cstate="print"/>
          <a:srcRect/>
          <a:stretch>
            <a:fillRect/>
          </a:stretch>
        </p:blipFill>
        <p:spPr bwMode="auto">
          <a:xfrm>
            <a:off x="308238" y="248068"/>
            <a:ext cx="2613369" cy="1016310"/>
          </a:xfrm>
          <a:prstGeom prst="rect">
            <a:avLst/>
          </a:prstGeom>
          <a:noFill/>
          <a:ln w="9525">
            <a:noFill/>
            <a:miter lim="800000"/>
            <a:headEnd/>
            <a:tailEnd/>
          </a:ln>
        </p:spPr>
      </p:pic>
      <p:sp>
        <p:nvSpPr>
          <p:cNvPr id="10" name="ZoneTexte 9">
            <a:extLst>
              <a:ext uri="{FF2B5EF4-FFF2-40B4-BE49-F238E27FC236}">
                <a16:creationId xmlns="" xmlns:a16="http://schemas.microsoft.com/office/drawing/2014/main" id="{7E904C78-6D22-414E-AF63-61D07D4077C4}"/>
              </a:ext>
            </a:extLst>
          </p:cNvPr>
          <p:cNvSpPr txBox="1"/>
          <p:nvPr/>
        </p:nvSpPr>
        <p:spPr>
          <a:xfrm>
            <a:off x="5021041" y="66068"/>
            <a:ext cx="1129155" cy="338554"/>
          </a:xfrm>
          <a:prstGeom prst="rect">
            <a:avLst/>
          </a:prstGeom>
          <a:noFill/>
        </p:spPr>
        <p:txBody>
          <a:bodyPr wrap="none" rtlCol="0">
            <a:spAutoFit/>
          </a:bodyPr>
          <a:lstStyle/>
          <a:p>
            <a:r>
              <a:rPr lang="fr-FR" sz="1600" dirty="0"/>
              <a:t>Partenaires</a:t>
            </a:r>
          </a:p>
        </p:txBody>
      </p:sp>
      <p:sp>
        <p:nvSpPr>
          <p:cNvPr id="11" name="ZoneTexte 10">
            <a:extLst>
              <a:ext uri="{FF2B5EF4-FFF2-40B4-BE49-F238E27FC236}">
                <a16:creationId xmlns="" xmlns:a16="http://schemas.microsoft.com/office/drawing/2014/main" id="{ECEAA502-1F84-1D4E-9707-2A3907253239}"/>
              </a:ext>
            </a:extLst>
          </p:cNvPr>
          <p:cNvSpPr txBox="1"/>
          <p:nvPr/>
        </p:nvSpPr>
        <p:spPr>
          <a:xfrm>
            <a:off x="1737724" y="2641012"/>
            <a:ext cx="6788653" cy="1538883"/>
          </a:xfrm>
          <a:prstGeom prst="rect">
            <a:avLst/>
          </a:prstGeom>
          <a:noFill/>
        </p:spPr>
        <p:txBody>
          <a:bodyPr wrap="none" rtlCol="0">
            <a:spAutoFit/>
          </a:bodyPr>
          <a:lstStyle/>
          <a:p>
            <a:r>
              <a:rPr lang="fr-FR" sz="4000" dirty="0">
                <a:solidFill>
                  <a:schemeClr val="tx1">
                    <a:lumMod val="50000"/>
                    <a:lumOff val="50000"/>
                  </a:schemeClr>
                </a:solidFill>
              </a:rPr>
              <a:t>Module IV</a:t>
            </a:r>
          </a:p>
          <a:p>
            <a:r>
              <a:rPr lang="fr-FR" sz="5400" dirty="0"/>
              <a:t>Promouvoir mon projet</a:t>
            </a:r>
          </a:p>
        </p:txBody>
      </p:sp>
    </p:spTree>
    <p:extLst>
      <p:ext uri="{BB962C8B-B14F-4D97-AF65-F5344CB8AC3E}">
        <p14:creationId xmlns:p14="http://schemas.microsoft.com/office/powerpoint/2010/main" val="1584320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183683" y="249622"/>
            <a:ext cx="5244966" cy="597401"/>
          </a:xfrm>
        </p:spPr>
        <p:txBody>
          <a:bodyPr>
            <a:normAutofit/>
          </a:bodyPr>
          <a:lstStyle/>
          <a:p>
            <a:r>
              <a:rPr lang="fr-FR" sz="2800" b="1" dirty="0">
                <a:solidFill>
                  <a:schemeClr val="accent5">
                    <a:lumMod val="75000"/>
                  </a:schemeClr>
                </a:solidFill>
                <a:latin typeface="+mn-lt"/>
              </a:rPr>
              <a:t>Pourquoi communiquer ?</a:t>
            </a:r>
          </a:p>
        </p:txBody>
      </p:sp>
      <p:sp>
        <p:nvSpPr>
          <p:cNvPr id="5" name="Rectangle 4"/>
          <p:cNvSpPr/>
          <p:nvPr/>
        </p:nvSpPr>
        <p:spPr>
          <a:xfrm flipV="1">
            <a:off x="288691" y="772727"/>
            <a:ext cx="886059" cy="742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space réservé du contenu 1"/>
          <p:cNvSpPr>
            <a:spLocks noGrp="1"/>
          </p:cNvSpPr>
          <p:nvPr>
            <p:ph idx="1"/>
          </p:nvPr>
        </p:nvSpPr>
        <p:spPr>
          <a:xfrm>
            <a:off x="6373368" y="1637464"/>
            <a:ext cx="4980432" cy="3940375"/>
          </a:xfrm>
        </p:spPr>
        <p:txBody>
          <a:bodyPr>
            <a:normAutofit/>
          </a:bodyPr>
          <a:lstStyle/>
          <a:p>
            <a:pPr>
              <a:spcAft>
                <a:spcPts val="600"/>
              </a:spcAft>
            </a:pPr>
            <a:r>
              <a:rPr lang="fr-FR" sz="2000" dirty="0"/>
              <a:t>Donner de la </a:t>
            </a:r>
            <a:r>
              <a:rPr lang="fr-FR" sz="2000" b="1" dirty="0"/>
              <a:t>visibilité </a:t>
            </a:r>
            <a:r>
              <a:rPr lang="fr-FR" sz="2000" dirty="0"/>
              <a:t>au projet</a:t>
            </a:r>
          </a:p>
          <a:p>
            <a:pPr>
              <a:spcAft>
                <a:spcPts val="600"/>
              </a:spcAft>
            </a:pPr>
            <a:r>
              <a:rPr lang="fr-FR" sz="2000" b="1" dirty="0"/>
              <a:t>Informer </a:t>
            </a:r>
            <a:r>
              <a:rPr lang="fr-FR" sz="2000" dirty="0"/>
              <a:t>des parties prenantes</a:t>
            </a:r>
            <a:endParaRPr lang="fr-FR" sz="2000" b="1" dirty="0"/>
          </a:p>
          <a:p>
            <a:pPr>
              <a:spcAft>
                <a:spcPts val="600"/>
              </a:spcAft>
            </a:pPr>
            <a:r>
              <a:rPr lang="fr-FR" sz="2000" dirty="0"/>
              <a:t>Trouver </a:t>
            </a:r>
            <a:r>
              <a:rPr lang="fr-FR" sz="2000" b="1" dirty="0"/>
              <a:t>des ressources supplémentaires</a:t>
            </a:r>
          </a:p>
          <a:p>
            <a:pPr>
              <a:spcAft>
                <a:spcPts val="600"/>
              </a:spcAft>
            </a:pPr>
            <a:r>
              <a:rPr lang="fr-FR" sz="2000" dirty="0"/>
              <a:t>Créer un </a:t>
            </a:r>
            <a:r>
              <a:rPr lang="fr-FR" sz="2000" b="1" dirty="0"/>
              <a:t>soutien pour son projet</a:t>
            </a:r>
          </a:p>
          <a:p>
            <a:pPr>
              <a:spcAft>
                <a:spcPts val="600"/>
              </a:spcAft>
            </a:pPr>
            <a:r>
              <a:rPr lang="fr-FR" sz="2000" b="1" dirty="0"/>
              <a:t>Sensibiliser</a:t>
            </a:r>
          </a:p>
          <a:p>
            <a:pPr>
              <a:spcAft>
                <a:spcPts val="600"/>
              </a:spcAft>
            </a:pPr>
            <a:r>
              <a:rPr lang="fr-FR" sz="2000" b="1" dirty="0"/>
              <a:t>Valoriser </a:t>
            </a:r>
            <a:r>
              <a:rPr lang="fr-FR" sz="2000" dirty="0"/>
              <a:t>les succès du projet</a:t>
            </a:r>
            <a:endParaRPr lang="fr-FR" sz="2000" b="1" dirty="0"/>
          </a:p>
          <a:p>
            <a:pPr>
              <a:spcAft>
                <a:spcPts val="600"/>
              </a:spcAft>
            </a:pPr>
            <a:r>
              <a:rPr lang="fr-FR" sz="2000" dirty="0"/>
              <a:t>…</a:t>
            </a:r>
          </a:p>
          <a:p>
            <a:pPr>
              <a:spcAft>
                <a:spcPts val="600"/>
              </a:spcAft>
            </a:pPr>
            <a:endParaRPr lang="fr-FR" sz="2000" b="1" dirty="0"/>
          </a:p>
        </p:txBody>
      </p:sp>
      <p:sp>
        <p:nvSpPr>
          <p:cNvPr id="6" name="AutoShape 2" descr="Résultat de recherche d'images pour &quot;communiquer&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375" y="1637464"/>
            <a:ext cx="5136429" cy="3940375"/>
          </a:xfrm>
          <a:prstGeom prst="rect">
            <a:avLst/>
          </a:prstGeom>
        </p:spPr>
      </p:pic>
    </p:spTree>
    <p:extLst>
      <p:ext uri="{BB962C8B-B14F-4D97-AF65-F5344CB8AC3E}">
        <p14:creationId xmlns:p14="http://schemas.microsoft.com/office/powerpoint/2010/main" val="26942938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1. </a:t>
            </a:r>
          </a:p>
        </p:txBody>
      </p:sp>
      <p:sp>
        <p:nvSpPr>
          <p:cNvPr id="3" name="Espace réservé du contenu 2"/>
          <p:cNvSpPr>
            <a:spLocks noGrp="1"/>
          </p:cNvSpPr>
          <p:nvPr>
            <p:ph idx="1"/>
          </p:nvPr>
        </p:nvSpPr>
        <p:spPr/>
        <p:txBody>
          <a:bodyPr/>
          <a:lstStyle/>
          <a:p>
            <a:endParaRPr lang="fr-FR"/>
          </a:p>
        </p:txBody>
      </p:sp>
      <p:sp>
        <p:nvSpPr>
          <p:cNvPr id="4" name="Rectangle 3"/>
          <p:cNvSpPr/>
          <p:nvPr/>
        </p:nvSpPr>
        <p:spPr>
          <a:xfrm>
            <a:off x="0" y="0"/>
            <a:ext cx="12192000" cy="6858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693017" y="365125"/>
            <a:ext cx="10048775" cy="1077218"/>
          </a:xfrm>
          <a:prstGeom prst="rect">
            <a:avLst/>
          </a:prstGeom>
          <a:noFill/>
        </p:spPr>
        <p:txBody>
          <a:bodyPr wrap="square" rtlCol="0">
            <a:spAutoFit/>
          </a:bodyPr>
          <a:lstStyle/>
          <a:p>
            <a:r>
              <a:rPr lang="fr-FR" sz="3200" dirty="0">
                <a:solidFill>
                  <a:srgbClr val="92D050"/>
                </a:solidFill>
              </a:rPr>
              <a:t>I. PROJET D’INSTALLATION PHOTOVOLTAÏQUE SUR L’HOTEL DE VILLE</a:t>
            </a:r>
          </a:p>
        </p:txBody>
      </p:sp>
      <p:sp>
        <p:nvSpPr>
          <p:cNvPr id="6" name="Espace réservé du contenu 1"/>
          <p:cNvSpPr txBox="1">
            <a:spLocks/>
          </p:cNvSpPr>
          <p:nvPr/>
        </p:nvSpPr>
        <p:spPr>
          <a:xfrm>
            <a:off x="683392" y="1605686"/>
            <a:ext cx="10515600" cy="81025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1200" dirty="0">
                <a:solidFill>
                  <a:srgbClr val="C00000"/>
                </a:solidFill>
              </a:rPr>
              <a:t>La municipalité a décidé de s’engager pleinement en faveur de l’efficacité énergétique et de la promotion des énergies renouvelables, en alignement aux engagements de l’Etat dans le cadre de la Convention de Paris. Le projet de mise en place d’une installation photovoltaïque sur le toit de l’hôtel de ville s’inscrit dans le cadre de la politique municipale en faveur de la maîtrise de l’énergie. La réalisation de ce projet devrait permettre à la commune de démontrer son engagement tout en couvrant les besoins en électricité d’un des bâtiments communaux les plus énergivores afin de donner l’exemple aux différents acteurs de son territoire : les citoyens, les institutions publiques et privées, les organisations de la société civile.</a:t>
            </a:r>
          </a:p>
          <a:p>
            <a:pPr marL="0" indent="0">
              <a:buNone/>
            </a:pPr>
            <a:endParaRPr lang="fr-FR" sz="1200" dirty="0">
              <a:solidFill>
                <a:srgbClr val="C00000"/>
              </a:solidFill>
            </a:endParaRPr>
          </a:p>
        </p:txBody>
      </p:sp>
      <p:sp>
        <p:nvSpPr>
          <p:cNvPr id="7" name="Rectangle 6">
            <a:extLst>
              <a:ext uri="{FF2B5EF4-FFF2-40B4-BE49-F238E27FC236}">
                <a16:creationId xmlns="" xmlns:a16="http://schemas.microsoft.com/office/drawing/2014/main" id="{BF6E1BDD-0418-544E-97EC-3BC17C9F85EB}"/>
              </a:ext>
            </a:extLst>
          </p:cNvPr>
          <p:cNvSpPr/>
          <p:nvPr/>
        </p:nvSpPr>
        <p:spPr>
          <a:xfrm>
            <a:off x="693017" y="2445000"/>
            <a:ext cx="8943975" cy="292259"/>
          </a:xfrm>
          <a:prstGeom prst="rect">
            <a:avLst/>
          </a:prstGeom>
        </p:spPr>
        <p:txBody>
          <a:bodyPr wrap="square">
            <a:spAutoFit/>
          </a:bodyPr>
          <a:lstStyle/>
          <a:p>
            <a:pPr marL="742950" lvl="1" indent="-285750" algn="just">
              <a:lnSpc>
                <a:spcPct val="115000"/>
              </a:lnSpc>
              <a:spcBef>
                <a:spcPts val="1000"/>
              </a:spcBef>
              <a:spcAft>
                <a:spcPts val="0"/>
              </a:spcAft>
              <a:buFont typeface="+mj-lt"/>
              <a:buAutoNum type="arabicPeriod"/>
            </a:pPr>
            <a:r>
              <a:rPr lang="fr-FR" sz="1200" b="1" dirty="0">
                <a:solidFill>
                  <a:schemeClr val="accent1">
                    <a:lumMod val="75000"/>
                  </a:schemeClr>
                </a:solidFill>
                <a:ea typeface="Times New Roman" panose="02020603050405020304" pitchFamily="18" charset="0"/>
                <a:cs typeface="Times New Roman" panose="02020603050405020304" pitchFamily="18" charset="0"/>
              </a:rPr>
              <a:t>Objectifs</a:t>
            </a:r>
          </a:p>
        </p:txBody>
      </p:sp>
      <p:sp>
        <p:nvSpPr>
          <p:cNvPr id="8" name="Espace réservé du contenu 1"/>
          <p:cNvSpPr txBox="1">
            <a:spLocks/>
          </p:cNvSpPr>
          <p:nvPr/>
        </p:nvSpPr>
        <p:spPr>
          <a:xfrm>
            <a:off x="693017" y="2866554"/>
            <a:ext cx="10515600" cy="15129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1200" dirty="0">
                <a:solidFill>
                  <a:schemeClr val="accent1">
                    <a:lumMod val="75000"/>
                  </a:schemeClr>
                </a:solidFill>
                <a:latin typeface="Cambria" panose="02040503050406030204" pitchFamily="18" charset="0"/>
                <a:ea typeface="Cambria" panose="02040503050406030204" pitchFamily="18" charset="0"/>
              </a:rPr>
              <a:t>Le projet poursuit les objectifs suivants :</a:t>
            </a:r>
          </a:p>
          <a:p>
            <a:pPr marL="342900" indent="-342900">
              <a:buFont typeface="+mj-lt"/>
              <a:buAutoNum type="alphaLcParenR"/>
            </a:pPr>
            <a:r>
              <a:rPr lang="fr-FR" sz="1200" dirty="0">
                <a:solidFill>
                  <a:schemeClr val="accent1">
                    <a:lumMod val="75000"/>
                  </a:schemeClr>
                </a:solidFill>
                <a:latin typeface="Cambria" panose="02040503050406030204" pitchFamily="18" charset="0"/>
                <a:ea typeface="Cambria" panose="02040503050406030204" pitchFamily="18" charset="0"/>
              </a:rPr>
              <a:t>Couvrir l’ensemble des besoins en électricité de l’hôtel de ville</a:t>
            </a:r>
          </a:p>
          <a:p>
            <a:pPr marL="342900" indent="-342900">
              <a:buFont typeface="+mj-lt"/>
              <a:buAutoNum type="alphaLcParenR"/>
            </a:pPr>
            <a:r>
              <a:rPr lang="fr-FR" sz="1200" dirty="0">
                <a:solidFill>
                  <a:schemeClr val="accent1">
                    <a:lumMod val="75000"/>
                  </a:schemeClr>
                </a:solidFill>
                <a:latin typeface="Cambria" panose="02040503050406030204" pitchFamily="18" charset="0"/>
                <a:ea typeface="Cambria" panose="02040503050406030204" pitchFamily="18" charset="0"/>
              </a:rPr>
              <a:t>Diminuer la facture électrique de la commune</a:t>
            </a:r>
          </a:p>
          <a:p>
            <a:pPr marL="342900" indent="-342900">
              <a:buFont typeface="+mj-lt"/>
              <a:buAutoNum type="alphaLcParenR"/>
            </a:pPr>
            <a:r>
              <a:rPr lang="fr-FR" sz="1200" dirty="0">
                <a:solidFill>
                  <a:schemeClr val="accent1">
                    <a:lumMod val="75000"/>
                  </a:schemeClr>
                </a:solidFill>
                <a:latin typeface="Cambria" panose="02040503050406030204" pitchFamily="18" charset="0"/>
                <a:ea typeface="Cambria" panose="02040503050406030204" pitchFamily="18" charset="0"/>
              </a:rPr>
              <a:t>Réduction des émissions de CO2 de la commune</a:t>
            </a:r>
          </a:p>
          <a:p>
            <a:pPr marL="342900" indent="-342900">
              <a:buFont typeface="+mj-lt"/>
              <a:buAutoNum type="alphaLcParenR"/>
            </a:pPr>
            <a:r>
              <a:rPr lang="fr-FR" sz="1200" dirty="0">
                <a:solidFill>
                  <a:schemeClr val="accent1">
                    <a:lumMod val="75000"/>
                  </a:schemeClr>
                </a:solidFill>
                <a:latin typeface="Cambria" panose="02040503050406030204" pitchFamily="18" charset="0"/>
                <a:ea typeface="Cambria" panose="02040503050406030204" pitchFamily="18" charset="0"/>
              </a:rPr>
              <a:t>Démontrer l’engagement de la municipalité en faveur de la maîtrise de l’énergie</a:t>
            </a:r>
          </a:p>
          <a:p>
            <a:pPr marL="0" indent="0">
              <a:buNone/>
            </a:pPr>
            <a:endParaRPr lang="fr-FR" sz="1200" dirty="0">
              <a:solidFill>
                <a:srgbClr val="C00000"/>
              </a:solidFill>
              <a:latin typeface="Cambria" panose="02040503050406030204" pitchFamily="18" charset="0"/>
              <a:ea typeface="Cambria" panose="02040503050406030204" pitchFamily="18" charset="0"/>
            </a:endParaRPr>
          </a:p>
        </p:txBody>
      </p:sp>
      <p:sp>
        <p:nvSpPr>
          <p:cNvPr id="9" name="Rectangle 8">
            <a:extLst>
              <a:ext uri="{FF2B5EF4-FFF2-40B4-BE49-F238E27FC236}">
                <a16:creationId xmlns="" xmlns:a16="http://schemas.microsoft.com/office/drawing/2014/main" id="{BF6E1BDD-0418-544E-97EC-3BC17C9F85EB}"/>
              </a:ext>
            </a:extLst>
          </p:cNvPr>
          <p:cNvSpPr/>
          <p:nvPr/>
        </p:nvSpPr>
        <p:spPr>
          <a:xfrm>
            <a:off x="838200" y="4503007"/>
            <a:ext cx="8943975" cy="304699"/>
          </a:xfrm>
          <a:prstGeom prst="rect">
            <a:avLst/>
          </a:prstGeom>
        </p:spPr>
        <p:txBody>
          <a:bodyPr wrap="square">
            <a:spAutoFit/>
          </a:bodyPr>
          <a:lstStyle/>
          <a:p>
            <a:pPr marL="742950" lvl="1" indent="-285750" algn="just">
              <a:lnSpc>
                <a:spcPct val="115000"/>
              </a:lnSpc>
              <a:spcBef>
                <a:spcPts val="1000"/>
              </a:spcBef>
              <a:spcAft>
                <a:spcPts val="0"/>
              </a:spcAft>
              <a:buFont typeface="+mj-lt"/>
              <a:buAutoNum type="arabicPeriod"/>
            </a:pPr>
            <a:r>
              <a:rPr lang="fr-FR" sz="1200" b="1" dirty="0">
                <a:solidFill>
                  <a:schemeClr val="accent1">
                    <a:lumMod val="75000"/>
                  </a:schemeClr>
                </a:solidFill>
                <a:ea typeface="Times New Roman" panose="02020603050405020304" pitchFamily="18" charset="0"/>
                <a:cs typeface="Times New Roman" panose="02020603050405020304" pitchFamily="18" charset="0"/>
              </a:rPr>
              <a:t>Actions à mener</a:t>
            </a:r>
          </a:p>
        </p:txBody>
      </p:sp>
      <p:sp>
        <p:nvSpPr>
          <p:cNvPr id="10" name="Espace réservé du contenu 1"/>
          <p:cNvSpPr txBox="1">
            <a:spLocks/>
          </p:cNvSpPr>
          <p:nvPr/>
        </p:nvSpPr>
        <p:spPr>
          <a:xfrm>
            <a:off x="693017" y="4918778"/>
            <a:ext cx="10515600" cy="12581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1200" dirty="0">
                <a:solidFill>
                  <a:schemeClr val="accent1">
                    <a:lumMod val="75000"/>
                  </a:schemeClr>
                </a:solidFill>
              </a:rPr>
              <a:t>Afin de mener à bien ce projet d’installation photovoltaïque, les actions suivantes devront être menées. D’abord, la commune devrait conduire une étude de dimensionnement technique et financière de son installation. Cette étude devra établir la courbe de consommation électrique du bâtiment sur un journée et identifier la surface exploitable pour l’installation, les équipements requis, le coût d’investissement et le temps de retour sur investissement. Un bureau d’étude devra être identifié pour la réalisation de cette étude. Les résultats de cette étude permettront d’identifier le montant de l’investissement nécessaire pour la réalisation de ce projet.</a:t>
            </a:r>
          </a:p>
        </p:txBody>
      </p:sp>
    </p:spTree>
    <p:extLst>
      <p:ext uri="{BB962C8B-B14F-4D97-AF65-F5344CB8AC3E}">
        <p14:creationId xmlns:p14="http://schemas.microsoft.com/office/powerpoint/2010/main" val="3054228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arn(inVertical)">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2000"/>
                                        <p:tgtEl>
                                          <p:spTgt spid="9"/>
                                        </p:tgtEl>
                                      </p:cBhvr>
                                    </p:animEffect>
                                    <p:anim calcmode="lin" valueType="num">
                                      <p:cBhvr>
                                        <p:cTn id="27" dur="2000" fill="hold"/>
                                        <p:tgtEl>
                                          <p:spTgt spid="9"/>
                                        </p:tgtEl>
                                        <p:attrNameLst>
                                          <p:attrName>ppt_w</p:attrName>
                                        </p:attrNameLst>
                                      </p:cBhvr>
                                      <p:tavLst>
                                        <p:tav tm="0" fmla="#ppt_w*sin(2.5*pi*$)">
                                          <p:val>
                                            <p:fltVal val="0"/>
                                          </p:val>
                                        </p:tav>
                                        <p:tav tm="100000">
                                          <p:val>
                                            <p:fltVal val="1"/>
                                          </p:val>
                                        </p:tav>
                                      </p:tavLst>
                                    </p:anim>
                                    <p:anim calcmode="lin" valueType="num">
                                      <p:cBhvr>
                                        <p:cTn id="28"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80">
                                          <p:stCondLst>
                                            <p:cond delay="0"/>
                                          </p:stCondLst>
                                        </p:cTn>
                                        <p:tgtEl>
                                          <p:spTgt spid="10"/>
                                        </p:tgtEl>
                                      </p:cBhvr>
                                    </p:animEffect>
                                    <p:anim calcmode="lin" valueType="num">
                                      <p:cBhvr>
                                        <p:cTn id="34"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39" dur="26">
                                          <p:stCondLst>
                                            <p:cond delay="650"/>
                                          </p:stCondLst>
                                        </p:cTn>
                                        <p:tgtEl>
                                          <p:spTgt spid="10"/>
                                        </p:tgtEl>
                                      </p:cBhvr>
                                      <p:to x="100000" y="60000"/>
                                    </p:animScale>
                                    <p:animScale>
                                      <p:cBhvr>
                                        <p:cTn id="40" dur="166" decel="50000">
                                          <p:stCondLst>
                                            <p:cond delay="676"/>
                                          </p:stCondLst>
                                        </p:cTn>
                                        <p:tgtEl>
                                          <p:spTgt spid="10"/>
                                        </p:tgtEl>
                                      </p:cBhvr>
                                      <p:to x="100000" y="100000"/>
                                    </p:animScale>
                                    <p:animScale>
                                      <p:cBhvr>
                                        <p:cTn id="41" dur="26">
                                          <p:stCondLst>
                                            <p:cond delay="1312"/>
                                          </p:stCondLst>
                                        </p:cTn>
                                        <p:tgtEl>
                                          <p:spTgt spid="10"/>
                                        </p:tgtEl>
                                      </p:cBhvr>
                                      <p:to x="100000" y="80000"/>
                                    </p:animScale>
                                    <p:animScale>
                                      <p:cBhvr>
                                        <p:cTn id="42" dur="166" decel="50000">
                                          <p:stCondLst>
                                            <p:cond delay="1338"/>
                                          </p:stCondLst>
                                        </p:cTn>
                                        <p:tgtEl>
                                          <p:spTgt spid="10"/>
                                        </p:tgtEl>
                                      </p:cBhvr>
                                      <p:to x="100000" y="100000"/>
                                    </p:animScale>
                                    <p:animScale>
                                      <p:cBhvr>
                                        <p:cTn id="43" dur="26">
                                          <p:stCondLst>
                                            <p:cond delay="1642"/>
                                          </p:stCondLst>
                                        </p:cTn>
                                        <p:tgtEl>
                                          <p:spTgt spid="10"/>
                                        </p:tgtEl>
                                      </p:cBhvr>
                                      <p:to x="100000" y="90000"/>
                                    </p:animScale>
                                    <p:animScale>
                                      <p:cBhvr>
                                        <p:cTn id="44" dur="166" decel="50000">
                                          <p:stCondLst>
                                            <p:cond delay="1668"/>
                                          </p:stCondLst>
                                        </p:cTn>
                                        <p:tgtEl>
                                          <p:spTgt spid="10"/>
                                        </p:tgtEl>
                                      </p:cBhvr>
                                      <p:to x="100000" y="100000"/>
                                    </p:animScale>
                                    <p:animScale>
                                      <p:cBhvr>
                                        <p:cTn id="45" dur="26">
                                          <p:stCondLst>
                                            <p:cond delay="1808"/>
                                          </p:stCondLst>
                                        </p:cTn>
                                        <p:tgtEl>
                                          <p:spTgt spid="10"/>
                                        </p:tgtEl>
                                      </p:cBhvr>
                                      <p:to x="100000" y="95000"/>
                                    </p:animScale>
                                    <p:animScale>
                                      <p:cBhvr>
                                        <p:cTn id="46"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183682" y="275841"/>
            <a:ext cx="6558079" cy="571182"/>
          </a:xfrm>
        </p:spPr>
        <p:txBody>
          <a:bodyPr>
            <a:normAutofit/>
          </a:bodyPr>
          <a:lstStyle/>
          <a:p>
            <a:r>
              <a:rPr lang="fr-FR" sz="2800" b="1" dirty="0">
                <a:solidFill>
                  <a:schemeClr val="accent5">
                    <a:lumMod val="75000"/>
                  </a:schemeClr>
                </a:solidFill>
                <a:latin typeface="+mn-lt"/>
              </a:rPr>
              <a:t>Elaborer un </a:t>
            </a:r>
            <a:r>
              <a:rPr lang="fr-FR" sz="2800" b="1" dirty="0" err="1">
                <a:solidFill>
                  <a:schemeClr val="accent5">
                    <a:lumMod val="75000"/>
                  </a:schemeClr>
                </a:solidFill>
                <a:latin typeface="+mn-lt"/>
              </a:rPr>
              <a:t>ppt</a:t>
            </a:r>
            <a:r>
              <a:rPr lang="fr-FR" sz="2800" b="1" dirty="0">
                <a:solidFill>
                  <a:schemeClr val="accent5">
                    <a:lumMod val="75000"/>
                  </a:schemeClr>
                </a:solidFill>
                <a:latin typeface="+mn-lt"/>
              </a:rPr>
              <a:t> de présentation</a:t>
            </a:r>
          </a:p>
        </p:txBody>
      </p:sp>
      <p:sp>
        <p:nvSpPr>
          <p:cNvPr id="5" name="Rectangle 4"/>
          <p:cNvSpPr/>
          <p:nvPr/>
        </p:nvSpPr>
        <p:spPr>
          <a:xfrm flipV="1">
            <a:off x="288691" y="772727"/>
            <a:ext cx="886059" cy="742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space réservé du contenu 1"/>
          <p:cNvSpPr>
            <a:spLocks noGrp="1"/>
          </p:cNvSpPr>
          <p:nvPr>
            <p:ph idx="1"/>
          </p:nvPr>
        </p:nvSpPr>
        <p:spPr>
          <a:xfrm>
            <a:off x="4074213" y="1752967"/>
            <a:ext cx="7549516" cy="4585840"/>
          </a:xfrm>
        </p:spPr>
        <p:txBody>
          <a:bodyPr>
            <a:normAutofit/>
          </a:bodyPr>
          <a:lstStyle/>
          <a:p>
            <a:pPr algn="just">
              <a:spcBef>
                <a:spcPts val="1200"/>
              </a:spcBef>
              <a:spcAft>
                <a:spcPts val="600"/>
              </a:spcAft>
              <a:buFont typeface="Wingdings" panose="05000000000000000000" pitchFamily="2" charset="2"/>
              <a:buChar char="ü"/>
            </a:pPr>
            <a:r>
              <a:rPr lang="fr-FR" sz="2000" b="1" dirty="0">
                <a:solidFill>
                  <a:schemeClr val="accent5">
                    <a:lumMod val="75000"/>
                  </a:schemeClr>
                </a:solidFill>
              </a:rPr>
              <a:t>Vous racontez</a:t>
            </a:r>
            <a:r>
              <a:rPr lang="fr-FR" sz="2000" dirty="0"/>
              <a:t> une histoire et non le PPT! Le PPT ne fait que soutenir l’histoire et les messages diffusés.</a:t>
            </a:r>
          </a:p>
          <a:p>
            <a:pPr algn="just">
              <a:spcBef>
                <a:spcPts val="1200"/>
              </a:spcBef>
              <a:spcAft>
                <a:spcPts val="600"/>
              </a:spcAft>
              <a:buFont typeface="Wingdings" panose="05000000000000000000" pitchFamily="2" charset="2"/>
              <a:buChar char="ü"/>
            </a:pPr>
            <a:r>
              <a:rPr lang="fr-FR" sz="2000" b="1" dirty="0">
                <a:solidFill>
                  <a:schemeClr val="accent5">
                    <a:lumMod val="75000"/>
                  </a:schemeClr>
                </a:solidFill>
              </a:rPr>
              <a:t>Adaptez la façon </a:t>
            </a:r>
            <a:r>
              <a:rPr lang="fr-FR" sz="2000" dirty="0"/>
              <a:t>de raconter votre histoire à </a:t>
            </a:r>
            <a:r>
              <a:rPr lang="fr-FR" sz="2000" b="1" dirty="0">
                <a:solidFill>
                  <a:schemeClr val="accent5">
                    <a:lumMod val="75000"/>
                  </a:schemeClr>
                </a:solidFill>
              </a:rPr>
              <a:t>votre auditoire</a:t>
            </a:r>
          </a:p>
          <a:p>
            <a:pPr algn="just">
              <a:spcBef>
                <a:spcPts val="1200"/>
              </a:spcBef>
              <a:spcAft>
                <a:spcPts val="600"/>
              </a:spcAft>
              <a:buFont typeface="Wingdings" panose="05000000000000000000" pitchFamily="2" charset="2"/>
              <a:buChar char="ü"/>
            </a:pPr>
            <a:r>
              <a:rPr lang="fr-FR" sz="2000" b="1" dirty="0">
                <a:solidFill>
                  <a:schemeClr val="accent5">
                    <a:lumMod val="75000"/>
                  </a:schemeClr>
                </a:solidFill>
              </a:rPr>
              <a:t>Soyez brefs</a:t>
            </a:r>
            <a:r>
              <a:rPr lang="fr-FR" sz="2000" dirty="0"/>
              <a:t>. Seuls les messages clés sont écrits</a:t>
            </a:r>
          </a:p>
          <a:p>
            <a:pPr algn="just">
              <a:spcBef>
                <a:spcPts val="1200"/>
              </a:spcBef>
              <a:spcAft>
                <a:spcPts val="600"/>
              </a:spcAft>
              <a:buFont typeface="Wingdings" panose="05000000000000000000" pitchFamily="2" charset="2"/>
              <a:buChar char="ü"/>
            </a:pPr>
            <a:r>
              <a:rPr lang="fr-FR" sz="2000" b="1" dirty="0">
                <a:solidFill>
                  <a:schemeClr val="accent5">
                    <a:lumMod val="75000"/>
                  </a:schemeClr>
                </a:solidFill>
              </a:rPr>
              <a:t>Utilisez des images et peu de mots</a:t>
            </a:r>
            <a:r>
              <a:rPr lang="fr-FR" sz="2000" dirty="0"/>
              <a:t>. L’image ne doit pas distraire du message. Une image exprime 1000 mots</a:t>
            </a:r>
          </a:p>
          <a:p>
            <a:pPr algn="just">
              <a:spcBef>
                <a:spcPts val="1200"/>
              </a:spcBef>
              <a:spcAft>
                <a:spcPts val="600"/>
              </a:spcAft>
              <a:buFont typeface="Wingdings" panose="05000000000000000000" pitchFamily="2" charset="2"/>
              <a:buChar char="ü"/>
            </a:pPr>
            <a:r>
              <a:rPr lang="fr-FR" sz="2000" dirty="0"/>
              <a:t>Utilisez des couleurs et des polices d’écriture </a:t>
            </a:r>
            <a:r>
              <a:rPr lang="fr-FR" sz="2000" b="1" dirty="0">
                <a:solidFill>
                  <a:schemeClr val="accent5">
                    <a:lumMod val="75000"/>
                  </a:schemeClr>
                </a:solidFill>
              </a:rPr>
              <a:t>facilement lisibles</a:t>
            </a:r>
            <a:r>
              <a:rPr lang="fr-FR" sz="2000" dirty="0"/>
              <a:t>. Pensez aux daltoniens !</a:t>
            </a:r>
          </a:p>
          <a:p>
            <a:pPr algn="just">
              <a:spcBef>
                <a:spcPts val="1200"/>
              </a:spcBef>
              <a:spcAft>
                <a:spcPts val="600"/>
              </a:spcAft>
              <a:buFont typeface="Wingdings" panose="05000000000000000000" pitchFamily="2" charset="2"/>
              <a:buChar char="ü"/>
            </a:pPr>
            <a:r>
              <a:rPr lang="fr-FR" sz="2000" dirty="0"/>
              <a:t>Attention, ce qui paraît bien sur slide ne l’est pas toujours sur </a:t>
            </a:r>
            <a:r>
              <a:rPr lang="fr-FR" sz="2000" b="1" dirty="0">
                <a:solidFill>
                  <a:schemeClr val="accent5">
                    <a:lumMod val="75000"/>
                  </a:schemeClr>
                </a:solidFill>
              </a:rPr>
              <a:t>projecteur</a:t>
            </a:r>
          </a:p>
          <a:p>
            <a:pPr algn="just">
              <a:spcBef>
                <a:spcPts val="1200"/>
              </a:spcBef>
              <a:spcAft>
                <a:spcPts val="600"/>
              </a:spcAft>
              <a:buFont typeface="Wingdings" panose="05000000000000000000" pitchFamily="2" charset="2"/>
              <a:buChar char="ü"/>
            </a:pPr>
            <a:r>
              <a:rPr lang="fr-FR" sz="2000" dirty="0"/>
              <a:t> Utilisez les </a:t>
            </a:r>
            <a:r>
              <a:rPr lang="fr-FR" sz="2000" b="1" dirty="0">
                <a:solidFill>
                  <a:schemeClr val="accent5">
                    <a:lumMod val="75000"/>
                  </a:schemeClr>
                </a:solidFill>
              </a:rPr>
              <a:t>animations seulement </a:t>
            </a:r>
            <a:r>
              <a:rPr lang="fr-FR" sz="2000" dirty="0"/>
              <a:t>lorsque c’est </a:t>
            </a:r>
            <a:r>
              <a:rPr lang="fr-FR" sz="2000" b="1" dirty="0">
                <a:solidFill>
                  <a:schemeClr val="accent5">
                    <a:lumMod val="75000"/>
                  </a:schemeClr>
                </a:solidFill>
              </a:rPr>
              <a:t>nécessaire</a:t>
            </a:r>
          </a:p>
          <a:p>
            <a:pPr algn="just"/>
            <a:endParaRPr lang="fr-FR" sz="2000" dirty="0"/>
          </a:p>
        </p:txBody>
      </p:sp>
      <p:sp>
        <p:nvSpPr>
          <p:cNvPr id="6" name="AutoShape 2" descr="Résultat de recherche d'images pour &quot;communiquer&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4098" name="Picture 2" descr="https://www.usa.campusfrance.org/sites/pays/files/usa/styles/mobile_visuel_principal_page/public/Presentation-1.jpg?itok=AVtIKe2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691" y="1370127"/>
            <a:ext cx="2853210" cy="2716475"/>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cteur droit 6">
            <a:extLst>
              <a:ext uri="{FF2B5EF4-FFF2-40B4-BE49-F238E27FC236}">
                <a16:creationId xmlns="" xmlns:a16="http://schemas.microsoft.com/office/drawing/2014/main" id="{873042ED-7D9B-6240-BCCE-FD503E09E46D}"/>
              </a:ext>
            </a:extLst>
          </p:cNvPr>
          <p:cNvCxnSpPr>
            <a:cxnSpLocks/>
          </p:cNvCxnSpPr>
          <p:nvPr/>
        </p:nvCxnSpPr>
        <p:spPr>
          <a:xfrm>
            <a:off x="3675498" y="1370127"/>
            <a:ext cx="0" cy="5328540"/>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 xmlns:a16="http://schemas.microsoft.com/office/drawing/2014/main" id="{A52E7EBC-34AE-B942-BF91-C6AA2225E195}"/>
              </a:ext>
            </a:extLst>
          </p:cNvPr>
          <p:cNvSpPr txBox="1"/>
          <p:nvPr/>
        </p:nvSpPr>
        <p:spPr>
          <a:xfrm>
            <a:off x="4074213" y="1175799"/>
            <a:ext cx="2667549" cy="461665"/>
          </a:xfrm>
          <a:prstGeom prst="rect">
            <a:avLst/>
          </a:prstGeom>
          <a:noFill/>
        </p:spPr>
        <p:txBody>
          <a:bodyPr wrap="square" rtlCol="0">
            <a:spAutoFit/>
          </a:bodyPr>
          <a:lstStyle/>
          <a:p>
            <a:r>
              <a:rPr lang="fr-FR" sz="2400" b="1" dirty="0"/>
              <a:t>Principes clés</a:t>
            </a:r>
          </a:p>
        </p:txBody>
      </p:sp>
    </p:spTree>
    <p:extLst>
      <p:ext uri="{BB962C8B-B14F-4D97-AF65-F5344CB8AC3E}">
        <p14:creationId xmlns:p14="http://schemas.microsoft.com/office/powerpoint/2010/main" val="17322039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 xmlns:a16="http://schemas.microsoft.com/office/drawing/2014/main" id="{DBBC3526-3CF5-8C4F-99CD-CE8C84858189}"/>
              </a:ext>
            </a:extLst>
          </p:cNvPr>
          <p:cNvSpPr/>
          <p:nvPr/>
        </p:nvSpPr>
        <p:spPr>
          <a:xfrm>
            <a:off x="6706099" y="2641467"/>
            <a:ext cx="2785318" cy="4057200"/>
          </a:xfrm>
          <a:prstGeom prst="rect">
            <a:avLst/>
          </a:prstGeom>
          <a:solidFill>
            <a:schemeClr val="accent1">
              <a:lumMod val="20000"/>
              <a:lumOff val="8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Titre 1"/>
          <p:cNvSpPr>
            <a:spLocks noGrp="1"/>
          </p:cNvSpPr>
          <p:nvPr>
            <p:ph type="title"/>
          </p:nvPr>
        </p:nvSpPr>
        <p:spPr>
          <a:xfrm>
            <a:off x="183682" y="275841"/>
            <a:ext cx="6558079" cy="571182"/>
          </a:xfrm>
        </p:spPr>
        <p:txBody>
          <a:bodyPr>
            <a:normAutofit/>
          </a:bodyPr>
          <a:lstStyle/>
          <a:p>
            <a:r>
              <a:rPr lang="fr-FR" sz="2800" b="1" dirty="0">
                <a:solidFill>
                  <a:schemeClr val="accent5">
                    <a:lumMod val="75000"/>
                  </a:schemeClr>
                </a:solidFill>
                <a:latin typeface="+mn-lt"/>
              </a:rPr>
              <a:t>Construire sa présentation</a:t>
            </a:r>
          </a:p>
        </p:txBody>
      </p:sp>
      <p:sp>
        <p:nvSpPr>
          <p:cNvPr id="5" name="Rectangle 4"/>
          <p:cNvSpPr/>
          <p:nvPr/>
        </p:nvSpPr>
        <p:spPr>
          <a:xfrm flipV="1">
            <a:off x="288691" y="772727"/>
            <a:ext cx="886059" cy="742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AutoShape 2" descr="Résultat de recherche d'images pour &quot;communiquer&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cxnSp>
        <p:nvCxnSpPr>
          <p:cNvPr id="7" name="Connecteur droit 6">
            <a:extLst>
              <a:ext uri="{FF2B5EF4-FFF2-40B4-BE49-F238E27FC236}">
                <a16:creationId xmlns="" xmlns:a16="http://schemas.microsoft.com/office/drawing/2014/main" id="{873042ED-7D9B-6240-BCCE-FD503E09E46D}"/>
              </a:ext>
            </a:extLst>
          </p:cNvPr>
          <p:cNvCxnSpPr>
            <a:cxnSpLocks/>
          </p:cNvCxnSpPr>
          <p:nvPr/>
        </p:nvCxnSpPr>
        <p:spPr>
          <a:xfrm>
            <a:off x="3675498" y="1370127"/>
            <a:ext cx="0" cy="5328540"/>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Image 9">
            <a:extLst>
              <a:ext uri="{FF2B5EF4-FFF2-40B4-BE49-F238E27FC236}">
                <a16:creationId xmlns="" xmlns:a16="http://schemas.microsoft.com/office/drawing/2014/main" id="{5FFE6E5E-D0D8-0D41-868E-411E8873F6A8}"/>
              </a:ext>
            </a:extLst>
          </p:cNvPr>
          <p:cNvPicPr>
            <a:picLocks noChangeAspect="1"/>
          </p:cNvPicPr>
          <p:nvPr/>
        </p:nvPicPr>
        <p:blipFill>
          <a:blip r:embed="rId2">
            <a:extLst>
              <a:ext uri="{BEBA8EAE-BF5A-486C-A8C5-ECC9F3942E4B}">
                <a14:imgProps xmlns:a14="http://schemas.microsoft.com/office/drawing/2010/main">
                  <a14:imgLayer>
                    <a14:imgEffect>
                      <a14:saturation sat="33000"/>
                    </a14:imgEffect>
                  </a14:imgLayer>
                </a14:imgProps>
              </a:ext>
            </a:extLst>
          </a:blip>
          <a:stretch>
            <a:fillRect/>
          </a:stretch>
        </p:blipFill>
        <p:spPr>
          <a:xfrm>
            <a:off x="460375" y="1225095"/>
            <a:ext cx="2723792" cy="1416372"/>
          </a:xfrm>
          <a:prstGeom prst="rect">
            <a:avLst/>
          </a:prstGeom>
        </p:spPr>
      </p:pic>
      <p:sp>
        <p:nvSpPr>
          <p:cNvPr id="11" name="ZoneTexte 10">
            <a:extLst>
              <a:ext uri="{FF2B5EF4-FFF2-40B4-BE49-F238E27FC236}">
                <a16:creationId xmlns="" xmlns:a16="http://schemas.microsoft.com/office/drawing/2014/main" id="{829B40CE-052B-1F40-A7E9-EAAE7258A974}"/>
              </a:ext>
            </a:extLst>
          </p:cNvPr>
          <p:cNvSpPr txBox="1"/>
          <p:nvPr/>
        </p:nvSpPr>
        <p:spPr>
          <a:xfrm>
            <a:off x="406397" y="2808295"/>
            <a:ext cx="3053494" cy="2585323"/>
          </a:xfrm>
          <a:prstGeom prst="rect">
            <a:avLst/>
          </a:prstGeom>
          <a:noFill/>
        </p:spPr>
        <p:txBody>
          <a:bodyPr wrap="square" rtlCol="0">
            <a:spAutoFit/>
          </a:bodyPr>
          <a:lstStyle/>
          <a:p>
            <a:pPr algn="r"/>
            <a:r>
              <a:rPr lang="fr-FR" b="1" dirty="0"/>
              <a:t>A </a:t>
            </a:r>
            <a:r>
              <a:rPr lang="fr-FR" b="1" dirty="0">
                <a:solidFill>
                  <a:schemeClr val="accent5">
                    <a:lumMod val="75000"/>
                  </a:schemeClr>
                </a:solidFill>
              </a:rPr>
              <a:t>qui </a:t>
            </a:r>
            <a:r>
              <a:rPr lang="fr-FR" b="1" dirty="0"/>
              <a:t>s’adresse-t-on ?</a:t>
            </a:r>
          </a:p>
          <a:p>
            <a:pPr algn="r"/>
            <a:endParaRPr lang="fr-FR" b="1" dirty="0"/>
          </a:p>
          <a:p>
            <a:pPr algn="r"/>
            <a:r>
              <a:rPr lang="fr-FR" b="1" dirty="0"/>
              <a:t>Quels sont les </a:t>
            </a:r>
            <a:r>
              <a:rPr lang="fr-FR" b="1" dirty="0">
                <a:solidFill>
                  <a:schemeClr val="accent5">
                    <a:lumMod val="75000"/>
                  </a:schemeClr>
                </a:solidFill>
              </a:rPr>
              <a:t>messages clés </a:t>
            </a:r>
            <a:r>
              <a:rPr lang="fr-FR" b="1" dirty="0"/>
              <a:t>pour mon audience ?</a:t>
            </a:r>
          </a:p>
          <a:p>
            <a:pPr algn="r"/>
            <a:endParaRPr lang="es-ES_tradnl" b="1" dirty="0"/>
          </a:p>
          <a:p>
            <a:pPr algn="r"/>
            <a:endParaRPr lang="es-ES_tradnl" b="1" dirty="0"/>
          </a:p>
          <a:p>
            <a:pPr algn="r"/>
            <a:endParaRPr lang="es-ES_tradnl" b="1" dirty="0"/>
          </a:p>
          <a:p>
            <a:pPr algn="r"/>
            <a:endParaRPr lang="es-ES_tradnl" b="1" dirty="0"/>
          </a:p>
          <a:p>
            <a:pPr algn="r"/>
            <a:endParaRPr lang="es-ES_tradnl" b="1" dirty="0"/>
          </a:p>
        </p:txBody>
      </p:sp>
      <p:sp>
        <p:nvSpPr>
          <p:cNvPr id="12" name="ZoneTexte 11">
            <a:extLst>
              <a:ext uri="{FF2B5EF4-FFF2-40B4-BE49-F238E27FC236}">
                <a16:creationId xmlns="" xmlns:a16="http://schemas.microsoft.com/office/drawing/2014/main" id="{DF7619A2-F4C6-3D49-8ED2-3F9422E6C778}"/>
              </a:ext>
            </a:extLst>
          </p:cNvPr>
          <p:cNvSpPr txBox="1"/>
          <p:nvPr/>
        </p:nvSpPr>
        <p:spPr>
          <a:xfrm>
            <a:off x="3952675" y="2764369"/>
            <a:ext cx="1793824" cy="369332"/>
          </a:xfrm>
          <a:prstGeom prst="rect">
            <a:avLst/>
          </a:prstGeom>
          <a:noFill/>
        </p:spPr>
        <p:txBody>
          <a:bodyPr wrap="none" rtlCol="0">
            <a:spAutoFit/>
          </a:bodyPr>
          <a:lstStyle/>
          <a:p>
            <a:r>
              <a:rPr lang="fr-FR" b="1" dirty="0">
                <a:solidFill>
                  <a:schemeClr val="accent1">
                    <a:lumMod val="75000"/>
                  </a:schemeClr>
                </a:solidFill>
              </a:rPr>
              <a:t>Bailleur de fonds</a:t>
            </a:r>
          </a:p>
        </p:txBody>
      </p:sp>
      <p:sp>
        <p:nvSpPr>
          <p:cNvPr id="13" name="ZoneTexte 12">
            <a:extLst>
              <a:ext uri="{FF2B5EF4-FFF2-40B4-BE49-F238E27FC236}">
                <a16:creationId xmlns="" xmlns:a16="http://schemas.microsoft.com/office/drawing/2014/main" id="{4E5F8849-70FA-E346-813B-9D7554782CDC}"/>
              </a:ext>
            </a:extLst>
          </p:cNvPr>
          <p:cNvSpPr txBox="1"/>
          <p:nvPr/>
        </p:nvSpPr>
        <p:spPr>
          <a:xfrm>
            <a:off x="6987941" y="2764369"/>
            <a:ext cx="2233925" cy="369332"/>
          </a:xfrm>
          <a:prstGeom prst="rect">
            <a:avLst/>
          </a:prstGeom>
          <a:noFill/>
        </p:spPr>
        <p:txBody>
          <a:bodyPr wrap="square" rtlCol="0">
            <a:spAutoFit/>
          </a:bodyPr>
          <a:lstStyle/>
          <a:p>
            <a:pPr algn="ctr"/>
            <a:r>
              <a:rPr lang="fr-FR" b="1" dirty="0">
                <a:solidFill>
                  <a:schemeClr val="accent1">
                    <a:lumMod val="75000"/>
                  </a:schemeClr>
                </a:solidFill>
              </a:rPr>
              <a:t>Conseil communal</a:t>
            </a:r>
          </a:p>
        </p:txBody>
      </p:sp>
      <p:sp>
        <p:nvSpPr>
          <p:cNvPr id="15" name="ZoneTexte 14">
            <a:extLst>
              <a:ext uri="{FF2B5EF4-FFF2-40B4-BE49-F238E27FC236}">
                <a16:creationId xmlns="" xmlns:a16="http://schemas.microsoft.com/office/drawing/2014/main" id="{98DAEFE5-A92A-3F45-947E-B1286EA6D115}"/>
              </a:ext>
            </a:extLst>
          </p:cNvPr>
          <p:cNvSpPr txBox="1"/>
          <p:nvPr/>
        </p:nvSpPr>
        <p:spPr>
          <a:xfrm>
            <a:off x="10185752" y="2764369"/>
            <a:ext cx="886781" cy="369332"/>
          </a:xfrm>
          <a:prstGeom prst="rect">
            <a:avLst/>
          </a:prstGeom>
          <a:noFill/>
        </p:spPr>
        <p:txBody>
          <a:bodyPr wrap="none" rtlCol="0">
            <a:spAutoFit/>
          </a:bodyPr>
          <a:lstStyle/>
          <a:p>
            <a:r>
              <a:rPr lang="fr-FR" b="1" dirty="0">
                <a:solidFill>
                  <a:schemeClr val="accent1">
                    <a:lumMod val="75000"/>
                  </a:schemeClr>
                </a:solidFill>
              </a:rPr>
              <a:t>Médias</a:t>
            </a:r>
          </a:p>
        </p:txBody>
      </p:sp>
      <p:sp>
        <p:nvSpPr>
          <p:cNvPr id="16" name="ZoneTexte 15">
            <a:extLst>
              <a:ext uri="{FF2B5EF4-FFF2-40B4-BE49-F238E27FC236}">
                <a16:creationId xmlns="" xmlns:a16="http://schemas.microsoft.com/office/drawing/2014/main" id="{7487F09B-905D-2947-86A8-E895EEA5DA32}"/>
              </a:ext>
            </a:extLst>
          </p:cNvPr>
          <p:cNvSpPr txBox="1"/>
          <p:nvPr/>
        </p:nvSpPr>
        <p:spPr>
          <a:xfrm>
            <a:off x="3869977" y="3409709"/>
            <a:ext cx="2598201" cy="3293209"/>
          </a:xfrm>
          <a:prstGeom prst="rect">
            <a:avLst/>
          </a:prstGeom>
          <a:noFill/>
        </p:spPr>
        <p:txBody>
          <a:bodyPr wrap="square" rtlCol="0">
            <a:spAutoFit/>
          </a:bodyPr>
          <a:lstStyle/>
          <a:p>
            <a:pPr marL="285750" indent="-285750">
              <a:buFont typeface="Wingdings" pitchFamily="2" charset="2"/>
              <a:buChar char="ü"/>
            </a:pPr>
            <a:r>
              <a:rPr lang="fr-FR" sz="1600" b="1" dirty="0"/>
              <a:t>Engagement </a:t>
            </a:r>
            <a:r>
              <a:rPr lang="fr-FR" sz="1600" dirty="0"/>
              <a:t>communal pour la maîtrise de l’énergie</a:t>
            </a:r>
          </a:p>
          <a:p>
            <a:pPr marL="285750" indent="-285750">
              <a:buFont typeface="Wingdings" pitchFamily="2" charset="2"/>
              <a:buChar char="ü"/>
            </a:pPr>
            <a:endParaRPr lang="fr-FR" sz="1600" dirty="0"/>
          </a:p>
          <a:p>
            <a:pPr marL="285750" indent="-285750">
              <a:buFont typeface="Wingdings" pitchFamily="2" charset="2"/>
              <a:buChar char="ü"/>
            </a:pPr>
            <a:r>
              <a:rPr lang="fr-FR" sz="1600" dirty="0"/>
              <a:t>Forte </a:t>
            </a:r>
            <a:r>
              <a:rPr lang="fr-FR" sz="1600" b="1" dirty="0"/>
              <a:t>consommation énergétique </a:t>
            </a:r>
            <a:r>
              <a:rPr lang="fr-FR" sz="1600" dirty="0"/>
              <a:t>du bâtiment</a:t>
            </a:r>
          </a:p>
          <a:p>
            <a:pPr marL="285750" indent="-285750">
              <a:buFont typeface="Wingdings" pitchFamily="2" charset="2"/>
              <a:buChar char="ü"/>
            </a:pPr>
            <a:endParaRPr lang="fr-FR" sz="1600" dirty="0"/>
          </a:p>
          <a:p>
            <a:pPr marL="285750" indent="-285750">
              <a:buFont typeface="Wingdings" pitchFamily="2" charset="2"/>
              <a:buChar char="ü"/>
            </a:pPr>
            <a:r>
              <a:rPr lang="fr-FR" sz="1600" b="1" dirty="0"/>
              <a:t>Opportunités</a:t>
            </a:r>
            <a:r>
              <a:rPr lang="fr-FR" sz="1600" dirty="0"/>
              <a:t> pour le développement du solaire photovoltaïque</a:t>
            </a:r>
          </a:p>
          <a:p>
            <a:pPr marL="285750" indent="-285750">
              <a:buFont typeface="Wingdings" pitchFamily="2" charset="2"/>
              <a:buChar char="ü"/>
            </a:pPr>
            <a:endParaRPr lang="fr-FR" sz="1600" dirty="0"/>
          </a:p>
          <a:p>
            <a:pPr marL="285750" indent="-285750">
              <a:buFont typeface="Wingdings" pitchFamily="2" charset="2"/>
              <a:buChar char="ü"/>
            </a:pPr>
            <a:r>
              <a:rPr lang="fr-FR" sz="1600" dirty="0"/>
              <a:t>Budget prévisionnel et </a:t>
            </a:r>
            <a:r>
              <a:rPr lang="fr-FR" sz="1600" b="1" dirty="0"/>
              <a:t>besoins financiers</a:t>
            </a:r>
          </a:p>
        </p:txBody>
      </p:sp>
      <p:sp>
        <p:nvSpPr>
          <p:cNvPr id="17" name="ZoneTexte 16">
            <a:extLst>
              <a:ext uri="{FF2B5EF4-FFF2-40B4-BE49-F238E27FC236}">
                <a16:creationId xmlns="" xmlns:a16="http://schemas.microsoft.com/office/drawing/2014/main" id="{7487F09B-905D-2947-86A8-E895EEA5DA32}"/>
              </a:ext>
            </a:extLst>
          </p:cNvPr>
          <p:cNvSpPr txBox="1"/>
          <p:nvPr/>
        </p:nvSpPr>
        <p:spPr>
          <a:xfrm>
            <a:off x="6805802" y="3409709"/>
            <a:ext cx="2598201" cy="2800767"/>
          </a:xfrm>
          <a:prstGeom prst="rect">
            <a:avLst/>
          </a:prstGeom>
          <a:noFill/>
        </p:spPr>
        <p:txBody>
          <a:bodyPr wrap="square" rtlCol="0">
            <a:spAutoFit/>
          </a:bodyPr>
          <a:lstStyle/>
          <a:p>
            <a:pPr marL="285750" indent="-285750">
              <a:buFont typeface="Wingdings" pitchFamily="2" charset="2"/>
              <a:buChar char="ü"/>
            </a:pPr>
            <a:r>
              <a:rPr lang="fr-FR" sz="1600" b="1" dirty="0"/>
              <a:t>Dépenses énergétiques </a:t>
            </a:r>
            <a:r>
              <a:rPr lang="fr-FR" sz="1600" dirty="0"/>
              <a:t>importantes du bâtiment</a:t>
            </a:r>
          </a:p>
          <a:p>
            <a:pPr marL="285750" indent="-285750">
              <a:buFont typeface="Wingdings" pitchFamily="2" charset="2"/>
              <a:buChar char="ü"/>
            </a:pPr>
            <a:endParaRPr lang="fr-FR" sz="1600" dirty="0"/>
          </a:p>
          <a:p>
            <a:pPr marL="285750" indent="-285750">
              <a:buFont typeface="Wingdings" pitchFamily="2" charset="2"/>
              <a:buChar char="ü"/>
            </a:pPr>
            <a:r>
              <a:rPr lang="fr-FR" sz="1600" dirty="0"/>
              <a:t>Possibilité d’</a:t>
            </a:r>
            <a:r>
              <a:rPr lang="fr-FR" sz="1600" b="1" dirty="0"/>
              <a:t>appui financier</a:t>
            </a:r>
          </a:p>
          <a:p>
            <a:pPr marL="285750" indent="-285750">
              <a:buFont typeface="Wingdings" pitchFamily="2" charset="2"/>
              <a:buChar char="ü"/>
            </a:pPr>
            <a:endParaRPr lang="fr-FR" sz="1600" dirty="0"/>
          </a:p>
          <a:p>
            <a:pPr marL="285750" indent="-285750">
              <a:buFont typeface="Wingdings" pitchFamily="2" charset="2"/>
              <a:buChar char="ü"/>
            </a:pPr>
            <a:r>
              <a:rPr lang="fr-FR" sz="1600" b="1" dirty="0"/>
              <a:t>Retour sur investissement </a:t>
            </a:r>
            <a:r>
              <a:rPr lang="fr-FR" sz="1600" dirty="0"/>
              <a:t>rapide</a:t>
            </a:r>
          </a:p>
          <a:p>
            <a:pPr marL="285750" indent="-285750">
              <a:buFont typeface="Wingdings" pitchFamily="2" charset="2"/>
              <a:buChar char="ü"/>
            </a:pPr>
            <a:endParaRPr lang="fr-FR" sz="1600" dirty="0"/>
          </a:p>
          <a:p>
            <a:pPr marL="285750" indent="-285750">
              <a:buFont typeface="Wingdings" pitchFamily="2" charset="2"/>
              <a:buChar char="ü"/>
            </a:pPr>
            <a:r>
              <a:rPr lang="fr-FR" sz="1600" b="1" dirty="0"/>
              <a:t>Energie gratuite </a:t>
            </a:r>
            <a:r>
              <a:rPr lang="fr-FR" sz="1600" dirty="0"/>
              <a:t>par la suite</a:t>
            </a:r>
            <a:endParaRPr lang="fr-FR" sz="1600" b="1" dirty="0"/>
          </a:p>
        </p:txBody>
      </p:sp>
      <p:sp>
        <p:nvSpPr>
          <p:cNvPr id="18" name="ZoneTexte 17">
            <a:extLst>
              <a:ext uri="{FF2B5EF4-FFF2-40B4-BE49-F238E27FC236}">
                <a16:creationId xmlns="" xmlns:a16="http://schemas.microsoft.com/office/drawing/2014/main" id="{7487F09B-905D-2947-86A8-E895EEA5DA32}"/>
              </a:ext>
            </a:extLst>
          </p:cNvPr>
          <p:cNvSpPr txBox="1"/>
          <p:nvPr/>
        </p:nvSpPr>
        <p:spPr>
          <a:xfrm>
            <a:off x="9593799" y="3409709"/>
            <a:ext cx="2505157" cy="3046988"/>
          </a:xfrm>
          <a:prstGeom prst="rect">
            <a:avLst/>
          </a:prstGeom>
          <a:noFill/>
        </p:spPr>
        <p:txBody>
          <a:bodyPr wrap="square" rtlCol="0">
            <a:spAutoFit/>
          </a:bodyPr>
          <a:lstStyle/>
          <a:p>
            <a:pPr marL="285750" indent="-285750">
              <a:buFont typeface="Wingdings" pitchFamily="2" charset="2"/>
              <a:buChar char="ü"/>
            </a:pPr>
            <a:r>
              <a:rPr lang="fr-FR" sz="1600" b="1" dirty="0"/>
              <a:t>Engagement </a:t>
            </a:r>
            <a:r>
              <a:rPr lang="fr-FR" sz="1600" dirty="0"/>
              <a:t>communal pour la maîtrise de l’énergie</a:t>
            </a:r>
          </a:p>
          <a:p>
            <a:pPr marL="285750" indent="-285750">
              <a:buFont typeface="Wingdings" pitchFamily="2" charset="2"/>
              <a:buChar char="ü"/>
            </a:pPr>
            <a:endParaRPr lang="fr-FR" sz="1600" dirty="0"/>
          </a:p>
          <a:p>
            <a:pPr marL="285750" indent="-285750">
              <a:buFont typeface="Wingdings" pitchFamily="2" charset="2"/>
              <a:buChar char="ü"/>
            </a:pPr>
            <a:r>
              <a:rPr lang="fr-FR" sz="1600" dirty="0"/>
              <a:t>Projet </a:t>
            </a:r>
            <a:r>
              <a:rPr lang="fr-FR" sz="1600" b="1" dirty="0"/>
              <a:t>démonstratif</a:t>
            </a:r>
          </a:p>
          <a:p>
            <a:pPr marL="285750" indent="-285750">
              <a:buFont typeface="Wingdings" pitchFamily="2" charset="2"/>
              <a:buChar char="ü"/>
            </a:pPr>
            <a:endParaRPr lang="fr-FR" sz="1600" dirty="0"/>
          </a:p>
          <a:p>
            <a:pPr marL="285750" indent="-285750">
              <a:buFont typeface="Wingdings" pitchFamily="2" charset="2"/>
              <a:buChar char="ü"/>
            </a:pPr>
            <a:r>
              <a:rPr lang="fr-FR" sz="1600" dirty="0"/>
              <a:t>Réduction de la consommation énergétique</a:t>
            </a:r>
          </a:p>
          <a:p>
            <a:pPr marL="285750" indent="-285750">
              <a:buFont typeface="Wingdings" pitchFamily="2" charset="2"/>
              <a:buChar char="ü"/>
            </a:pPr>
            <a:endParaRPr lang="fr-FR" sz="1600" b="1" dirty="0"/>
          </a:p>
          <a:p>
            <a:pPr marL="285750" indent="-285750">
              <a:buFont typeface="Wingdings" pitchFamily="2" charset="2"/>
              <a:buChar char="ü"/>
            </a:pPr>
            <a:r>
              <a:rPr lang="fr-FR" sz="1600" dirty="0"/>
              <a:t>Diminution des émissions de CO2</a:t>
            </a:r>
          </a:p>
        </p:txBody>
      </p:sp>
    </p:spTree>
    <p:extLst>
      <p:ext uri="{BB962C8B-B14F-4D97-AF65-F5344CB8AC3E}">
        <p14:creationId xmlns:p14="http://schemas.microsoft.com/office/powerpoint/2010/main" val="289523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183682" y="275841"/>
            <a:ext cx="6558079" cy="571182"/>
          </a:xfrm>
        </p:spPr>
        <p:txBody>
          <a:bodyPr>
            <a:normAutofit/>
          </a:bodyPr>
          <a:lstStyle/>
          <a:p>
            <a:r>
              <a:rPr lang="fr-FR" sz="2800" b="1" dirty="0">
                <a:solidFill>
                  <a:schemeClr val="accent5">
                    <a:lumMod val="75000"/>
                  </a:schemeClr>
                </a:solidFill>
                <a:latin typeface="+mn-lt"/>
              </a:rPr>
              <a:t>Prendre la parole en public</a:t>
            </a:r>
          </a:p>
        </p:txBody>
      </p:sp>
      <p:sp>
        <p:nvSpPr>
          <p:cNvPr id="5" name="Rectangle 4"/>
          <p:cNvSpPr/>
          <p:nvPr/>
        </p:nvSpPr>
        <p:spPr>
          <a:xfrm flipV="1">
            <a:off x="288691" y="772727"/>
            <a:ext cx="886059" cy="742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space réservé du contenu 1"/>
          <p:cNvSpPr>
            <a:spLocks noGrp="1"/>
          </p:cNvSpPr>
          <p:nvPr>
            <p:ph idx="1"/>
          </p:nvPr>
        </p:nvSpPr>
        <p:spPr>
          <a:xfrm>
            <a:off x="4074213" y="1752966"/>
            <a:ext cx="7549516" cy="5105033"/>
          </a:xfrm>
        </p:spPr>
        <p:txBody>
          <a:bodyPr>
            <a:normAutofit/>
          </a:bodyPr>
          <a:lstStyle/>
          <a:p>
            <a:pPr algn="just">
              <a:spcBef>
                <a:spcPts val="1200"/>
              </a:spcBef>
              <a:spcAft>
                <a:spcPts val="600"/>
              </a:spcAft>
              <a:buFont typeface="Wingdings" panose="05000000000000000000" pitchFamily="2" charset="2"/>
              <a:buChar char="ü"/>
            </a:pPr>
            <a:r>
              <a:rPr lang="fr-FR" sz="2000" b="1" dirty="0">
                <a:solidFill>
                  <a:schemeClr val="accent5">
                    <a:lumMod val="75000"/>
                  </a:schemeClr>
                </a:solidFill>
              </a:rPr>
              <a:t>Tester votre matériel </a:t>
            </a:r>
            <a:r>
              <a:rPr lang="fr-FR" sz="2000" dirty="0"/>
              <a:t>avant de prendre la parole</a:t>
            </a:r>
          </a:p>
          <a:p>
            <a:pPr algn="just">
              <a:spcBef>
                <a:spcPts val="1200"/>
              </a:spcBef>
              <a:spcAft>
                <a:spcPts val="600"/>
              </a:spcAft>
              <a:buFont typeface="Wingdings" panose="05000000000000000000" pitchFamily="2" charset="2"/>
              <a:buChar char="ü"/>
            </a:pPr>
            <a:r>
              <a:rPr lang="fr-FR" sz="2000" b="1" dirty="0">
                <a:solidFill>
                  <a:schemeClr val="accent5">
                    <a:lumMod val="75000"/>
                  </a:schemeClr>
                </a:solidFill>
              </a:rPr>
              <a:t>Maîtriser votre contenu</a:t>
            </a:r>
          </a:p>
          <a:p>
            <a:pPr algn="just">
              <a:spcBef>
                <a:spcPts val="1200"/>
              </a:spcBef>
              <a:spcAft>
                <a:spcPts val="600"/>
              </a:spcAft>
              <a:buFont typeface="Wingdings" panose="05000000000000000000" pitchFamily="2" charset="2"/>
              <a:buChar char="ü"/>
            </a:pPr>
            <a:r>
              <a:rPr lang="fr-FR" sz="2000" b="1" dirty="0">
                <a:solidFill>
                  <a:schemeClr val="accent5">
                    <a:lumMod val="75000"/>
                  </a:schemeClr>
                </a:solidFill>
              </a:rPr>
              <a:t>Parler lentement</a:t>
            </a:r>
            <a:r>
              <a:rPr lang="fr-FR" sz="2000" dirty="0"/>
              <a:t>, prenez votre temps afin de trouver vos mots et éviter de bafouiller</a:t>
            </a:r>
          </a:p>
          <a:p>
            <a:pPr algn="just">
              <a:spcBef>
                <a:spcPts val="1200"/>
              </a:spcBef>
              <a:spcAft>
                <a:spcPts val="600"/>
              </a:spcAft>
              <a:buFont typeface="Wingdings" panose="05000000000000000000" pitchFamily="2" charset="2"/>
              <a:buChar char="ü"/>
            </a:pPr>
            <a:r>
              <a:rPr lang="fr-FR" sz="2000" dirty="0"/>
              <a:t>Surveillez votre </a:t>
            </a:r>
            <a:r>
              <a:rPr lang="fr-FR" sz="2000" b="1" dirty="0">
                <a:solidFill>
                  <a:schemeClr val="accent5">
                    <a:lumMod val="75000"/>
                  </a:schemeClr>
                </a:solidFill>
              </a:rPr>
              <a:t>posture</a:t>
            </a:r>
          </a:p>
          <a:p>
            <a:pPr algn="just">
              <a:spcBef>
                <a:spcPts val="1200"/>
              </a:spcBef>
              <a:spcAft>
                <a:spcPts val="600"/>
              </a:spcAft>
              <a:buFont typeface="Wingdings" panose="05000000000000000000" pitchFamily="2" charset="2"/>
              <a:buChar char="ü"/>
            </a:pPr>
            <a:r>
              <a:rPr lang="fr-FR" sz="2000" dirty="0"/>
              <a:t>Posez votre </a:t>
            </a:r>
            <a:r>
              <a:rPr lang="fr-FR" sz="2000" b="1" dirty="0">
                <a:solidFill>
                  <a:schemeClr val="accent5">
                    <a:lumMod val="75000"/>
                  </a:schemeClr>
                </a:solidFill>
              </a:rPr>
              <a:t>regard</a:t>
            </a:r>
          </a:p>
          <a:p>
            <a:pPr algn="just">
              <a:spcBef>
                <a:spcPts val="1200"/>
              </a:spcBef>
              <a:spcAft>
                <a:spcPts val="600"/>
              </a:spcAft>
              <a:buFont typeface="Wingdings" panose="05000000000000000000" pitchFamily="2" charset="2"/>
              <a:buChar char="ü"/>
            </a:pPr>
            <a:r>
              <a:rPr lang="fr-FR" sz="2000" b="1" dirty="0">
                <a:solidFill>
                  <a:schemeClr val="accent5">
                    <a:lumMod val="75000"/>
                  </a:schemeClr>
                </a:solidFill>
              </a:rPr>
              <a:t>N’ayez pas peur des silences ! </a:t>
            </a:r>
            <a:r>
              <a:rPr lang="fr-FR" sz="2000" dirty="0"/>
              <a:t>Les silences permettent de donner du rythme et d’appuyer votre message</a:t>
            </a:r>
            <a:endParaRPr lang="fr-FR" sz="2000" b="1" dirty="0">
              <a:solidFill>
                <a:schemeClr val="accent5">
                  <a:lumMod val="75000"/>
                </a:schemeClr>
              </a:solidFill>
            </a:endParaRPr>
          </a:p>
          <a:p>
            <a:pPr algn="just">
              <a:spcBef>
                <a:spcPts val="1200"/>
              </a:spcBef>
              <a:spcAft>
                <a:spcPts val="600"/>
              </a:spcAft>
              <a:buFont typeface="Wingdings" panose="05000000000000000000" pitchFamily="2" charset="2"/>
              <a:buChar char="ü"/>
            </a:pPr>
            <a:r>
              <a:rPr lang="fr-FR" sz="2000" dirty="0"/>
              <a:t>Créez de </a:t>
            </a:r>
            <a:r>
              <a:rPr lang="fr-FR" sz="2000" b="1" dirty="0">
                <a:solidFill>
                  <a:schemeClr val="accent5">
                    <a:lumMod val="75000"/>
                  </a:schemeClr>
                </a:solidFill>
              </a:rPr>
              <a:t>l’interaction </a:t>
            </a:r>
            <a:r>
              <a:rPr lang="fr-FR" sz="2000" dirty="0"/>
              <a:t>avec votre audience</a:t>
            </a:r>
            <a:endParaRPr lang="fr-FR" sz="2000" b="1" dirty="0">
              <a:solidFill>
                <a:schemeClr val="accent5">
                  <a:lumMod val="75000"/>
                </a:schemeClr>
              </a:solidFill>
            </a:endParaRPr>
          </a:p>
          <a:p>
            <a:pPr algn="just">
              <a:spcBef>
                <a:spcPts val="1200"/>
              </a:spcBef>
              <a:spcAft>
                <a:spcPts val="600"/>
              </a:spcAft>
              <a:buFont typeface="Wingdings" panose="05000000000000000000" pitchFamily="2" charset="2"/>
              <a:buChar char="ü"/>
            </a:pPr>
            <a:r>
              <a:rPr lang="fr-FR" sz="2000" dirty="0"/>
              <a:t>Préparer votre </a:t>
            </a:r>
            <a:r>
              <a:rPr lang="fr-FR" sz="2000" b="1" dirty="0">
                <a:solidFill>
                  <a:schemeClr val="accent5">
                    <a:lumMod val="75000"/>
                  </a:schemeClr>
                </a:solidFill>
              </a:rPr>
              <a:t>conclusion</a:t>
            </a:r>
            <a:endParaRPr lang="fr-FR" sz="2000" dirty="0">
              <a:solidFill>
                <a:schemeClr val="accent5">
                  <a:lumMod val="75000"/>
                </a:schemeClr>
              </a:solidFill>
            </a:endParaRPr>
          </a:p>
          <a:p>
            <a:pPr algn="just">
              <a:spcBef>
                <a:spcPts val="1200"/>
              </a:spcBef>
              <a:spcAft>
                <a:spcPts val="600"/>
              </a:spcAft>
              <a:buFont typeface="Wingdings" panose="05000000000000000000" pitchFamily="2" charset="2"/>
              <a:buChar char="ü"/>
            </a:pPr>
            <a:r>
              <a:rPr lang="fr-FR" sz="2000" b="1" dirty="0">
                <a:solidFill>
                  <a:schemeClr val="accent5">
                    <a:lumMod val="75000"/>
                  </a:schemeClr>
                </a:solidFill>
              </a:rPr>
              <a:t>Exercez vous !</a:t>
            </a:r>
          </a:p>
        </p:txBody>
      </p:sp>
      <p:sp>
        <p:nvSpPr>
          <p:cNvPr id="6" name="AutoShape 2" descr="Résultat de recherche d'images pour &quot;communiquer&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cxnSp>
        <p:nvCxnSpPr>
          <p:cNvPr id="7" name="Connecteur droit 6">
            <a:extLst>
              <a:ext uri="{FF2B5EF4-FFF2-40B4-BE49-F238E27FC236}">
                <a16:creationId xmlns="" xmlns:a16="http://schemas.microsoft.com/office/drawing/2014/main" id="{873042ED-7D9B-6240-BCCE-FD503E09E46D}"/>
              </a:ext>
            </a:extLst>
          </p:cNvPr>
          <p:cNvCxnSpPr>
            <a:cxnSpLocks/>
          </p:cNvCxnSpPr>
          <p:nvPr/>
        </p:nvCxnSpPr>
        <p:spPr>
          <a:xfrm>
            <a:off x="3675498" y="1370127"/>
            <a:ext cx="0" cy="5328540"/>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 xmlns:a16="http://schemas.microsoft.com/office/drawing/2014/main" id="{A52E7EBC-34AE-B942-BF91-C6AA2225E195}"/>
              </a:ext>
            </a:extLst>
          </p:cNvPr>
          <p:cNvSpPr txBox="1"/>
          <p:nvPr/>
        </p:nvSpPr>
        <p:spPr>
          <a:xfrm>
            <a:off x="4074213" y="1175799"/>
            <a:ext cx="2667549" cy="461665"/>
          </a:xfrm>
          <a:prstGeom prst="rect">
            <a:avLst/>
          </a:prstGeom>
          <a:noFill/>
        </p:spPr>
        <p:txBody>
          <a:bodyPr wrap="square" rtlCol="0">
            <a:spAutoFit/>
          </a:bodyPr>
          <a:lstStyle/>
          <a:p>
            <a:r>
              <a:rPr lang="fr-FR" sz="2400" b="1" dirty="0"/>
              <a:t>Quelques conseils</a:t>
            </a:r>
          </a:p>
        </p:txBody>
      </p:sp>
      <p:pic>
        <p:nvPicPr>
          <p:cNvPr id="5122" name="Picture 2" descr="Résultat de recherche d'images pour &quot;prise de parole en public&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370127"/>
            <a:ext cx="3284014" cy="2045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0654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 xmlns:a16="http://schemas.microsoft.com/office/drawing/2014/main" id="{60103651-E7E6-C941-98A9-D4775E2BC3A1}"/>
              </a:ext>
            </a:extLst>
          </p:cNvPr>
          <p:cNvSpPr txBox="1"/>
          <p:nvPr/>
        </p:nvSpPr>
        <p:spPr>
          <a:xfrm>
            <a:off x="5963754" y="3828122"/>
            <a:ext cx="5434496" cy="2677656"/>
          </a:xfrm>
          <a:prstGeom prst="rect">
            <a:avLst/>
          </a:prstGeom>
          <a:noFill/>
        </p:spPr>
        <p:txBody>
          <a:bodyPr wrap="square" rtlCol="0">
            <a:spAutoFit/>
          </a:bodyPr>
          <a:lstStyle/>
          <a:p>
            <a:pPr algn="just"/>
            <a:r>
              <a:rPr lang="fr-FR" sz="2400" b="1" dirty="0">
                <a:solidFill>
                  <a:schemeClr val="tx1">
                    <a:lumMod val="75000"/>
                    <a:lumOff val="25000"/>
                  </a:schemeClr>
                </a:solidFill>
              </a:rPr>
              <a:t>L’énergie électrique coûte </a:t>
            </a:r>
            <a:r>
              <a:rPr lang="fr-FR" sz="2400" b="1" dirty="0">
                <a:solidFill>
                  <a:schemeClr val="accent5">
                    <a:lumMod val="75000"/>
                  </a:schemeClr>
                </a:solidFill>
              </a:rPr>
              <a:t>cher</a:t>
            </a:r>
          </a:p>
          <a:p>
            <a:pPr algn="just"/>
            <a:endParaRPr lang="fr-FR" sz="2400" b="1" dirty="0">
              <a:solidFill>
                <a:schemeClr val="tx1">
                  <a:lumMod val="50000"/>
                  <a:lumOff val="50000"/>
                </a:schemeClr>
              </a:solidFill>
            </a:endParaRPr>
          </a:p>
          <a:p>
            <a:pPr algn="just"/>
            <a:r>
              <a:rPr lang="fr-FR" sz="2400" b="1" dirty="0">
                <a:solidFill>
                  <a:schemeClr val="tx1">
                    <a:lumMod val="75000"/>
                    <a:lumOff val="25000"/>
                  </a:schemeClr>
                </a:solidFill>
              </a:rPr>
              <a:t>L’hôtel de ville de la commune est un des </a:t>
            </a:r>
            <a:r>
              <a:rPr lang="fr-FR" sz="2400" b="1" dirty="0">
                <a:solidFill>
                  <a:schemeClr val="accent5">
                    <a:lumMod val="75000"/>
                  </a:schemeClr>
                </a:solidFill>
              </a:rPr>
              <a:t>bâtiments les plus énergivores</a:t>
            </a:r>
            <a:r>
              <a:rPr lang="fr-FR" sz="2400" b="1" dirty="0">
                <a:solidFill>
                  <a:schemeClr val="tx1">
                    <a:lumMod val="75000"/>
                    <a:lumOff val="25000"/>
                  </a:schemeClr>
                </a:solidFill>
              </a:rPr>
              <a:t>. </a:t>
            </a:r>
          </a:p>
          <a:p>
            <a:pPr algn="just"/>
            <a:endParaRPr lang="fr-FR" sz="2400" b="1" dirty="0">
              <a:solidFill>
                <a:schemeClr val="tx1">
                  <a:lumMod val="75000"/>
                  <a:lumOff val="25000"/>
                </a:schemeClr>
              </a:solidFill>
            </a:endParaRPr>
          </a:p>
          <a:p>
            <a:pPr algn="just"/>
            <a:r>
              <a:rPr lang="fr-FR" sz="2400" b="1" dirty="0">
                <a:solidFill>
                  <a:schemeClr val="tx1">
                    <a:lumMod val="75000"/>
                    <a:lumOff val="25000"/>
                  </a:schemeClr>
                </a:solidFill>
              </a:rPr>
              <a:t>La consommation électrique génère des émissions de </a:t>
            </a:r>
            <a:r>
              <a:rPr lang="fr-FR" sz="2400" b="1" dirty="0">
                <a:solidFill>
                  <a:schemeClr val="accent5">
                    <a:lumMod val="75000"/>
                  </a:schemeClr>
                </a:solidFill>
              </a:rPr>
              <a:t>gaz à effet de serre</a:t>
            </a:r>
          </a:p>
        </p:txBody>
      </p:sp>
      <p:sp>
        <p:nvSpPr>
          <p:cNvPr id="58" name="ZoneTexte 57">
            <a:extLst>
              <a:ext uri="{FF2B5EF4-FFF2-40B4-BE49-F238E27FC236}">
                <a16:creationId xmlns="" xmlns:a16="http://schemas.microsoft.com/office/drawing/2014/main" id="{9D658897-A184-8E44-8048-C3029A894917}"/>
              </a:ext>
            </a:extLst>
          </p:cNvPr>
          <p:cNvSpPr txBox="1"/>
          <p:nvPr/>
        </p:nvSpPr>
        <p:spPr>
          <a:xfrm>
            <a:off x="1665171" y="3773109"/>
            <a:ext cx="3609473" cy="830997"/>
          </a:xfrm>
          <a:prstGeom prst="rect">
            <a:avLst/>
          </a:prstGeom>
          <a:noFill/>
        </p:spPr>
        <p:txBody>
          <a:bodyPr wrap="square" rtlCol="0">
            <a:spAutoFit/>
          </a:bodyPr>
          <a:lstStyle/>
          <a:p>
            <a:pPr algn="r"/>
            <a:r>
              <a:rPr lang="fr-FR" sz="2400" dirty="0"/>
              <a:t>Enjeux de la consommation énergétique actuelle</a:t>
            </a: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3754" y="981777"/>
            <a:ext cx="5385687" cy="2179921"/>
          </a:xfrm>
          <a:prstGeom prst="rect">
            <a:avLst/>
          </a:prstGeom>
        </p:spPr>
      </p:pic>
      <p:cxnSp>
        <p:nvCxnSpPr>
          <p:cNvPr id="19" name="Connecteur droit 18">
            <a:extLst>
              <a:ext uri="{FF2B5EF4-FFF2-40B4-BE49-F238E27FC236}">
                <a16:creationId xmlns="" xmlns:a16="http://schemas.microsoft.com/office/drawing/2014/main" id="{873042ED-7D9B-6240-BCCE-FD503E09E46D}"/>
              </a:ext>
            </a:extLst>
          </p:cNvPr>
          <p:cNvCxnSpPr>
            <a:cxnSpLocks/>
          </p:cNvCxnSpPr>
          <p:nvPr/>
        </p:nvCxnSpPr>
        <p:spPr>
          <a:xfrm>
            <a:off x="5725683" y="3936733"/>
            <a:ext cx="0" cy="2761934"/>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491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 xmlns:a16="http://schemas.microsoft.com/office/drawing/2014/main" id="{60103651-E7E6-C941-98A9-D4775E2BC3A1}"/>
              </a:ext>
            </a:extLst>
          </p:cNvPr>
          <p:cNvSpPr txBox="1"/>
          <p:nvPr/>
        </p:nvSpPr>
        <p:spPr>
          <a:xfrm>
            <a:off x="5963754" y="3828122"/>
            <a:ext cx="5434496" cy="2677656"/>
          </a:xfrm>
          <a:prstGeom prst="rect">
            <a:avLst/>
          </a:prstGeom>
          <a:noFill/>
        </p:spPr>
        <p:txBody>
          <a:bodyPr wrap="square" rtlCol="0">
            <a:spAutoFit/>
          </a:bodyPr>
          <a:lstStyle/>
          <a:p>
            <a:pPr algn="just"/>
            <a:r>
              <a:rPr lang="fr-FR" sz="2400" b="1" dirty="0">
                <a:solidFill>
                  <a:schemeClr val="tx1">
                    <a:lumMod val="75000"/>
                    <a:lumOff val="25000"/>
                  </a:schemeClr>
                </a:solidFill>
              </a:rPr>
              <a:t>Réduire la </a:t>
            </a:r>
            <a:r>
              <a:rPr lang="fr-FR" sz="2400" b="1" dirty="0">
                <a:solidFill>
                  <a:schemeClr val="accent5">
                    <a:lumMod val="75000"/>
                  </a:schemeClr>
                </a:solidFill>
              </a:rPr>
              <a:t>facture énergétique</a:t>
            </a:r>
            <a:r>
              <a:rPr lang="fr-FR" sz="2400" b="1" dirty="0"/>
              <a:t>.</a:t>
            </a:r>
          </a:p>
          <a:p>
            <a:pPr algn="just"/>
            <a:endParaRPr lang="fr-FR" sz="2400" b="1" dirty="0">
              <a:solidFill>
                <a:schemeClr val="tx1">
                  <a:lumMod val="50000"/>
                  <a:lumOff val="50000"/>
                </a:schemeClr>
              </a:solidFill>
            </a:endParaRPr>
          </a:p>
          <a:p>
            <a:pPr algn="just"/>
            <a:r>
              <a:rPr lang="fr-FR" sz="2400" b="1" dirty="0">
                <a:solidFill>
                  <a:schemeClr val="accent5">
                    <a:lumMod val="75000"/>
                  </a:schemeClr>
                </a:solidFill>
              </a:rPr>
              <a:t>Retour sur investissement </a:t>
            </a:r>
            <a:r>
              <a:rPr lang="fr-FR" sz="2400" b="1" dirty="0">
                <a:solidFill>
                  <a:schemeClr val="tx1">
                    <a:lumMod val="75000"/>
                    <a:lumOff val="25000"/>
                  </a:schemeClr>
                </a:solidFill>
              </a:rPr>
              <a:t>rapide, entre 3 et 4 ans</a:t>
            </a:r>
          </a:p>
          <a:p>
            <a:pPr algn="just"/>
            <a:endParaRPr lang="fr-FR" sz="2400" b="1" dirty="0">
              <a:solidFill>
                <a:schemeClr val="tx1">
                  <a:lumMod val="75000"/>
                  <a:lumOff val="25000"/>
                </a:schemeClr>
              </a:solidFill>
            </a:endParaRPr>
          </a:p>
          <a:p>
            <a:pPr algn="just"/>
            <a:r>
              <a:rPr lang="fr-FR" sz="2400" b="1" dirty="0">
                <a:solidFill>
                  <a:schemeClr val="tx1">
                    <a:lumMod val="75000"/>
                    <a:lumOff val="25000"/>
                  </a:schemeClr>
                </a:solidFill>
              </a:rPr>
              <a:t>Possibilité d’accès à un </a:t>
            </a:r>
            <a:r>
              <a:rPr lang="fr-FR" sz="2400" b="1" dirty="0">
                <a:solidFill>
                  <a:schemeClr val="accent5">
                    <a:lumMod val="75000"/>
                  </a:schemeClr>
                </a:solidFill>
              </a:rPr>
              <a:t>soutien financier</a:t>
            </a:r>
            <a:r>
              <a:rPr lang="fr-FR" sz="2400" b="1" dirty="0">
                <a:solidFill>
                  <a:schemeClr val="tx1">
                    <a:lumMod val="75000"/>
                    <a:lumOff val="25000"/>
                  </a:schemeClr>
                </a:solidFill>
              </a:rPr>
              <a:t> (Primes FTE)</a:t>
            </a:r>
            <a:endParaRPr lang="fr-FR" sz="2400" b="1" dirty="0"/>
          </a:p>
        </p:txBody>
      </p:sp>
      <p:sp>
        <p:nvSpPr>
          <p:cNvPr id="58" name="ZoneTexte 57">
            <a:extLst>
              <a:ext uri="{FF2B5EF4-FFF2-40B4-BE49-F238E27FC236}">
                <a16:creationId xmlns="" xmlns:a16="http://schemas.microsoft.com/office/drawing/2014/main" id="{9D658897-A184-8E44-8048-C3029A894917}"/>
              </a:ext>
            </a:extLst>
          </p:cNvPr>
          <p:cNvSpPr txBox="1"/>
          <p:nvPr/>
        </p:nvSpPr>
        <p:spPr>
          <a:xfrm>
            <a:off x="1665171" y="3773109"/>
            <a:ext cx="3609473" cy="1200329"/>
          </a:xfrm>
          <a:prstGeom prst="rect">
            <a:avLst/>
          </a:prstGeom>
          <a:noFill/>
        </p:spPr>
        <p:txBody>
          <a:bodyPr wrap="square" rtlCol="0">
            <a:spAutoFit/>
          </a:bodyPr>
          <a:lstStyle/>
          <a:p>
            <a:pPr algn="r"/>
            <a:r>
              <a:rPr lang="fr-FR" sz="2400" dirty="0"/>
              <a:t>Pourquoi mettre en place une installation solaire photovoltaïque ?</a:t>
            </a:r>
          </a:p>
        </p:txBody>
      </p:sp>
      <p:cxnSp>
        <p:nvCxnSpPr>
          <p:cNvPr id="19" name="Connecteur droit 18">
            <a:extLst>
              <a:ext uri="{FF2B5EF4-FFF2-40B4-BE49-F238E27FC236}">
                <a16:creationId xmlns="" xmlns:a16="http://schemas.microsoft.com/office/drawing/2014/main" id="{873042ED-7D9B-6240-BCCE-FD503E09E46D}"/>
              </a:ext>
            </a:extLst>
          </p:cNvPr>
          <p:cNvCxnSpPr>
            <a:cxnSpLocks/>
          </p:cNvCxnSpPr>
          <p:nvPr/>
        </p:nvCxnSpPr>
        <p:spPr>
          <a:xfrm>
            <a:off x="5725683" y="3936733"/>
            <a:ext cx="0" cy="2761934"/>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9218" name="Picture 2" descr="Résultat de recherche d'images pour &quot;photovoltaïque&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3754" y="442762"/>
            <a:ext cx="4431530" cy="2967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94268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6544</TotalTime>
  <Words>684</Words>
  <Application>Microsoft Office PowerPoint</Application>
  <PresentationFormat>Grand écran</PresentationFormat>
  <Paragraphs>98</Paragraphs>
  <Slides>10</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10</vt:i4>
      </vt:variant>
    </vt:vector>
  </HeadingPairs>
  <TitlesOfParts>
    <vt:vector size="17" baseType="lpstr">
      <vt:lpstr>Arial</vt:lpstr>
      <vt:lpstr>Calibri</vt:lpstr>
      <vt:lpstr>Calibri Light</vt:lpstr>
      <vt:lpstr>Cambria</vt:lpstr>
      <vt:lpstr>Times New Roman</vt:lpstr>
      <vt:lpstr>Wingdings</vt:lpstr>
      <vt:lpstr>Thème Office</vt:lpstr>
      <vt:lpstr>Présentation PowerPoint</vt:lpstr>
      <vt:lpstr>Présentation PowerPoint</vt:lpstr>
      <vt:lpstr>Pourquoi communiquer ?</vt:lpstr>
      <vt:lpstr>1. </vt:lpstr>
      <vt:lpstr>Elaborer un ppt de présentation</vt:lpstr>
      <vt:lpstr>Construire sa présentation</vt:lpstr>
      <vt:lpstr>Prendre la parole en public</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vincent decroocq</dc:creator>
  <cp:lastModifiedBy>vincent decroocq</cp:lastModifiedBy>
  <cp:revision>299</cp:revision>
  <dcterms:created xsi:type="dcterms:W3CDTF">2020-02-18T12:56:02Z</dcterms:created>
  <dcterms:modified xsi:type="dcterms:W3CDTF">2020-11-30T15:57:57Z</dcterms:modified>
</cp:coreProperties>
</file>