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23" r:id="rId2"/>
    <p:sldId id="325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4FF"/>
    <a:srgbClr val="467273"/>
    <a:srgbClr val="E0EEEF"/>
    <a:srgbClr val="F39C12"/>
    <a:srgbClr val="BA8B94"/>
    <a:srgbClr val="0280AE"/>
    <a:srgbClr val="FF9212"/>
    <a:srgbClr val="16A085"/>
    <a:srgbClr val="8BC239"/>
    <a:srgbClr val="485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0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2E8C-0693-4F4A-868B-45312A7D6AB5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22FAA-F037-44F8-B575-AF6F2F8C2D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3786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Google Shape;1352;g87bd1ba07d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3" name="Google Shape;1353;g87bd1ba07d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4" name="Google Shape;1354;g87bd1ba07d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982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01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89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935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ulement titre">
  <p:cSld name="Seulement titre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87a228b746_3_28"/>
          <p:cNvSpPr txBox="1">
            <a:spLocks noGrp="1"/>
          </p:cNvSpPr>
          <p:nvPr>
            <p:ph type="title"/>
          </p:nvPr>
        </p:nvSpPr>
        <p:spPr>
          <a:xfrm>
            <a:off x="599755" y="320283"/>
            <a:ext cx="11422911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72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3" name="Google Shape;423;g87a228b746_3_28"/>
          <p:cNvSpPr txBox="1">
            <a:spLocks noGrp="1"/>
          </p:cNvSpPr>
          <p:nvPr>
            <p:ph type="dt" idx="10"/>
          </p:nvPr>
        </p:nvSpPr>
        <p:spPr>
          <a:xfrm>
            <a:off x="1412557" y="6568511"/>
            <a:ext cx="711519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4" name="Google Shape;424;g87a228b746_3_28"/>
          <p:cNvSpPr txBox="1">
            <a:spLocks noGrp="1"/>
          </p:cNvSpPr>
          <p:nvPr>
            <p:ph type="ftr" idx="11"/>
          </p:nvPr>
        </p:nvSpPr>
        <p:spPr>
          <a:xfrm>
            <a:off x="2339556" y="6569038"/>
            <a:ext cx="7823779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5" name="Google Shape;425;g87a228b746_3_28"/>
          <p:cNvSpPr txBox="1">
            <a:spLocks noGrp="1"/>
          </p:cNvSpPr>
          <p:nvPr>
            <p:ph type="sldNum" idx="12"/>
          </p:nvPr>
        </p:nvSpPr>
        <p:spPr>
          <a:xfrm>
            <a:off x="599756" y="6568511"/>
            <a:ext cx="60113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mtClean="0"/>
              <a:t>Page </a:t>
            </a:r>
            <a:fld id="{00000000-1234-1234-1234-123412341234}" type="slidenum">
              <a:rPr lang="fr-FR" smtClean="0"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983444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7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955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43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67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343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84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633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A31C5-C3DE-4F66-A798-EC10929493AC}" type="datetimeFigureOut">
              <a:rPr lang="fr-FR" smtClean="0"/>
              <a:pPr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C3431-AC08-403E-8ECA-54D36949F1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60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tiff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9ACDEF76-B9A5-5C44-A4FB-00A04093F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587" y="527837"/>
            <a:ext cx="2237217" cy="75428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B198BDD4-151B-2641-B689-C6D2F0063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133" y="527838"/>
            <a:ext cx="814513" cy="89822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2CACF4CB-2578-354B-9261-28D47D4CF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064" y="431738"/>
            <a:ext cx="1951032" cy="97551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F0E9A3B3-3936-A84D-AA08-A1A03B4F1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3012" y="546873"/>
            <a:ext cx="1137344" cy="735253"/>
          </a:xfrm>
          <a:prstGeom prst="rect">
            <a:avLst/>
          </a:prstGeom>
        </p:spPr>
      </p:pic>
      <p:pic>
        <p:nvPicPr>
          <p:cNvPr id="9" name="Image 8" descr="Tunisian-Emblem">
            <a:extLst>
              <a:ext uri="{FF2B5EF4-FFF2-40B4-BE49-F238E27FC236}">
                <a16:creationId xmlns:a16="http://schemas.microsoft.com/office/drawing/2014/main" xmlns="" id="{9B36CDF3-59E2-3143-9301-7A8378C9FB7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0350" y="179790"/>
            <a:ext cx="681343" cy="107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7E904C78-6D22-414E-AF63-61D07D4077C4}"/>
              </a:ext>
            </a:extLst>
          </p:cNvPr>
          <p:cNvSpPr txBox="1"/>
          <p:nvPr/>
        </p:nvSpPr>
        <p:spPr>
          <a:xfrm>
            <a:off x="5021041" y="66068"/>
            <a:ext cx="112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Partenaires</a:t>
            </a:r>
          </a:p>
        </p:txBody>
      </p:sp>
      <p:pic>
        <p:nvPicPr>
          <p:cNvPr id="12" name="Picture 2" descr="ANM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77" y="176944"/>
            <a:ext cx="2329716" cy="145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30F166B9-159A-C740-85C6-8AE182C577B1}"/>
              </a:ext>
            </a:extLst>
          </p:cNvPr>
          <p:cNvSpPr txBox="1"/>
          <p:nvPr/>
        </p:nvSpPr>
        <p:spPr>
          <a:xfrm>
            <a:off x="3632389" y="1752050"/>
            <a:ext cx="8175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Réseau de Villes </a:t>
            </a:r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Alliées </a:t>
            </a:r>
            <a:r>
              <a:rPr lang="fr-FR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pour le Climat et la Transition </a:t>
            </a:r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Énergétique</a:t>
            </a:r>
          </a:p>
          <a:p>
            <a:r>
              <a:rPr lang="fr-FR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Rev’ACTE</a:t>
            </a:r>
            <a:endParaRPr lang="fr-FR" sz="20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BB6CB81D-E0F1-134C-97A9-637AF425439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677" y="2001620"/>
            <a:ext cx="1461994" cy="80845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AE9697A9-E5E0-E140-8E3E-3C78166688F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39" y="2925375"/>
            <a:ext cx="1485367" cy="831805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8429B3E9-EF1F-624B-8D11-240A1BF103C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411" y="4840701"/>
            <a:ext cx="1480425" cy="92562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xmlns="" id="{FC4CE5A6-CDDA-3C47-A403-E1A72178B891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2699" y="5808691"/>
            <a:ext cx="1461994" cy="82644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xmlns="" id="{6535B802-0817-7C4B-91FE-B62BF619B45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246" y="3820111"/>
            <a:ext cx="1480425" cy="922659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00A87666-874A-1F4E-BC1D-ED383F0EE748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019" y="5310742"/>
            <a:ext cx="1461994" cy="91117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5FA9B332-9E1F-0F42-A105-C8738865AF6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1610" y="1748918"/>
            <a:ext cx="1267840" cy="81451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F5467E84-E310-A64C-A758-9CD35F83BD61}"/>
              </a:ext>
            </a:extLst>
          </p:cNvPr>
          <p:cNvSpPr txBox="1"/>
          <p:nvPr/>
        </p:nvSpPr>
        <p:spPr>
          <a:xfrm>
            <a:off x="2352607" y="3040558"/>
            <a:ext cx="40832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</a:rPr>
              <a:t>Séminaire en ligne</a:t>
            </a:r>
            <a:endParaRPr lang="fr-FR" sz="2000" dirty="0">
              <a:solidFill>
                <a:schemeClr val="accent5">
                  <a:lumMod val="75000"/>
                </a:schemeClr>
              </a:solidFill>
            </a:endParaRPr>
          </a:p>
          <a:p>
            <a:pPr algn="r">
              <a:spcBef>
                <a:spcPts val="600"/>
              </a:spcBef>
            </a:pPr>
            <a:r>
              <a:rPr lang="fr-FR" sz="2000" dirty="0" smtClean="0">
                <a:solidFill>
                  <a:schemeClr val="accent5">
                    <a:lumMod val="75000"/>
                  </a:schemeClr>
                </a:solidFill>
              </a:rPr>
              <a:t>23 et 24 février 2021</a:t>
            </a:r>
            <a:endParaRPr lang="fr-FR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Espace réservé du numéro de diapositive 27">
            <a:extLst>
              <a:ext uri="{FF2B5EF4-FFF2-40B4-BE49-F238E27FC236}">
                <a16:creationId xmlns:a16="http://schemas.microsoft.com/office/drawing/2014/main" xmlns="" id="{5E6F454D-D74C-244B-ABED-9627B8A5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7125FC4-CCC9-A548-9003-CC84B5A666C0}" type="slidenum">
              <a:rPr lang="fr-FR" smtClean="0"/>
              <a:t>1</a:t>
            </a:fld>
            <a:endParaRPr lang="fr-FR"/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xmlns="" id="{5E3903E7-716F-9443-97A1-4BD5F1CADF68}"/>
              </a:ext>
            </a:extLst>
          </p:cNvPr>
          <p:cNvCxnSpPr>
            <a:cxnSpLocks/>
          </p:cNvCxnSpPr>
          <p:nvPr/>
        </p:nvCxnSpPr>
        <p:spPr>
          <a:xfrm>
            <a:off x="6502420" y="3145951"/>
            <a:ext cx="0" cy="342466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xmlns="" id="{7A68017D-B378-A044-8172-1BF86E9664D4}"/>
              </a:ext>
            </a:extLst>
          </p:cNvPr>
          <p:cNvSpPr txBox="1"/>
          <p:nvPr/>
        </p:nvSpPr>
        <p:spPr>
          <a:xfrm>
            <a:off x="6709811" y="3000051"/>
            <a:ext cx="49367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</a:rPr>
              <a:t>L’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</a:rPr>
              <a:t>éco-construction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</a:rPr>
              <a:t> par les communes tunisiennes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xmlns="" id="{7A68017D-B378-A044-8172-1BF86E9664D4}"/>
              </a:ext>
            </a:extLst>
          </p:cNvPr>
          <p:cNvSpPr txBox="1"/>
          <p:nvPr/>
        </p:nvSpPr>
        <p:spPr>
          <a:xfrm>
            <a:off x="6715222" y="3957295"/>
            <a:ext cx="3583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Construction neuve et rénovation</a:t>
            </a:r>
            <a:endParaRPr lang="fr-FR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81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g87bd1ba07d_2_0"/>
          <p:cNvSpPr/>
          <p:nvPr/>
        </p:nvSpPr>
        <p:spPr>
          <a:xfrm rot="-1136203">
            <a:off x="3841019" y="1425689"/>
            <a:ext cx="8261957" cy="5297903"/>
          </a:xfrm>
          <a:prstGeom prst="ellipse">
            <a:avLst/>
          </a:prstGeom>
          <a:solidFill>
            <a:srgbClr val="DDDDDD"/>
          </a:solidFill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013"/>
            </a:pPr>
            <a:endParaRPr sz="135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7" name="Google Shape;1357;g87bd1ba07d_2_0"/>
          <p:cNvSpPr txBox="1">
            <a:spLocks noGrp="1"/>
          </p:cNvSpPr>
          <p:nvPr>
            <p:ph type="title"/>
          </p:nvPr>
        </p:nvSpPr>
        <p:spPr>
          <a:xfrm>
            <a:off x="489900" y="320435"/>
            <a:ext cx="11422800" cy="604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96000" bIns="0" rtlCol="0" anchor="b" anchorCtr="0">
            <a:noAutofit/>
          </a:bodyPr>
          <a:lstStyle/>
          <a:p>
            <a:pPr>
              <a:buSzPts val="1400"/>
            </a:pPr>
            <a:r>
              <a:rPr lang="fr-FR" sz="2267" b="1" dirty="0" smtClean="0"/>
              <a:t>Favoriser l’écoconstruction sur son territoire</a:t>
            </a:r>
            <a:r>
              <a:rPr lang="fr-FR" sz="2267" dirty="0" smtClean="0"/>
              <a:t/>
            </a:r>
            <a:br>
              <a:rPr lang="fr-FR" sz="2267" dirty="0" smtClean="0"/>
            </a:br>
            <a:r>
              <a:rPr lang="fr-FR" sz="2267" dirty="0" smtClean="0"/>
              <a:t>Deux périmètres d’intervention</a:t>
            </a:r>
            <a:endParaRPr sz="2267" dirty="0"/>
          </a:p>
        </p:txBody>
      </p:sp>
      <p:sp>
        <p:nvSpPr>
          <p:cNvPr id="1360" name="Google Shape;1360;g87bd1ba07d_2_0"/>
          <p:cNvSpPr/>
          <p:nvPr/>
        </p:nvSpPr>
        <p:spPr>
          <a:xfrm rot="-1136373">
            <a:off x="4050206" y="3187163"/>
            <a:ext cx="4653535" cy="299656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>
            <a:solidFill>
              <a:srgbClr val="630707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  <a:buSzPts val="1013"/>
            </a:pPr>
            <a:endParaRPr sz="135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1" name="Google Shape;1361;g87bd1ba07d_2_0"/>
          <p:cNvSpPr txBox="1"/>
          <p:nvPr/>
        </p:nvSpPr>
        <p:spPr>
          <a:xfrm>
            <a:off x="4983893" y="3153817"/>
            <a:ext cx="1217600" cy="5540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rgbClr val="63070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050"/>
            </a:pPr>
            <a:r>
              <a:rPr lang="fr-FR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Patrimoine communal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2" name="Google Shape;1362;g87bd1ba07d_2_0"/>
          <p:cNvSpPr txBox="1"/>
          <p:nvPr/>
        </p:nvSpPr>
        <p:spPr>
          <a:xfrm>
            <a:off x="9402821" y="1013675"/>
            <a:ext cx="1295200" cy="554000"/>
          </a:xfrm>
          <a:prstGeom prst="rect">
            <a:avLst/>
          </a:prstGeom>
          <a:solidFill>
            <a:srgbClr val="555555"/>
          </a:solidFill>
          <a:ln w="9525" cap="flat" cmpd="sng">
            <a:solidFill>
              <a:srgbClr val="63070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050"/>
            </a:pPr>
            <a:r>
              <a:rPr lang="fr-FR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Territoire communal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3" name="Google Shape;1363;g87bd1ba07d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39710" y="5376154"/>
            <a:ext cx="1323439" cy="490309"/>
          </a:xfrm>
          <a:prstGeom prst="rect">
            <a:avLst/>
          </a:prstGeom>
          <a:noFill/>
          <a:ln>
            <a:noFill/>
          </a:ln>
        </p:spPr>
      </p:pic>
      <p:sp>
        <p:nvSpPr>
          <p:cNvPr id="1367" name="Google Shape;1367;g87bd1ba07d_2_0"/>
          <p:cNvSpPr txBox="1"/>
          <p:nvPr/>
        </p:nvSpPr>
        <p:spPr>
          <a:xfrm>
            <a:off x="3839711" y="5855771"/>
            <a:ext cx="1323600" cy="369200"/>
          </a:xfrm>
          <a:prstGeom prst="rect">
            <a:avLst/>
          </a:prstGeom>
          <a:solidFill>
            <a:srgbClr val="393939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fr-FR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Municipalité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8" name="Google Shape;1368;g87bd1ba07d_2_0"/>
          <p:cNvSpPr txBox="1"/>
          <p:nvPr/>
        </p:nvSpPr>
        <p:spPr>
          <a:xfrm>
            <a:off x="375135" y="1343567"/>
            <a:ext cx="4118800" cy="3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013"/>
            </a:pPr>
            <a:r>
              <a:rPr lang="fr-FR" sz="1351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commune joue multiples rôles…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g87bd1ba07d_2_0"/>
          <p:cNvSpPr txBox="1"/>
          <p:nvPr/>
        </p:nvSpPr>
        <p:spPr>
          <a:xfrm>
            <a:off x="740275" y="1779672"/>
            <a:ext cx="3474000" cy="1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285741" indent="-285741">
              <a:lnSpc>
                <a:spcPct val="150000"/>
              </a:lnSpc>
              <a:buClr>
                <a:schemeClr val="accent5"/>
              </a:buClr>
              <a:buSzPts val="1013"/>
              <a:buFont typeface="Arial"/>
              <a:buChar char="•"/>
            </a:pPr>
            <a:r>
              <a:rPr lang="fr-FR" sz="1351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Fournisseurs de services publics</a:t>
            </a:r>
          </a:p>
          <a:p>
            <a:pPr marL="285741" indent="-285741">
              <a:lnSpc>
                <a:spcPct val="150000"/>
              </a:lnSpc>
              <a:buClr>
                <a:schemeClr val="accent5"/>
              </a:buClr>
              <a:buSzPts val="1013"/>
              <a:buFont typeface="Arial"/>
              <a:buChar char="•"/>
            </a:pPr>
            <a:r>
              <a:rPr lang="fr-FR" sz="1351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Gestionnaire </a:t>
            </a:r>
            <a:r>
              <a:rPr lang="fr-FR" sz="1351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du patrimoine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41" indent="-285741">
              <a:lnSpc>
                <a:spcPct val="150000"/>
              </a:lnSpc>
              <a:buClr>
                <a:schemeClr val="accent5"/>
              </a:buClr>
              <a:buSzPts val="1013"/>
              <a:buFont typeface="Arial"/>
              <a:buChar char="•"/>
            </a:pPr>
            <a:r>
              <a:rPr lang="fr-FR" sz="1351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Consommateur d’énergie « modèle »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41" indent="-285741">
              <a:lnSpc>
                <a:spcPct val="150000"/>
              </a:lnSpc>
              <a:buClr>
                <a:schemeClr val="accent5"/>
              </a:buClr>
              <a:buSzPts val="1013"/>
              <a:buFont typeface="Arial"/>
              <a:buChar char="•"/>
            </a:pPr>
            <a:r>
              <a:rPr lang="fr-FR" sz="1351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Consommateur d’équipement « vert »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0" name="Google Shape;1370;g87bd1ba07d_2_0"/>
          <p:cNvSpPr/>
          <p:nvPr/>
        </p:nvSpPr>
        <p:spPr>
          <a:xfrm>
            <a:off x="748256" y="3171361"/>
            <a:ext cx="3630400" cy="19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285741" indent="-285741">
              <a:lnSpc>
                <a:spcPct val="150000"/>
              </a:lnSpc>
              <a:buClr>
                <a:srgbClr val="7F7F7F"/>
              </a:buClr>
              <a:buSzPts val="1013"/>
              <a:buFont typeface="Arial"/>
              <a:buChar char="•"/>
            </a:pPr>
            <a:r>
              <a:rPr lang="fr-FR" sz="1351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Aménageur du territoire/ espace urbain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41" indent="-285741">
              <a:lnSpc>
                <a:spcPct val="150000"/>
              </a:lnSpc>
              <a:buClr>
                <a:srgbClr val="7F7F7F"/>
              </a:buClr>
              <a:buSzPts val="1013"/>
              <a:buFont typeface="Arial"/>
              <a:buChar char="•"/>
            </a:pPr>
            <a:r>
              <a:rPr lang="fr-FR" sz="1351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Régulateur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41" indent="-285741">
              <a:lnSpc>
                <a:spcPct val="150000"/>
              </a:lnSpc>
              <a:buClr>
                <a:srgbClr val="7F7F7F"/>
              </a:buClr>
              <a:buSzPts val="1013"/>
              <a:buFont typeface="Arial"/>
              <a:buChar char="•"/>
            </a:pPr>
            <a:r>
              <a:rPr lang="fr-FR" sz="1351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Partenaire financier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41" indent="-285741">
              <a:lnSpc>
                <a:spcPct val="150000"/>
              </a:lnSpc>
              <a:buClr>
                <a:srgbClr val="7F7F7F"/>
              </a:buClr>
              <a:buSzPts val="1013"/>
              <a:buFont typeface="Arial"/>
              <a:buChar char="•"/>
            </a:pPr>
            <a:r>
              <a:rPr lang="fr-FR" sz="1351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Facilitateur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41" indent="-285741">
              <a:lnSpc>
                <a:spcPct val="150000"/>
              </a:lnSpc>
              <a:buClr>
                <a:srgbClr val="7F7F7F"/>
              </a:buClr>
              <a:buSzPts val="1013"/>
              <a:buFont typeface="Arial"/>
              <a:buChar char="•"/>
            </a:pPr>
            <a:r>
              <a:rPr lang="fr-FR" sz="1351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Sensibilisateur, fournisseur d’information, catalyseur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2" name="Google Shape;1372;g87bd1ba07d_2_0"/>
          <p:cNvSpPr txBox="1"/>
          <p:nvPr/>
        </p:nvSpPr>
        <p:spPr>
          <a:xfrm>
            <a:off x="5276440" y="4757610"/>
            <a:ext cx="1968499" cy="333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900"/>
            </a:pPr>
            <a:r>
              <a:rPr lang="fr-FR" sz="1200" dirty="0" smtClean="0">
                <a:solidFill>
                  <a:srgbClr val="630707"/>
                </a:solidFill>
                <a:latin typeface="Arial"/>
                <a:ea typeface="Arial"/>
                <a:cs typeface="Arial"/>
                <a:sym typeface="Arial"/>
              </a:rPr>
              <a:t>Rénovation énergétique</a:t>
            </a:r>
            <a:endParaRPr sz="12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4" name="Google Shape;1374;g87bd1ba07d_2_0"/>
          <p:cNvSpPr txBox="1"/>
          <p:nvPr/>
        </p:nvSpPr>
        <p:spPr>
          <a:xfrm>
            <a:off x="6930126" y="1711255"/>
            <a:ext cx="1968800" cy="3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900"/>
            </a:pPr>
            <a:r>
              <a:rPr lang="fr-FR" sz="1200" dirty="0">
                <a:solidFill>
                  <a:srgbClr val="630707"/>
                </a:solidFill>
                <a:latin typeface="Arial"/>
                <a:ea typeface="Arial"/>
                <a:cs typeface="Arial"/>
                <a:sym typeface="Arial"/>
              </a:rPr>
              <a:t>Aménagement urbain</a:t>
            </a:r>
            <a:endParaRPr sz="12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5" name="Google Shape;1375;g87bd1ba07d_2_0"/>
          <p:cNvSpPr txBox="1"/>
          <p:nvPr/>
        </p:nvSpPr>
        <p:spPr>
          <a:xfrm>
            <a:off x="8900176" y="4278639"/>
            <a:ext cx="2208400" cy="3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900"/>
            </a:pPr>
            <a:r>
              <a:rPr lang="fr-FR" sz="1200">
                <a:solidFill>
                  <a:srgbClr val="630707"/>
                </a:solidFill>
                <a:latin typeface="Arial"/>
                <a:ea typeface="Arial"/>
                <a:cs typeface="Arial"/>
                <a:sym typeface="Arial"/>
              </a:rPr>
              <a:t>Résidentiel, construction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9" name="Google Shape;1379;g87bd1ba07d_2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48682" y="2068065"/>
            <a:ext cx="1512400" cy="779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380" name="Google Shape;1380;g87bd1ba07d_2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51552" y="4657717"/>
            <a:ext cx="1360800" cy="807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384" name="Google Shape;1384;g87bd1ba07d_2_0"/>
          <p:cNvSpPr txBox="1"/>
          <p:nvPr/>
        </p:nvSpPr>
        <p:spPr>
          <a:xfrm rot="-5400000">
            <a:off x="-122657" y="2284651"/>
            <a:ext cx="1356400" cy="369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fr-FR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Patrimoine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5" name="Google Shape;1385;g87bd1ba07d_2_0"/>
          <p:cNvSpPr txBox="1"/>
          <p:nvPr/>
        </p:nvSpPr>
        <p:spPr>
          <a:xfrm rot="-5400000">
            <a:off x="-410656" y="3952836"/>
            <a:ext cx="1932400" cy="369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fr-FR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Territoire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 descr="Résultat de recherche d'images pour &quot;rénovation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445" y="5091346"/>
            <a:ext cx="1337625" cy="8064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ésultat de recherche d'images pour &quot;travaux construction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73" y="3868220"/>
            <a:ext cx="1335600" cy="83475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Google Shape;1372;g87bd1ba07d_2_0"/>
          <p:cNvSpPr txBox="1"/>
          <p:nvPr/>
        </p:nvSpPr>
        <p:spPr>
          <a:xfrm>
            <a:off x="6258295" y="3392372"/>
            <a:ext cx="2102787" cy="475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900"/>
            </a:pPr>
            <a:r>
              <a:rPr lang="fr-FR" sz="1200" dirty="0" smtClean="0">
                <a:solidFill>
                  <a:srgbClr val="630707"/>
                </a:solidFill>
                <a:latin typeface="Arial"/>
                <a:ea typeface="Arial"/>
                <a:cs typeface="Arial"/>
                <a:sym typeface="Arial"/>
              </a:rPr>
              <a:t>Construction de bâtiments publics neufs exemplaires</a:t>
            </a:r>
            <a:endParaRPr sz="12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0" name="Picture 6" descr="Résultat de recherche d'images pour &quot;promoteurs immobiliers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3826" y="2820677"/>
            <a:ext cx="1332000" cy="82362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Google Shape;1374;g87bd1ba07d_2_0"/>
          <p:cNvSpPr txBox="1"/>
          <p:nvPr/>
        </p:nvSpPr>
        <p:spPr>
          <a:xfrm>
            <a:off x="8983826" y="2315451"/>
            <a:ext cx="1968800" cy="3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000000"/>
              </a:buClr>
              <a:buSzPts val="900"/>
            </a:pPr>
            <a:r>
              <a:rPr lang="fr-FR" sz="1200" dirty="0" smtClean="0">
                <a:solidFill>
                  <a:srgbClr val="630707"/>
                </a:solidFill>
                <a:latin typeface="Arial"/>
                <a:ea typeface="Arial"/>
                <a:cs typeface="Arial"/>
                <a:sym typeface="Arial"/>
              </a:rPr>
              <a:t>Promoteurs immobilier, secteur privé</a:t>
            </a:r>
            <a:endParaRPr sz="12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15890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6" grpId="0" animBg="1"/>
      <p:bldP spid="1360" grpId="0" animBg="1"/>
      <p:bldP spid="1361" grpId="0" animBg="1"/>
      <p:bldP spid="1362" grpId="0" animBg="1"/>
      <p:bldP spid="1369" grpId="0"/>
      <p:bldP spid="1370" grpId="0"/>
      <p:bldP spid="1372" grpId="0"/>
      <p:bldP spid="1374" grpId="0"/>
      <p:bldP spid="1375" grpId="0"/>
      <p:bldP spid="1384" grpId="0" animBg="1"/>
      <p:bldP spid="1385" grpId="0" animBg="1"/>
      <p:bldP spid="36" grpId="0"/>
      <p:bldP spid="38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5647</TotalTime>
  <Words>94</Words>
  <Application>Microsoft Office PowerPoint</Application>
  <PresentationFormat>Grand écran</PresentationFormat>
  <Paragraphs>30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Favoriser l’écoconstruction sur son territoire Deux périmètres d’intervention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decroocq</dc:creator>
  <cp:lastModifiedBy>vincent decroocq</cp:lastModifiedBy>
  <cp:revision>439</cp:revision>
  <dcterms:created xsi:type="dcterms:W3CDTF">2020-10-01T09:20:29Z</dcterms:created>
  <dcterms:modified xsi:type="dcterms:W3CDTF">2021-02-22T11:52:10Z</dcterms:modified>
</cp:coreProperties>
</file>