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804" r:id="rId2"/>
    <p:sldId id="696" r:id="rId3"/>
    <p:sldId id="697" r:id="rId4"/>
    <p:sldId id="698" r:id="rId5"/>
    <p:sldId id="701" r:id="rId6"/>
    <p:sldId id="756" r:id="rId7"/>
    <p:sldId id="791" r:id="rId8"/>
    <p:sldId id="792" r:id="rId9"/>
    <p:sldId id="793" r:id="rId10"/>
    <p:sldId id="794" r:id="rId11"/>
    <p:sldId id="795" r:id="rId12"/>
    <p:sldId id="796" r:id="rId13"/>
    <p:sldId id="797" r:id="rId14"/>
    <p:sldId id="798" r:id="rId15"/>
    <p:sldId id="799" r:id="rId16"/>
    <p:sldId id="800" r:id="rId17"/>
    <p:sldId id="801" r:id="rId18"/>
    <p:sldId id="734" r:id="rId19"/>
    <p:sldId id="706" r:id="rId20"/>
    <p:sldId id="735" r:id="rId21"/>
    <p:sldId id="737" r:id="rId22"/>
    <p:sldId id="736" r:id="rId23"/>
    <p:sldId id="740" r:id="rId24"/>
    <p:sldId id="757" r:id="rId25"/>
    <p:sldId id="741" r:id="rId26"/>
    <p:sldId id="744" r:id="rId27"/>
    <p:sldId id="745" r:id="rId28"/>
    <p:sldId id="786" r:id="rId29"/>
    <p:sldId id="787" r:id="rId30"/>
    <p:sldId id="788" r:id="rId31"/>
    <p:sldId id="311" r:id="rId32"/>
  </p:sldIdLst>
  <p:sldSz cx="9144000" cy="6858000" type="screen4x3"/>
  <p:notesSz cx="6797675" cy="9928225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000066"/>
    <a:srgbClr val="0000FF"/>
    <a:srgbClr val="3399FF"/>
    <a:srgbClr val="9900CC"/>
    <a:srgbClr val="FF0000"/>
    <a:srgbClr val="008000"/>
    <a:srgbClr val="FF00FF"/>
    <a:srgbClr val="CCFFFF"/>
    <a:srgbClr val="3333CC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76" autoAdjust="0"/>
    <p:restoredTop sz="97912" autoAdjust="0"/>
  </p:normalViewPr>
  <p:slideViewPr>
    <p:cSldViewPr snapToGrid="0" showGuides="1">
      <p:cViewPr>
        <p:scale>
          <a:sx n="150" d="100"/>
          <a:sy n="150" d="100"/>
        </p:scale>
        <p:origin x="-420" y="768"/>
      </p:cViewPr>
      <p:guideLst>
        <p:guide orient="horz" pos="4090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756"/>
    </p:cViewPr>
  </p:sorterViewPr>
  <p:notesViewPr>
    <p:cSldViewPr snapToGrid="0" showGuides="1">
      <p:cViewPr varScale="1">
        <p:scale>
          <a:sx n="56" d="100"/>
          <a:sy n="56" d="100"/>
        </p:scale>
        <p:origin x="-1830" y="-72"/>
      </p:cViewPr>
      <p:guideLst>
        <p:guide orient="horz" pos="3126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ED7B40-FC18-4768-A52D-9ED8E580F56D}" type="doc">
      <dgm:prSet loTypeId="urn:microsoft.com/office/officeart/2005/8/layout/chevron2" loCatId="process" qsTypeId="urn:microsoft.com/office/officeart/2005/8/quickstyle/3d2" qsCatId="3D" csTypeId="urn:microsoft.com/office/officeart/2005/8/colors/accent6_3" csCatId="accent6" phldr="1"/>
      <dgm:spPr/>
      <dgm:t>
        <a:bodyPr/>
        <a:lstStyle/>
        <a:p>
          <a:endParaRPr lang="fr-FR"/>
        </a:p>
      </dgm:t>
    </dgm:pt>
    <dgm:pt modelId="{DDB7FBBF-6CFD-4DF8-99F9-2E8D26C7BCE0}">
      <dgm:prSet phldrT="[Texte]"/>
      <dgm:spPr/>
      <dgm:t>
        <a:bodyPr/>
        <a:lstStyle/>
        <a:p>
          <a:pPr algn="just"/>
          <a:r>
            <a:rPr lang="fr-FR" b="1" dirty="0" smtClean="0">
              <a:latin typeface="Brush Script MT" pitchFamily="66" charset="0"/>
            </a:rPr>
            <a:t>Étape (1)</a:t>
          </a:r>
          <a:endParaRPr lang="fr-FR" b="1" dirty="0">
            <a:latin typeface="Brush Script MT" pitchFamily="66" charset="0"/>
          </a:endParaRPr>
        </a:p>
      </dgm:t>
    </dgm:pt>
    <dgm:pt modelId="{57FD238D-1EEC-442B-96EC-350131F14203}" type="parTrans" cxnId="{ED98DE4B-4B22-4E5A-844F-9A53E8092FE3}">
      <dgm:prSet/>
      <dgm:spPr/>
      <dgm:t>
        <a:bodyPr/>
        <a:lstStyle/>
        <a:p>
          <a:pPr algn="just"/>
          <a:endParaRPr lang="fr-FR" b="1">
            <a:latin typeface="Agency FB" pitchFamily="34" charset="0"/>
          </a:endParaRPr>
        </a:p>
      </dgm:t>
    </dgm:pt>
    <dgm:pt modelId="{F234A9DF-F9E0-41D9-8248-CD5F2B0C3979}" type="sibTrans" cxnId="{ED98DE4B-4B22-4E5A-844F-9A53E8092FE3}">
      <dgm:prSet/>
      <dgm:spPr/>
      <dgm:t>
        <a:bodyPr/>
        <a:lstStyle/>
        <a:p>
          <a:pPr algn="just"/>
          <a:endParaRPr lang="fr-FR" b="1">
            <a:latin typeface="Agency FB" pitchFamily="34" charset="0"/>
          </a:endParaRPr>
        </a:p>
      </dgm:t>
    </dgm:pt>
    <dgm:pt modelId="{1FE28162-564A-45AF-B7DE-F9F138C06905}">
      <dgm:prSet phldrT="[Texte]"/>
      <dgm:spPr/>
      <dgm:t>
        <a:bodyPr/>
        <a:lstStyle/>
        <a:p>
          <a:pPr algn="just"/>
          <a:r>
            <a:rPr lang="fr-FR" b="1" dirty="0" smtClean="0">
              <a:latin typeface="Agency FB" pitchFamily="34" charset="0"/>
            </a:rPr>
            <a:t>Réalisation de l’étude énergétique         et élaboration de la fiche technique.</a:t>
          </a:r>
          <a:endParaRPr lang="fr-FR" b="1" dirty="0">
            <a:latin typeface="Agency FB" pitchFamily="34" charset="0"/>
          </a:endParaRPr>
        </a:p>
      </dgm:t>
    </dgm:pt>
    <dgm:pt modelId="{AE75710C-7CEE-4A33-B1F6-5CFC117F6946}" type="parTrans" cxnId="{C1C048D4-5EA5-4D6C-8A70-25A85CAC62C7}">
      <dgm:prSet/>
      <dgm:spPr/>
      <dgm:t>
        <a:bodyPr/>
        <a:lstStyle/>
        <a:p>
          <a:pPr algn="just"/>
          <a:endParaRPr lang="fr-FR" b="1">
            <a:latin typeface="Agency FB" pitchFamily="34" charset="0"/>
          </a:endParaRPr>
        </a:p>
      </dgm:t>
    </dgm:pt>
    <dgm:pt modelId="{E7E82795-9186-485E-9581-9A3ADFF6597B}" type="sibTrans" cxnId="{C1C048D4-5EA5-4D6C-8A70-25A85CAC62C7}">
      <dgm:prSet/>
      <dgm:spPr/>
      <dgm:t>
        <a:bodyPr/>
        <a:lstStyle/>
        <a:p>
          <a:pPr algn="just"/>
          <a:endParaRPr lang="fr-FR" b="1">
            <a:latin typeface="Agency FB" pitchFamily="34" charset="0"/>
          </a:endParaRPr>
        </a:p>
      </dgm:t>
    </dgm:pt>
    <dgm:pt modelId="{0311670A-0E84-4BA0-AD4C-11F93A5D43A5}">
      <dgm:prSet phldrT="[Texte]"/>
      <dgm:spPr/>
      <dgm:t>
        <a:bodyPr/>
        <a:lstStyle/>
        <a:p>
          <a:pPr algn="just"/>
          <a:r>
            <a:rPr lang="fr-FR" b="1" dirty="0" smtClean="0">
              <a:latin typeface="Brush Script MT" pitchFamily="66" charset="0"/>
            </a:rPr>
            <a:t>Étape (2)</a:t>
          </a:r>
          <a:endParaRPr lang="fr-FR" b="1" dirty="0">
            <a:latin typeface="Brush Script MT" pitchFamily="66" charset="0"/>
          </a:endParaRPr>
        </a:p>
      </dgm:t>
    </dgm:pt>
    <dgm:pt modelId="{238D6AFE-D9FA-4979-8ABE-F848229B4721}" type="parTrans" cxnId="{E2419457-92E7-4526-A71A-3B1C385758BD}">
      <dgm:prSet/>
      <dgm:spPr/>
      <dgm:t>
        <a:bodyPr/>
        <a:lstStyle/>
        <a:p>
          <a:pPr algn="just"/>
          <a:endParaRPr lang="fr-FR" b="1">
            <a:latin typeface="Agency FB" pitchFamily="34" charset="0"/>
          </a:endParaRPr>
        </a:p>
      </dgm:t>
    </dgm:pt>
    <dgm:pt modelId="{2B1D44C9-661F-4C25-8D91-75DE3A912512}" type="sibTrans" cxnId="{E2419457-92E7-4526-A71A-3B1C385758BD}">
      <dgm:prSet/>
      <dgm:spPr/>
      <dgm:t>
        <a:bodyPr/>
        <a:lstStyle/>
        <a:p>
          <a:pPr algn="just"/>
          <a:endParaRPr lang="fr-FR" b="1">
            <a:latin typeface="Agency FB" pitchFamily="34" charset="0"/>
          </a:endParaRPr>
        </a:p>
      </dgm:t>
    </dgm:pt>
    <dgm:pt modelId="{A779C286-42EA-4094-A2DF-E3CE53AA2009}">
      <dgm:prSet phldrT="[Texte]"/>
      <dgm:spPr/>
      <dgm:t>
        <a:bodyPr/>
        <a:lstStyle/>
        <a:p>
          <a:pPr algn="just"/>
          <a:r>
            <a:rPr lang="fr-FR" b="1" dirty="0" smtClean="0">
              <a:latin typeface="Agency FB" pitchFamily="34" charset="0"/>
            </a:rPr>
            <a:t>Approbation de l’étude énergétique        et de la fiche technique.</a:t>
          </a:r>
          <a:endParaRPr lang="fr-FR" b="1" dirty="0">
            <a:latin typeface="Agency FB" pitchFamily="34" charset="0"/>
          </a:endParaRPr>
        </a:p>
      </dgm:t>
    </dgm:pt>
    <dgm:pt modelId="{C4EDB3A0-A39E-4B7F-A55E-196F900CEE38}" type="parTrans" cxnId="{756CA0F9-8B3D-400D-875B-D55CD79D1524}">
      <dgm:prSet/>
      <dgm:spPr/>
      <dgm:t>
        <a:bodyPr/>
        <a:lstStyle/>
        <a:p>
          <a:pPr algn="just"/>
          <a:endParaRPr lang="fr-FR" b="1">
            <a:latin typeface="Agency FB" pitchFamily="34" charset="0"/>
          </a:endParaRPr>
        </a:p>
      </dgm:t>
    </dgm:pt>
    <dgm:pt modelId="{484FF782-99FE-4A12-A411-97E1000125C8}" type="sibTrans" cxnId="{756CA0F9-8B3D-400D-875B-D55CD79D1524}">
      <dgm:prSet/>
      <dgm:spPr/>
      <dgm:t>
        <a:bodyPr/>
        <a:lstStyle/>
        <a:p>
          <a:pPr algn="just"/>
          <a:endParaRPr lang="fr-FR" b="1">
            <a:latin typeface="Agency FB" pitchFamily="34" charset="0"/>
          </a:endParaRPr>
        </a:p>
      </dgm:t>
    </dgm:pt>
    <dgm:pt modelId="{D645E978-6436-4CBE-9E18-F5CB1FEA5709}">
      <dgm:prSet phldrT="[Texte]"/>
      <dgm:spPr/>
      <dgm:t>
        <a:bodyPr/>
        <a:lstStyle/>
        <a:p>
          <a:pPr algn="just"/>
          <a:r>
            <a:rPr lang="fr-FR" b="1" dirty="0" smtClean="0">
              <a:latin typeface="Brush Script MT" pitchFamily="66" charset="0"/>
            </a:rPr>
            <a:t>Étape (3)</a:t>
          </a:r>
          <a:endParaRPr lang="fr-FR" b="1" dirty="0">
            <a:latin typeface="Brush Script MT" pitchFamily="66" charset="0"/>
          </a:endParaRPr>
        </a:p>
      </dgm:t>
    </dgm:pt>
    <dgm:pt modelId="{7487CC0F-2EEE-4D07-8D26-12BA86C2A0E8}" type="parTrans" cxnId="{AB56FC8D-B905-4E41-A61C-F9A42E880941}">
      <dgm:prSet/>
      <dgm:spPr/>
      <dgm:t>
        <a:bodyPr/>
        <a:lstStyle/>
        <a:p>
          <a:pPr algn="just"/>
          <a:endParaRPr lang="fr-FR" b="1">
            <a:latin typeface="Agency FB" pitchFamily="34" charset="0"/>
          </a:endParaRPr>
        </a:p>
      </dgm:t>
    </dgm:pt>
    <dgm:pt modelId="{51A35C2A-266E-464F-BFAC-11CD96F14489}" type="sibTrans" cxnId="{AB56FC8D-B905-4E41-A61C-F9A42E880941}">
      <dgm:prSet/>
      <dgm:spPr/>
      <dgm:t>
        <a:bodyPr/>
        <a:lstStyle/>
        <a:p>
          <a:pPr algn="just"/>
          <a:endParaRPr lang="fr-FR" b="1">
            <a:latin typeface="Agency FB" pitchFamily="34" charset="0"/>
          </a:endParaRPr>
        </a:p>
      </dgm:t>
    </dgm:pt>
    <dgm:pt modelId="{DCAF84B4-8FFB-43F1-B271-09E53B551E88}">
      <dgm:prSet phldrT="[Texte]"/>
      <dgm:spPr/>
      <dgm:t>
        <a:bodyPr/>
        <a:lstStyle/>
        <a:p>
          <a:pPr algn="just"/>
          <a:r>
            <a:rPr lang="fr-FR" b="1" dirty="0" smtClean="0">
              <a:solidFill>
                <a:schemeClr val="tx1"/>
              </a:solidFill>
              <a:latin typeface="Agency FB" pitchFamily="34" charset="0"/>
            </a:rPr>
            <a:t>Validation et octroi du permis de bâtir.</a:t>
          </a:r>
          <a:endParaRPr lang="fr-FR" b="1" dirty="0">
            <a:solidFill>
              <a:schemeClr val="tx1"/>
            </a:solidFill>
            <a:latin typeface="Agency FB" pitchFamily="34" charset="0"/>
          </a:endParaRPr>
        </a:p>
      </dgm:t>
    </dgm:pt>
    <dgm:pt modelId="{14DD2DED-8904-4C86-80E9-7852C4DCF429}" type="parTrans" cxnId="{816453BB-1A30-4CA4-A97D-8E087B9014C9}">
      <dgm:prSet/>
      <dgm:spPr/>
      <dgm:t>
        <a:bodyPr/>
        <a:lstStyle/>
        <a:p>
          <a:pPr algn="just"/>
          <a:endParaRPr lang="fr-FR" b="1">
            <a:latin typeface="Agency FB" pitchFamily="34" charset="0"/>
          </a:endParaRPr>
        </a:p>
      </dgm:t>
    </dgm:pt>
    <dgm:pt modelId="{0E4AA8E4-4B92-45B9-A850-C42DD290D321}" type="sibTrans" cxnId="{816453BB-1A30-4CA4-A97D-8E087B9014C9}">
      <dgm:prSet/>
      <dgm:spPr/>
      <dgm:t>
        <a:bodyPr/>
        <a:lstStyle/>
        <a:p>
          <a:pPr algn="just"/>
          <a:endParaRPr lang="fr-FR" b="1">
            <a:latin typeface="Agency FB" pitchFamily="34" charset="0"/>
          </a:endParaRPr>
        </a:p>
      </dgm:t>
    </dgm:pt>
    <dgm:pt modelId="{0A40578A-567F-4C84-8956-ACF62D09DB6E}" type="pres">
      <dgm:prSet presAssocID="{62ED7B40-FC18-4768-A52D-9ED8E580F56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DC17210C-FFD6-4B06-8786-89719AC401EF}" type="pres">
      <dgm:prSet presAssocID="{DDB7FBBF-6CFD-4DF8-99F9-2E8D26C7BCE0}" presName="composite" presStyleCnt="0"/>
      <dgm:spPr/>
      <dgm:t>
        <a:bodyPr/>
        <a:lstStyle/>
        <a:p>
          <a:endParaRPr lang="fr-FR"/>
        </a:p>
      </dgm:t>
    </dgm:pt>
    <dgm:pt modelId="{0F887108-DFD7-4D62-9F2C-32994A07458C}" type="pres">
      <dgm:prSet presAssocID="{DDB7FBBF-6CFD-4DF8-99F9-2E8D26C7BCE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3A9BD52-53A2-4FCB-B4E6-E0C3DE755210}" type="pres">
      <dgm:prSet presAssocID="{DDB7FBBF-6CFD-4DF8-99F9-2E8D26C7BCE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BE9BB9E-163F-4E89-B860-B8E745FF8F88}" type="pres">
      <dgm:prSet presAssocID="{F234A9DF-F9E0-41D9-8248-CD5F2B0C3979}" presName="sp" presStyleCnt="0"/>
      <dgm:spPr/>
      <dgm:t>
        <a:bodyPr/>
        <a:lstStyle/>
        <a:p>
          <a:endParaRPr lang="fr-FR"/>
        </a:p>
      </dgm:t>
    </dgm:pt>
    <dgm:pt modelId="{15DCCC40-2DAB-4B07-8775-D3A198D19F62}" type="pres">
      <dgm:prSet presAssocID="{0311670A-0E84-4BA0-AD4C-11F93A5D43A5}" presName="composite" presStyleCnt="0"/>
      <dgm:spPr/>
      <dgm:t>
        <a:bodyPr/>
        <a:lstStyle/>
        <a:p>
          <a:endParaRPr lang="fr-FR"/>
        </a:p>
      </dgm:t>
    </dgm:pt>
    <dgm:pt modelId="{1F7EFA7F-60F9-4FC0-9AE9-01A9DF7926AC}" type="pres">
      <dgm:prSet presAssocID="{0311670A-0E84-4BA0-AD4C-11F93A5D43A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BC72982-A686-4764-B218-F19801EB6CE9}" type="pres">
      <dgm:prSet presAssocID="{0311670A-0E84-4BA0-AD4C-11F93A5D43A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A86963-C2D2-476C-BC3E-9A9D48400F41}" type="pres">
      <dgm:prSet presAssocID="{2B1D44C9-661F-4C25-8D91-75DE3A912512}" presName="sp" presStyleCnt="0"/>
      <dgm:spPr/>
      <dgm:t>
        <a:bodyPr/>
        <a:lstStyle/>
        <a:p>
          <a:endParaRPr lang="fr-FR"/>
        </a:p>
      </dgm:t>
    </dgm:pt>
    <dgm:pt modelId="{AB2D5A3B-B60B-4F38-A33C-4D71F16AD13D}" type="pres">
      <dgm:prSet presAssocID="{D645E978-6436-4CBE-9E18-F5CB1FEA5709}" presName="composite" presStyleCnt="0"/>
      <dgm:spPr/>
      <dgm:t>
        <a:bodyPr/>
        <a:lstStyle/>
        <a:p>
          <a:endParaRPr lang="fr-FR"/>
        </a:p>
      </dgm:t>
    </dgm:pt>
    <dgm:pt modelId="{7B57563D-F036-4813-95D1-04979D1A8ED6}" type="pres">
      <dgm:prSet presAssocID="{D645E978-6436-4CBE-9E18-F5CB1FEA570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FAE959D-0022-4C43-8CA5-89503FE2C2F5}" type="pres">
      <dgm:prSet presAssocID="{D645E978-6436-4CBE-9E18-F5CB1FEA570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02EB79A-49B7-440B-A459-AE181B53A0D2}" type="presOf" srcId="{DCAF84B4-8FFB-43F1-B271-09E53B551E88}" destId="{EFAE959D-0022-4C43-8CA5-89503FE2C2F5}" srcOrd="0" destOrd="0" presId="urn:microsoft.com/office/officeart/2005/8/layout/chevron2"/>
    <dgm:cxn modelId="{C1C048D4-5EA5-4D6C-8A70-25A85CAC62C7}" srcId="{DDB7FBBF-6CFD-4DF8-99F9-2E8D26C7BCE0}" destId="{1FE28162-564A-45AF-B7DE-F9F138C06905}" srcOrd="0" destOrd="0" parTransId="{AE75710C-7CEE-4A33-B1F6-5CFC117F6946}" sibTransId="{E7E82795-9186-485E-9581-9A3ADFF6597B}"/>
    <dgm:cxn modelId="{756CA0F9-8B3D-400D-875B-D55CD79D1524}" srcId="{0311670A-0E84-4BA0-AD4C-11F93A5D43A5}" destId="{A779C286-42EA-4094-A2DF-E3CE53AA2009}" srcOrd="0" destOrd="0" parTransId="{C4EDB3A0-A39E-4B7F-A55E-196F900CEE38}" sibTransId="{484FF782-99FE-4A12-A411-97E1000125C8}"/>
    <dgm:cxn modelId="{D7A08574-E722-45EA-A452-104C036FCBE6}" type="presOf" srcId="{62ED7B40-FC18-4768-A52D-9ED8E580F56D}" destId="{0A40578A-567F-4C84-8956-ACF62D09DB6E}" srcOrd="0" destOrd="0" presId="urn:microsoft.com/office/officeart/2005/8/layout/chevron2"/>
    <dgm:cxn modelId="{AB56FC8D-B905-4E41-A61C-F9A42E880941}" srcId="{62ED7B40-FC18-4768-A52D-9ED8E580F56D}" destId="{D645E978-6436-4CBE-9E18-F5CB1FEA5709}" srcOrd="2" destOrd="0" parTransId="{7487CC0F-2EEE-4D07-8D26-12BA86C2A0E8}" sibTransId="{51A35C2A-266E-464F-BFAC-11CD96F14489}"/>
    <dgm:cxn modelId="{816453BB-1A30-4CA4-A97D-8E087B9014C9}" srcId="{D645E978-6436-4CBE-9E18-F5CB1FEA5709}" destId="{DCAF84B4-8FFB-43F1-B271-09E53B551E88}" srcOrd="0" destOrd="0" parTransId="{14DD2DED-8904-4C86-80E9-7852C4DCF429}" sibTransId="{0E4AA8E4-4B92-45B9-A850-C42DD290D321}"/>
    <dgm:cxn modelId="{26C22B4E-F86D-428B-999A-FD242CA80D48}" type="presOf" srcId="{0311670A-0E84-4BA0-AD4C-11F93A5D43A5}" destId="{1F7EFA7F-60F9-4FC0-9AE9-01A9DF7926AC}" srcOrd="0" destOrd="0" presId="urn:microsoft.com/office/officeart/2005/8/layout/chevron2"/>
    <dgm:cxn modelId="{4F0A358C-96BE-47F9-95A1-92908021E502}" type="presOf" srcId="{1FE28162-564A-45AF-B7DE-F9F138C06905}" destId="{53A9BD52-53A2-4FCB-B4E6-E0C3DE755210}" srcOrd="0" destOrd="0" presId="urn:microsoft.com/office/officeart/2005/8/layout/chevron2"/>
    <dgm:cxn modelId="{2ECD1586-CE36-4158-B3A2-C381B9D11338}" type="presOf" srcId="{A779C286-42EA-4094-A2DF-E3CE53AA2009}" destId="{DBC72982-A686-4764-B218-F19801EB6CE9}" srcOrd="0" destOrd="0" presId="urn:microsoft.com/office/officeart/2005/8/layout/chevron2"/>
    <dgm:cxn modelId="{E2419457-92E7-4526-A71A-3B1C385758BD}" srcId="{62ED7B40-FC18-4768-A52D-9ED8E580F56D}" destId="{0311670A-0E84-4BA0-AD4C-11F93A5D43A5}" srcOrd="1" destOrd="0" parTransId="{238D6AFE-D9FA-4979-8ABE-F848229B4721}" sibTransId="{2B1D44C9-661F-4C25-8D91-75DE3A912512}"/>
    <dgm:cxn modelId="{1609374D-386D-4C4C-9E97-8787E24EA480}" type="presOf" srcId="{DDB7FBBF-6CFD-4DF8-99F9-2E8D26C7BCE0}" destId="{0F887108-DFD7-4D62-9F2C-32994A07458C}" srcOrd="0" destOrd="0" presId="urn:microsoft.com/office/officeart/2005/8/layout/chevron2"/>
    <dgm:cxn modelId="{59B83D7D-A8DC-426C-8389-9AFFC371B285}" type="presOf" srcId="{D645E978-6436-4CBE-9E18-F5CB1FEA5709}" destId="{7B57563D-F036-4813-95D1-04979D1A8ED6}" srcOrd="0" destOrd="0" presId="urn:microsoft.com/office/officeart/2005/8/layout/chevron2"/>
    <dgm:cxn modelId="{ED98DE4B-4B22-4E5A-844F-9A53E8092FE3}" srcId="{62ED7B40-FC18-4768-A52D-9ED8E580F56D}" destId="{DDB7FBBF-6CFD-4DF8-99F9-2E8D26C7BCE0}" srcOrd="0" destOrd="0" parTransId="{57FD238D-1EEC-442B-96EC-350131F14203}" sibTransId="{F234A9DF-F9E0-41D9-8248-CD5F2B0C3979}"/>
    <dgm:cxn modelId="{5B6D4358-FAAC-4620-A65E-66C0FBF4B16E}" type="presParOf" srcId="{0A40578A-567F-4C84-8956-ACF62D09DB6E}" destId="{DC17210C-FFD6-4B06-8786-89719AC401EF}" srcOrd="0" destOrd="0" presId="urn:microsoft.com/office/officeart/2005/8/layout/chevron2"/>
    <dgm:cxn modelId="{302DB17D-17B8-43DE-9ED8-718AAD6CB1B5}" type="presParOf" srcId="{DC17210C-FFD6-4B06-8786-89719AC401EF}" destId="{0F887108-DFD7-4D62-9F2C-32994A07458C}" srcOrd="0" destOrd="0" presId="urn:microsoft.com/office/officeart/2005/8/layout/chevron2"/>
    <dgm:cxn modelId="{11920BBA-AB4F-4B4F-9481-85F418F2A048}" type="presParOf" srcId="{DC17210C-FFD6-4B06-8786-89719AC401EF}" destId="{53A9BD52-53A2-4FCB-B4E6-E0C3DE755210}" srcOrd="1" destOrd="0" presId="urn:microsoft.com/office/officeart/2005/8/layout/chevron2"/>
    <dgm:cxn modelId="{3919186D-8C55-4AA1-83B3-81086658C36F}" type="presParOf" srcId="{0A40578A-567F-4C84-8956-ACF62D09DB6E}" destId="{4BE9BB9E-163F-4E89-B860-B8E745FF8F88}" srcOrd="1" destOrd="0" presId="urn:microsoft.com/office/officeart/2005/8/layout/chevron2"/>
    <dgm:cxn modelId="{F3EABDCA-6BE1-4459-A44A-B878239F82CC}" type="presParOf" srcId="{0A40578A-567F-4C84-8956-ACF62D09DB6E}" destId="{15DCCC40-2DAB-4B07-8775-D3A198D19F62}" srcOrd="2" destOrd="0" presId="urn:microsoft.com/office/officeart/2005/8/layout/chevron2"/>
    <dgm:cxn modelId="{2838D61D-F12E-400C-BBE6-BAD4E08BEFFA}" type="presParOf" srcId="{15DCCC40-2DAB-4B07-8775-D3A198D19F62}" destId="{1F7EFA7F-60F9-4FC0-9AE9-01A9DF7926AC}" srcOrd="0" destOrd="0" presId="urn:microsoft.com/office/officeart/2005/8/layout/chevron2"/>
    <dgm:cxn modelId="{B14549BE-537A-4FA6-9E78-8041F3839564}" type="presParOf" srcId="{15DCCC40-2DAB-4B07-8775-D3A198D19F62}" destId="{DBC72982-A686-4764-B218-F19801EB6CE9}" srcOrd="1" destOrd="0" presId="urn:microsoft.com/office/officeart/2005/8/layout/chevron2"/>
    <dgm:cxn modelId="{0050291D-2264-4C44-B982-3431F81C9ABC}" type="presParOf" srcId="{0A40578A-567F-4C84-8956-ACF62D09DB6E}" destId="{E3A86963-C2D2-476C-BC3E-9A9D48400F41}" srcOrd="3" destOrd="0" presId="urn:microsoft.com/office/officeart/2005/8/layout/chevron2"/>
    <dgm:cxn modelId="{68EACBED-F517-495F-ABDA-87469CFA30EA}" type="presParOf" srcId="{0A40578A-567F-4C84-8956-ACF62D09DB6E}" destId="{AB2D5A3B-B60B-4F38-A33C-4D71F16AD13D}" srcOrd="4" destOrd="0" presId="urn:microsoft.com/office/officeart/2005/8/layout/chevron2"/>
    <dgm:cxn modelId="{DA65C6A9-BA2C-4E4B-9696-DE987A507916}" type="presParOf" srcId="{AB2D5A3B-B60B-4F38-A33C-4D71F16AD13D}" destId="{7B57563D-F036-4813-95D1-04979D1A8ED6}" srcOrd="0" destOrd="0" presId="urn:microsoft.com/office/officeart/2005/8/layout/chevron2"/>
    <dgm:cxn modelId="{00DF1005-A653-4691-9CCC-A4F7F4096389}" type="presParOf" srcId="{AB2D5A3B-B60B-4F38-A33C-4D71F16AD13D}" destId="{EFAE959D-0022-4C43-8CA5-89503FE2C2F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887108-DFD7-4D62-9F2C-32994A07458C}">
      <dsp:nvSpPr>
        <dsp:cNvPr id="0" name=""/>
        <dsp:cNvSpPr/>
      </dsp:nvSpPr>
      <dsp:spPr>
        <a:xfrm rot="5400000">
          <a:off x="-258315" y="260650"/>
          <a:ext cx="1722102" cy="1205471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kern="1200" dirty="0" smtClean="0">
              <a:latin typeface="Brush Script MT" pitchFamily="66" charset="0"/>
            </a:rPr>
            <a:t>Étape (1)</a:t>
          </a:r>
          <a:endParaRPr lang="fr-FR" sz="2600" b="1" kern="1200" dirty="0">
            <a:latin typeface="Brush Script MT" pitchFamily="66" charset="0"/>
          </a:endParaRPr>
        </a:p>
      </dsp:txBody>
      <dsp:txXfrm rot="5400000">
        <a:off x="-258315" y="260650"/>
        <a:ext cx="1722102" cy="1205471"/>
      </dsp:txXfrm>
    </dsp:sp>
    <dsp:sp modelId="{53A9BD52-53A2-4FCB-B4E6-E0C3DE755210}">
      <dsp:nvSpPr>
        <dsp:cNvPr id="0" name=""/>
        <dsp:cNvSpPr/>
      </dsp:nvSpPr>
      <dsp:spPr>
        <a:xfrm rot="5400000">
          <a:off x="4041846" y="-2834039"/>
          <a:ext cx="1119366" cy="67921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just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b="1" kern="1200" dirty="0" smtClean="0">
              <a:latin typeface="Agency FB" pitchFamily="34" charset="0"/>
            </a:rPr>
            <a:t>Réalisation de l’étude énergétique et élaboration de la fiche technique.</a:t>
          </a:r>
          <a:endParaRPr lang="fr-FR" sz="3500" b="1" kern="1200" dirty="0">
            <a:latin typeface="Agency FB" pitchFamily="34" charset="0"/>
          </a:endParaRPr>
        </a:p>
      </dsp:txBody>
      <dsp:txXfrm rot="5400000">
        <a:off x="4041846" y="-2834039"/>
        <a:ext cx="1119366" cy="6792116"/>
      </dsp:txXfrm>
    </dsp:sp>
    <dsp:sp modelId="{1F7EFA7F-60F9-4FC0-9AE9-01A9DF7926AC}">
      <dsp:nvSpPr>
        <dsp:cNvPr id="0" name=""/>
        <dsp:cNvSpPr/>
      </dsp:nvSpPr>
      <dsp:spPr>
        <a:xfrm rot="5400000">
          <a:off x="-258315" y="1789982"/>
          <a:ext cx="1722102" cy="1205471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11739"/>
                <a:lumOff val="15213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11739"/>
                <a:lumOff val="15213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11739"/>
                <a:lumOff val="152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kern="1200" dirty="0" smtClean="0">
              <a:latin typeface="Brush Script MT" pitchFamily="66" charset="0"/>
            </a:rPr>
            <a:t>Étape (2)</a:t>
          </a:r>
          <a:endParaRPr lang="fr-FR" sz="2600" b="1" kern="1200" dirty="0">
            <a:latin typeface="Brush Script MT" pitchFamily="66" charset="0"/>
          </a:endParaRPr>
        </a:p>
      </dsp:txBody>
      <dsp:txXfrm rot="5400000">
        <a:off x="-258315" y="1789982"/>
        <a:ext cx="1722102" cy="1205471"/>
      </dsp:txXfrm>
    </dsp:sp>
    <dsp:sp modelId="{DBC72982-A686-4764-B218-F19801EB6CE9}">
      <dsp:nvSpPr>
        <dsp:cNvPr id="0" name=""/>
        <dsp:cNvSpPr/>
      </dsp:nvSpPr>
      <dsp:spPr>
        <a:xfrm rot="5400000">
          <a:off x="4041846" y="-1304708"/>
          <a:ext cx="1119366" cy="67921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80000"/>
              <a:hueOff val="0"/>
              <a:satOff val="-11739"/>
              <a:lumOff val="1521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just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b="1" kern="1200" dirty="0" smtClean="0">
              <a:latin typeface="Agency FB" pitchFamily="34" charset="0"/>
            </a:rPr>
            <a:t>Approbation de l’étude énergétique et la fiche technique.</a:t>
          </a:r>
          <a:endParaRPr lang="fr-FR" sz="3500" b="1" kern="1200" dirty="0">
            <a:latin typeface="Agency FB" pitchFamily="34" charset="0"/>
          </a:endParaRPr>
        </a:p>
      </dsp:txBody>
      <dsp:txXfrm rot="5400000">
        <a:off x="4041846" y="-1304708"/>
        <a:ext cx="1119366" cy="6792116"/>
      </dsp:txXfrm>
    </dsp:sp>
    <dsp:sp modelId="{7B57563D-F036-4813-95D1-04979D1A8ED6}">
      <dsp:nvSpPr>
        <dsp:cNvPr id="0" name=""/>
        <dsp:cNvSpPr/>
      </dsp:nvSpPr>
      <dsp:spPr>
        <a:xfrm rot="5400000">
          <a:off x="-258315" y="3319313"/>
          <a:ext cx="1722102" cy="1205471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0"/>
                <a:satOff val="-23478"/>
                <a:lumOff val="30425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-23478"/>
                <a:lumOff val="30425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-23478"/>
                <a:lumOff val="304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kern="1200" dirty="0" smtClean="0">
              <a:latin typeface="Brush Script MT" pitchFamily="66" charset="0"/>
            </a:rPr>
            <a:t>Étape (3)</a:t>
          </a:r>
          <a:endParaRPr lang="fr-FR" sz="2600" b="1" kern="1200" dirty="0">
            <a:latin typeface="Brush Script MT" pitchFamily="66" charset="0"/>
          </a:endParaRPr>
        </a:p>
      </dsp:txBody>
      <dsp:txXfrm rot="5400000">
        <a:off x="-258315" y="3319313"/>
        <a:ext cx="1722102" cy="1205471"/>
      </dsp:txXfrm>
    </dsp:sp>
    <dsp:sp modelId="{EFAE959D-0022-4C43-8CA5-89503FE2C2F5}">
      <dsp:nvSpPr>
        <dsp:cNvPr id="0" name=""/>
        <dsp:cNvSpPr/>
      </dsp:nvSpPr>
      <dsp:spPr>
        <a:xfrm rot="5400000">
          <a:off x="4041846" y="224623"/>
          <a:ext cx="1119366" cy="67921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80000"/>
              <a:hueOff val="0"/>
              <a:satOff val="-23478"/>
              <a:lumOff val="304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just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b="1" kern="1200" dirty="0" smtClean="0">
              <a:solidFill>
                <a:schemeClr val="tx1"/>
              </a:solidFill>
              <a:latin typeface="Agency FB" pitchFamily="34" charset="0"/>
            </a:rPr>
            <a:t>Validation et octroi du permis de bâtir.</a:t>
          </a:r>
          <a:endParaRPr lang="fr-FR" sz="3500" b="1" kern="1200" dirty="0">
            <a:solidFill>
              <a:schemeClr val="tx1"/>
            </a:solidFill>
            <a:latin typeface="Agency FB" pitchFamily="34" charset="0"/>
          </a:endParaRPr>
        </a:p>
      </dsp:txBody>
      <dsp:txXfrm rot="5400000">
        <a:off x="4041846" y="224623"/>
        <a:ext cx="1119366" cy="6792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247" cy="49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9" tIns="45860" rIns="91719" bIns="45860" numCol="1" anchor="t" anchorCtr="0" compatLnSpc="1">
            <a:prstTxWarp prst="textNoShape">
              <a:avLst/>
            </a:prstTxWarp>
          </a:bodyPr>
          <a:lstStyle>
            <a:lvl1pPr algn="l" defTabSz="917786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29" y="1"/>
            <a:ext cx="2946247" cy="49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9" tIns="45860" rIns="91719" bIns="45860" numCol="1" anchor="t" anchorCtr="0" compatLnSpc="1">
            <a:prstTxWarp prst="textNoShape">
              <a:avLst/>
            </a:prstTxWarp>
          </a:bodyPr>
          <a:lstStyle>
            <a:lvl1pPr algn="r" defTabSz="917786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574"/>
            <a:ext cx="2946247" cy="49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9" tIns="45860" rIns="91719" bIns="45860" numCol="1" anchor="b" anchorCtr="0" compatLnSpc="1">
            <a:prstTxWarp prst="textNoShape">
              <a:avLst/>
            </a:prstTxWarp>
          </a:bodyPr>
          <a:lstStyle>
            <a:lvl1pPr algn="l" defTabSz="917786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29" y="9431574"/>
            <a:ext cx="2946247" cy="49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9" tIns="45860" rIns="91719" bIns="45860" numCol="1" anchor="b" anchorCtr="0" compatLnSpc="1">
            <a:prstTxWarp prst="textNoShape">
              <a:avLst/>
            </a:prstTxWarp>
          </a:bodyPr>
          <a:lstStyle>
            <a:lvl1pPr algn="r" defTabSz="917786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BDBF6AE-31D0-414C-8DA8-DC8A3477F0FC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880" cy="45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9" tIns="45860" rIns="91719" bIns="45860" numCol="1" anchor="t" anchorCtr="0" compatLnSpc="1">
            <a:prstTxWarp prst="textNoShape">
              <a:avLst/>
            </a:prstTxWarp>
          </a:bodyPr>
          <a:lstStyle>
            <a:lvl1pPr algn="l" defTabSz="917786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5805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675" y="0"/>
            <a:ext cx="2894980" cy="45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9" tIns="45860" rIns="91719" bIns="45860" numCol="1" anchor="t" anchorCtr="0" compatLnSpc="1">
            <a:prstTxWarp prst="textNoShape">
              <a:avLst/>
            </a:prstTxWarp>
          </a:bodyPr>
          <a:lstStyle>
            <a:lvl1pPr algn="r" defTabSz="917786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6388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66763"/>
            <a:ext cx="4905375" cy="3678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805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95" y="4750920"/>
            <a:ext cx="4952065" cy="444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9" tIns="45860" rIns="91719" bIns="458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5805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5186"/>
            <a:ext cx="2971880" cy="53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9" tIns="45860" rIns="91719" bIns="45860" numCol="1" anchor="b" anchorCtr="0" compatLnSpc="1">
            <a:prstTxWarp prst="textNoShape">
              <a:avLst/>
            </a:prstTxWarp>
          </a:bodyPr>
          <a:lstStyle>
            <a:lvl1pPr algn="l" defTabSz="917786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5805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675" y="9425186"/>
            <a:ext cx="2894980" cy="53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9" tIns="45860" rIns="91719" bIns="45860" numCol="1" anchor="b" anchorCtr="0" compatLnSpc="1">
            <a:prstTxWarp prst="textNoShape">
              <a:avLst/>
            </a:prstTxWarp>
          </a:bodyPr>
          <a:lstStyle>
            <a:lvl1pPr algn="r" defTabSz="917786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C5505A1-198B-4C1F-A4DB-1555BB39E653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B7CB05-CFAD-436B-BF68-952192A8BA92}" type="slidenum">
              <a:rPr lang="fr-FR" smtClean="0"/>
              <a:pPr/>
              <a:t>1</a:t>
            </a:fld>
            <a:endParaRPr lang="fr-FR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766763"/>
            <a:ext cx="4905375" cy="367823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10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11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445065-6DC5-4C07-8AAE-EE4FF36E80BB}" type="slidenum">
              <a:rPr lang="fr-FR" smtClean="0"/>
              <a:pPr/>
              <a:t>12</a:t>
            </a:fld>
            <a:endParaRPr lang="fr-FR" dirty="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13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14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15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16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17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39760B-154A-4BAC-9539-999894A8950A}" type="slidenum">
              <a:rPr lang="fr-FR" smtClean="0"/>
              <a:pPr/>
              <a:t>18</a:t>
            </a:fld>
            <a:endParaRPr lang="fr-FR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19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B0798-4D91-4984-8C6F-1227EC5A43A6}" type="slidenum">
              <a:rPr lang="fr-FR" smtClean="0"/>
              <a:pPr/>
              <a:t>2</a:t>
            </a:fld>
            <a:endParaRPr lang="fr-FR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20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21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22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23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24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25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26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27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737FBE-5C86-4154-B26F-7B0570B0044D}" type="slidenum">
              <a:rPr lang="fr-FR" smtClean="0"/>
              <a:pPr/>
              <a:t>28</a:t>
            </a:fld>
            <a:endParaRPr lang="fr-FR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52D5F6-4018-42B3-91AD-9DD252EDEB11}" type="slidenum">
              <a:rPr lang="fr-FR" smtClean="0"/>
              <a:pPr/>
              <a:t>29</a:t>
            </a:fld>
            <a:endParaRPr lang="fr-FR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CAF2E2-FED0-4043-9410-FFBCD639377C}" type="slidenum">
              <a:rPr lang="fr-FR" smtClean="0"/>
              <a:pPr/>
              <a:t>3</a:t>
            </a:fld>
            <a:endParaRPr lang="fr-FR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9D3897-1EEA-4760-B07A-EFB330525E7D}" type="slidenum">
              <a:rPr lang="fr-FR" smtClean="0"/>
              <a:pPr/>
              <a:t>30</a:t>
            </a:fld>
            <a:endParaRPr lang="fr-FR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2C8277-52C2-4C8F-9212-4E3DD215D1A0}" type="slidenum">
              <a:rPr lang="fr-FR" smtClean="0"/>
              <a:pPr/>
              <a:t>31</a:t>
            </a:fld>
            <a:endParaRPr lang="fr-FR" dirty="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766763"/>
            <a:ext cx="4905375" cy="367823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22092E-693E-4FB7-9E59-6A42BF9C5F5E}" type="slidenum">
              <a:rPr lang="fr-FR" smtClean="0"/>
              <a:pPr/>
              <a:t>4</a:t>
            </a:fld>
            <a:endParaRPr lang="fr-FR" dirty="0" smtClean="0"/>
          </a:p>
        </p:txBody>
      </p:sp>
      <p:sp>
        <p:nvSpPr>
          <p:cNvPr id="296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06754D-6121-4452-9993-9830C65FF144}" type="slidenum">
              <a:rPr lang="fr-FR" smtClean="0"/>
              <a:pPr/>
              <a:t>5</a:t>
            </a:fld>
            <a:endParaRPr lang="fr-FR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06754D-6121-4452-9993-9830C65FF144}" type="slidenum">
              <a:rPr lang="fr-FR" smtClean="0"/>
              <a:pPr/>
              <a:t>6</a:t>
            </a:fld>
            <a:endParaRPr lang="fr-FR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5A7223-7F40-4889-8B60-EA02E58DF182}" type="slidenum">
              <a:rPr lang="fr-FR" smtClean="0"/>
              <a:pPr/>
              <a:t>7</a:t>
            </a:fld>
            <a:endParaRPr lang="fr-FR" dirty="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8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5C7F0-27A8-486E-951B-7B76A8700FAF}" type="slidenum">
              <a:rPr lang="fr-FR" smtClean="0"/>
              <a:pPr/>
              <a:t>9</a:t>
            </a:fld>
            <a:endParaRPr lang="fr-FR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B024A-0599-4B10-874E-F45D392B7A33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5CC86-8010-4234-A1C3-737CEFFA8353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9FEF3-EEC5-48F4-851E-FEBB619CE0F0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re. Diagramm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27BBC-1B06-42E7-8D93-59C313CEC884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C2F32-7453-46DB-9646-C1DB52135801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352A6-E36D-4235-9C4D-F28D6DA19D61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146E9-E153-4442-A687-7B411C44F65A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4494B-D4BD-4B0D-93DD-2524B6D81415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7CC3-6E2A-4C9B-BD29-A06254732396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B3D75-839F-4FC6-A0A2-7D7F7C7DF39C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35A9C-F3DF-4FE6-BA25-03892B720D7F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FD031-65FE-4264-A130-7578CD3A8EC5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637F2-53F5-4CD1-A26C-EB03E4B5690E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dirty="0">
                <a:latin typeface="+mn-lt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latin typeface="+mn-lt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cs typeface="Times New Roman" pitchFamily="18" charset="0"/>
              </a:defRPr>
            </a:lvl1pPr>
          </a:lstStyle>
          <a:p>
            <a:pPr>
              <a:defRPr/>
            </a:pPr>
            <a:fld id="{2C8FDD26-291B-4ED2-8F68-4705FDFE477C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rand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/Relationships>

</file>

<file path=ppt/slides/_rels/slide11.xml.rels><?xml version="1.0" encoding="UTF-8" standalone="yes"?>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jpeg"/></Relationships>

</file>

<file path=ppt/slides/_rels/slide12.xml.rels><?xml version="1.0" encoding="UTF-8" standalone="yes"?>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
</file>

<file path=ppt/slides/_rels/slide13.xml.rels><?xml version="1.0" encoding="UTF-8" standalone="yes"?>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jpeg"/></Relationships>
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Data" Target="../diagrams/data1.xm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27" name="Text Box 11"/>
          <p:cNvSpPr txBox="1">
            <a:spLocks noChangeArrowheads="1"/>
          </p:cNvSpPr>
          <p:nvPr/>
        </p:nvSpPr>
        <p:spPr bwMode="auto">
          <a:xfrm>
            <a:off x="104420" y="2984778"/>
            <a:ext cx="9039579" cy="1077218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</a:rPr>
              <a:t>La Réglementation Thermique des Bâtiments Neufs en Tunisie (RTBN)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14340" name="Text Box 21"/>
          <p:cNvSpPr txBox="1">
            <a:spLocks noChangeArrowheads="1"/>
          </p:cNvSpPr>
          <p:nvPr/>
        </p:nvSpPr>
        <p:spPr bwMode="auto">
          <a:xfrm>
            <a:off x="1326419" y="4207215"/>
            <a:ext cx="64087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Mardi 23 février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2021</a:t>
            </a:r>
            <a:endParaRPr lang="fr-FR" sz="16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6215" y="147083"/>
            <a:ext cx="2952328" cy="1353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3773" y="1627837"/>
            <a:ext cx="89802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Webinaire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écoconstruction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Rev'ACTE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938950" y="4952077"/>
            <a:ext cx="5199768" cy="127727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Imed TRIKI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Ingénieur thermicien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Direction de l’Utilisation Rationnelle de l’Énergie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Agence Nationale pour la Maitrise de l’ Énergie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 imed.triki@anme.nat.tn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23528" y="2314209"/>
            <a:ext cx="80333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Performance thermique à satisfaire pour les bâtiments à usage de bureaux et assimilés (privés) ?</a:t>
            </a:r>
            <a:endParaRPr lang="fr-FR" b="1" dirty="0">
              <a:solidFill>
                <a:srgbClr val="00B0F0"/>
              </a:solidFill>
              <a:latin typeface="+mn-lt"/>
              <a:cs typeface="Arial" charset="0"/>
            </a:endParaRPr>
          </a:p>
        </p:txBody>
      </p:sp>
      <p:sp>
        <p:nvSpPr>
          <p:cNvPr id="14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Réalisation de l’Etude Energétique (EE)  et élaboration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10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10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5942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prescriptive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9" name="Image 8" descr="logo-ANME-Fr-baseline (2)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67"/>
          <p:cNvSpPr txBox="1">
            <a:spLocks noChangeArrowheads="1"/>
          </p:cNvSpPr>
          <p:nvPr/>
        </p:nvSpPr>
        <p:spPr bwMode="auto">
          <a:xfrm>
            <a:off x="223527" y="2314209"/>
            <a:ext cx="81834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Performance thermique à satisfaire pour les bâtiments à usage de bureaux et assimilés (publics) ?</a:t>
            </a:r>
            <a:endParaRPr lang="fr-FR" b="1" dirty="0">
              <a:solidFill>
                <a:srgbClr val="00B0F0"/>
              </a:solidFill>
              <a:latin typeface="+mn-lt"/>
              <a:cs typeface="Arial" charset="0"/>
            </a:endParaRPr>
          </a:p>
        </p:txBody>
      </p:sp>
      <p:sp>
        <p:nvSpPr>
          <p:cNvPr id="15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Réalisation de l’Etude Energétique (EE)  et élaboration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10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11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5942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prescriptive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9" name="Image 8" descr="logo-ANME-Fr-baseline (2)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2400" y="4827141"/>
            <a:ext cx="72008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99063" y="2729552"/>
            <a:ext cx="5703981" cy="4035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67"/>
          <p:cNvSpPr txBox="1">
            <a:spLocks noChangeArrowheads="1"/>
          </p:cNvSpPr>
          <p:nvPr/>
        </p:nvSpPr>
        <p:spPr bwMode="auto">
          <a:xfrm>
            <a:off x="223528" y="2300561"/>
            <a:ext cx="80333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Performance thermique à satisfaire pour les bâtiments à usage résidentiel ?</a:t>
            </a:r>
            <a:endParaRPr lang="fr-FR" b="1" dirty="0">
              <a:solidFill>
                <a:srgbClr val="00B0F0"/>
              </a:solidFill>
              <a:latin typeface="+mn-lt"/>
              <a:cs typeface="Arial" charset="0"/>
            </a:endParaRPr>
          </a:p>
        </p:txBody>
      </p:sp>
      <p:sp>
        <p:nvSpPr>
          <p:cNvPr id="20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Brush Script MT" pitchFamily="66" charset="0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Brush Script MT" pitchFamily="66" charset="0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Brush Script MT" pitchFamily="66" charset="0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Brush Script MT" pitchFamily="66" charset="0"/>
                <a:cs typeface="Arial" charset="0"/>
              </a:rPr>
              <a:t>):</a:t>
            </a:r>
            <a:r>
              <a:rPr lang="fr-FR" sz="3200" b="1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> </a:t>
            </a:r>
            <a:r>
              <a:rPr lang="fr-FR" b="1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>Réalisation de l’Etude Energétique (EE)  et élaboration de la Fiche Technique (FT)</a:t>
            </a:r>
            <a:endParaRPr lang="fr-FR" b="1" dirty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12</a:t>
            </a:fld>
            <a:endParaRPr lang="fr-FR" b="1" dirty="0">
              <a:latin typeface="Agency FB" pitchFamily="34" charset="0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38538" y="3220861"/>
            <a:ext cx="1729665" cy="26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à coins arrondis 16"/>
          <p:cNvSpPr/>
          <p:nvPr/>
        </p:nvSpPr>
        <p:spPr bwMode="auto">
          <a:xfrm>
            <a:off x="489988" y="6059608"/>
            <a:ext cx="2567072" cy="764724"/>
          </a:xfrm>
          <a:prstGeom prst="roundRect">
            <a:avLst/>
          </a:prstGeom>
          <a:solidFill>
            <a:srgbClr val="CCFFFF"/>
          </a:solidFill>
          <a:ln>
            <a:solidFill>
              <a:schemeClr val="accent3">
                <a:lumMod val="8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fr-FR" sz="1200" b="1" dirty="0">
                <a:solidFill>
                  <a:schemeClr val="tx1"/>
                </a:solidFill>
              </a:rPr>
              <a:t>ZT1 = RT1 + RT2 + RT3 + RT4</a:t>
            </a:r>
          </a:p>
          <a:p>
            <a:pPr algn="l">
              <a:defRPr/>
            </a:pPr>
            <a:r>
              <a:rPr lang="fr-FR" sz="1200" b="1" dirty="0">
                <a:solidFill>
                  <a:schemeClr val="tx1"/>
                </a:solidFill>
              </a:rPr>
              <a:t>ZT2 + RT5 + RT6 + RT7 + RT8</a:t>
            </a:r>
          </a:p>
          <a:p>
            <a:pPr algn="l">
              <a:defRPr/>
            </a:pPr>
            <a:r>
              <a:rPr lang="fr-FR" sz="1200" b="1" dirty="0">
                <a:solidFill>
                  <a:schemeClr val="tx1"/>
                </a:solidFill>
              </a:rPr>
              <a:t>ZT3 = RT9 + RT10</a:t>
            </a:r>
            <a:endParaRPr lang="ar-TN" sz="1200" b="1" dirty="0">
              <a:solidFill>
                <a:schemeClr val="tx1"/>
              </a:solidFill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5942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prescriptive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13" name="Image 12" descr="logo-ANME-Fr-baseline (2)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50825" y="2287429"/>
            <a:ext cx="86202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Évaluation de la performance thermique de l’enveloppe </a:t>
            </a:r>
            <a:r>
              <a:rPr lang="fr-FR" b="1" dirty="0">
                <a:solidFill>
                  <a:srgbClr val="00B0F0"/>
                </a:solidFill>
                <a:latin typeface="+mn-lt"/>
                <a:cs typeface="Arial" charset="0"/>
              </a:rPr>
              <a:t>?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229548" y="2921706"/>
            <a:ext cx="8614415" cy="9787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P</a:t>
            </a:r>
            <a:r>
              <a:rPr lang="fr-FR" sz="1800" b="1" dirty="0" smtClean="0">
                <a:latin typeface="+mn-lt"/>
                <a:cs typeface="Arial" charset="0"/>
              </a:rPr>
              <a:t>ar </a:t>
            </a: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un calcul simple</a:t>
            </a:r>
            <a:r>
              <a:rPr lang="fr-FR" sz="1800" b="1" dirty="0" smtClean="0">
                <a:latin typeface="+mn-lt"/>
                <a:cs typeface="Arial" charset="0"/>
              </a:rPr>
              <a:t>, pour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la transmission thermique (U [W/m².K]) </a:t>
            </a:r>
            <a:r>
              <a:rPr lang="fr-FR" sz="1800" b="1" dirty="0" smtClean="0">
                <a:latin typeface="+mn-lt"/>
                <a:cs typeface="Arial" charset="0"/>
              </a:rPr>
              <a:t>des parois opaques extérieures: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4945039" y="3179926"/>
            <a:ext cx="3953325" cy="20928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fr-FR" sz="1200" b="1" dirty="0">
                <a:latin typeface="Arial" charset="0"/>
                <a:cs typeface="Arial" charset="0"/>
              </a:rPr>
              <a:t>Avec : </a:t>
            </a:r>
          </a:p>
          <a:p>
            <a:pPr marL="530225" lvl="1" indent="-261938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fr-FR" sz="800" b="1" dirty="0">
                <a:latin typeface="Arial" charset="0"/>
                <a:cs typeface="Arial" charset="0"/>
              </a:rPr>
              <a:t>U : Coefficient de transmission thermique de la paroi, exprimé en W/m</a:t>
            </a:r>
            <a:r>
              <a:rPr lang="fr-FR" sz="800" b="1" baseline="30000" dirty="0">
                <a:latin typeface="Arial" charset="0"/>
                <a:cs typeface="Arial" charset="0"/>
              </a:rPr>
              <a:t>2</a:t>
            </a:r>
            <a:r>
              <a:rPr lang="fr-FR" sz="800" b="1" dirty="0">
                <a:latin typeface="Arial" charset="0"/>
                <a:cs typeface="Arial" charset="0"/>
              </a:rPr>
              <a:t>.K</a:t>
            </a:r>
          </a:p>
          <a:p>
            <a:pPr marL="530225" lvl="1" indent="-261938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fr-FR" sz="800" b="1" dirty="0">
                <a:latin typeface="Arial" charset="0"/>
                <a:cs typeface="Arial" charset="0"/>
              </a:rPr>
              <a:t>R</a:t>
            </a:r>
            <a:r>
              <a:rPr lang="fr-FR" sz="800" b="1" baseline="-25000" dirty="0">
                <a:latin typeface="Arial" charset="0"/>
                <a:cs typeface="Arial" charset="0"/>
              </a:rPr>
              <a:t>si</a:t>
            </a:r>
            <a:r>
              <a:rPr lang="fr-FR" sz="800" b="1" dirty="0">
                <a:latin typeface="Arial" charset="0"/>
                <a:cs typeface="Arial" charset="0"/>
              </a:rPr>
              <a:t> : Résistance thermique superficielle interne, exprimé en (m</a:t>
            </a:r>
            <a:r>
              <a:rPr lang="fr-FR" sz="800" b="1" baseline="30000" dirty="0">
                <a:latin typeface="Arial" charset="0"/>
                <a:cs typeface="Arial" charset="0"/>
              </a:rPr>
              <a:t>2</a:t>
            </a:r>
            <a:r>
              <a:rPr lang="fr-FR" sz="800" b="1" dirty="0">
                <a:latin typeface="Arial" charset="0"/>
                <a:cs typeface="Arial" charset="0"/>
              </a:rPr>
              <a:t>.K)/W ;</a:t>
            </a:r>
          </a:p>
          <a:p>
            <a:pPr marL="530225" lvl="1" indent="-261938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fr-FR" sz="800" b="1" dirty="0">
                <a:latin typeface="Arial" charset="0"/>
                <a:cs typeface="Arial" charset="0"/>
              </a:rPr>
              <a:t>R</a:t>
            </a:r>
            <a:r>
              <a:rPr lang="fr-FR" sz="800" b="1" baseline="-25000" dirty="0">
                <a:latin typeface="Arial" charset="0"/>
                <a:cs typeface="Arial" charset="0"/>
              </a:rPr>
              <a:t>j</a:t>
            </a:r>
            <a:r>
              <a:rPr lang="fr-FR" sz="800" b="1" dirty="0">
                <a:latin typeface="Arial" charset="0"/>
                <a:cs typeface="Arial" charset="0"/>
              </a:rPr>
              <a:t> : Résistance thermique de la couche (j) de la paroi, exprimé en (m</a:t>
            </a:r>
            <a:r>
              <a:rPr lang="fr-FR" sz="800" b="1" baseline="30000" dirty="0">
                <a:latin typeface="Arial" charset="0"/>
                <a:cs typeface="Arial" charset="0"/>
              </a:rPr>
              <a:t>2</a:t>
            </a:r>
            <a:r>
              <a:rPr lang="fr-FR" sz="800" b="1" dirty="0">
                <a:latin typeface="Arial" charset="0"/>
                <a:cs typeface="Arial" charset="0"/>
              </a:rPr>
              <a:t>.K)/W;</a:t>
            </a:r>
          </a:p>
          <a:p>
            <a:pPr marL="530225" lvl="1" indent="-261938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fr-FR" sz="800" b="1" dirty="0">
                <a:latin typeface="Arial" charset="0"/>
                <a:cs typeface="Arial" charset="0"/>
              </a:rPr>
              <a:t>R</a:t>
            </a:r>
            <a:r>
              <a:rPr lang="fr-FR" sz="800" b="1" baseline="-25000" dirty="0">
                <a:latin typeface="Arial" charset="0"/>
                <a:cs typeface="Arial" charset="0"/>
              </a:rPr>
              <a:t>se</a:t>
            </a:r>
            <a:r>
              <a:rPr lang="fr-FR" sz="800" b="1" dirty="0">
                <a:latin typeface="Arial" charset="0"/>
                <a:cs typeface="Arial" charset="0"/>
              </a:rPr>
              <a:t> : Résistance thermique superficielle externe, exprimé en (m</a:t>
            </a:r>
            <a:r>
              <a:rPr lang="fr-FR" sz="800" b="1" baseline="30000" dirty="0">
                <a:latin typeface="Arial" charset="0"/>
                <a:cs typeface="Arial" charset="0"/>
              </a:rPr>
              <a:t>2</a:t>
            </a:r>
            <a:r>
              <a:rPr lang="fr-FR" sz="800" b="1" dirty="0">
                <a:latin typeface="Arial" charset="0"/>
                <a:cs typeface="Arial" charset="0"/>
              </a:rPr>
              <a:t>.K)/W</a:t>
            </a:r>
            <a:r>
              <a:rPr lang="fr-FR" sz="800" b="1" dirty="0" smtClean="0">
                <a:latin typeface="Arial" charset="0"/>
                <a:cs typeface="Arial" charset="0"/>
              </a:rPr>
              <a:t>.</a:t>
            </a:r>
            <a:endParaRPr lang="fr-FR" sz="800" b="1" dirty="0">
              <a:latin typeface="Arial" charset="0"/>
              <a:cs typeface="Arial" charset="0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231820" y="5022775"/>
            <a:ext cx="6496358" cy="9787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À partir </a:t>
            </a: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  <a:sym typeface="Wingdings" pitchFamily="2" charset="2"/>
              </a:rPr>
              <a:t>des fiches techniques des vitrages</a:t>
            </a: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, pour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  <a:sym typeface="Wingdings" pitchFamily="2" charset="2"/>
              </a:rPr>
              <a:t>la transmission thermique (U [W/m².k])</a:t>
            </a: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 et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  <a:sym typeface="Wingdings" pitchFamily="2" charset="2"/>
              </a:rPr>
              <a:t>solaire (SC)</a:t>
            </a: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.</a:t>
            </a:r>
          </a:p>
        </p:txBody>
      </p:sp>
      <p:sp>
        <p:nvSpPr>
          <p:cNvPr id="14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Réalisation de l’Etude Energétique (EE)  et élaboration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17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13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5942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prescriptive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18" name="Image 17" descr="logo-ANME-Fr-baseline (2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67"/>
          <p:cNvSpPr txBox="1">
            <a:spLocks noChangeArrowheads="1"/>
          </p:cNvSpPr>
          <p:nvPr/>
        </p:nvSpPr>
        <p:spPr bwMode="auto">
          <a:xfrm>
            <a:off x="239450" y="4888655"/>
            <a:ext cx="66007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Qui signe la FT ?</a:t>
            </a:r>
            <a:endParaRPr lang="fr-FR" b="1" dirty="0">
              <a:solidFill>
                <a:srgbClr val="00B0F0"/>
              </a:solidFill>
              <a:latin typeface="+mn-lt"/>
              <a:cs typeface="Arial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71178" y="5368966"/>
            <a:ext cx="653870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2000" b="1" dirty="0" smtClean="0">
                <a:solidFill>
                  <a:srgbClr val="3399FF"/>
                </a:solidFill>
                <a:latin typeface="+mn-lt"/>
                <a:cs typeface="Arial" charset="0"/>
                <a:sym typeface="Wingdings" pitchFamily="2" charset="2"/>
              </a:rPr>
              <a:t>L’architecte</a:t>
            </a:r>
            <a:r>
              <a:rPr lang="fr-FR" sz="2000" b="1" dirty="0" smtClean="0">
                <a:solidFill>
                  <a:schemeClr val="accent2"/>
                </a:solidFill>
                <a:latin typeface="+mn-lt"/>
                <a:cs typeface="Arial" charset="0"/>
                <a:sym typeface="Wingdings" pitchFamily="2" charset="2"/>
              </a:rPr>
              <a:t> </a:t>
            </a:r>
            <a:r>
              <a:rPr lang="fr-FR" sz="2000" b="1" dirty="0" smtClean="0">
                <a:solidFill>
                  <a:srgbClr val="FF0000"/>
                </a:solidFill>
                <a:latin typeface="+mn-lt"/>
                <a:cs typeface="Arial" charset="0"/>
                <a:sym typeface="Wingdings" pitchFamily="2" charset="2"/>
              </a:rPr>
              <a:t>concepteur du projet</a:t>
            </a:r>
            <a:r>
              <a:rPr lang="fr-FR" sz="20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.</a:t>
            </a:r>
          </a:p>
        </p:txBody>
      </p:sp>
      <p:sp>
        <p:nvSpPr>
          <p:cNvPr id="17" name="Text Box 67"/>
          <p:cNvSpPr txBox="1">
            <a:spLocks noChangeArrowheads="1"/>
          </p:cNvSpPr>
          <p:nvPr/>
        </p:nvSpPr>
        <p:spPr bwMode="auto">
          <a:xfrm>
            <a:off x="228073" y="2450037"/>
            <a:ext cx="7296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La FT: Contenu ?</a:t>
            </a:r>
            <a:endParaRPr lang="fr-FR" b="1" dirty="0">
              <a:solidFill>
                <a:srgbClr val="00B0F0"/>
              </a:solidFill>
              <a:latin typeface="+mn-lt"/>
              <a:cs typeface="Arial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266700" y="2825396"/>
            <a:ext cx="8556666" cy="2003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latin typeface="+mn-lt"/>
                <a:cs typeface="Arial" charset="0"/>
              </a:rPr>
              <a:t>Elle doit préciser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la performance thermique</a:t>
            </a:r>
            <a:r>
              <a:rPr lang="fr-FR" sz="1800" b="1" dirty="0" smtClean="0">
                <a:latin typeface="+mn-lt"/>
                <a:cs typeface="Arial" charset="0"/>
              </a:rPr>
              <a:t> du projet du bâtiment            (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U [W/m².K], SC*</a:t>
            </a:r>
            <a:r>
              <a:rPr lang="fr-FR" sz="1800" b="1" dirty="0" smtClean="0">
                <a:latin typeface="+mn-lt"/>
                <a:cs typeface="Arial" charset="0"/>
              </a:rPr>
              <a:t>);</a:t>
            </a:r>
          </a:p>
          <a:p>
            <a:pPr marL="273050" indent="-27305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latin typeface="+mn-lt"/>
                <a:cs typeface="Arial" charset="0"/>
              </a:rPr>
              <a:t>Elle doit être conforme au modèle prévu par l’arrêté d’application            de la RTBN (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ANNEXE 4</a:t>
            </a:r>
            <a:r>
              <a:rPr lang="fr-FR" sz="1800" b="1" dirty="0" smtClean="0">
                <a:latin typeface="+mn-lt"/>
                <a:cs typeface="Arial" charset="0"/>
              </a:rPr>
              <a:t>).</a:t>
            </a:r>
          </a:p>
        </p:txBody>
      </p:sp>
      <p:sp>
        <p:nvSpPr>
          <p:cNvPr id="14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Réalisation de l’Etude Energétique (EE)  et élaboration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1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14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5942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prescriptive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13" name="Image 12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50825" y="2457781"/>
            <a:ext cx="7296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3399FF"/>
                </a:solidFill>
                <a:latin typeface="+mn-lt"/>
                <a:cs typeface="Arial" charset="0"/>
              </a:rPr>
              <a:t>Qui les approuve ?</a:t>
            </a:r>
            <a:endParaRPr lang="fr-FR" b="1" dirty="0">
              <a:solidFill>
                <a:srgbClr val="3399FF"/>
              </a:solidFill>
              <a:latin typeface="+mn-lt"/>
              <a:cs typeface="Arial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14314" y="2943897"/>
            <a:ext cx="8629649" cy="15037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just">
              <a:lnSpc>
                <a:spcPct val="160000"/>
              </a:lnSpc>
              <a:spcBef>
                <a:spcPct val="50000"/>
              </a:spcBef>
              <a:buClr>
                <a:schemeClr val="accent2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Il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  <a:sym typeface="Wingdings" pitchFamily="2" charset="2"/>
              </a:rPr>
              <a:t> n’est pas exigé </a:t>
            </a: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que l’EE et la FT soient </a:t>
            </a:r>
            <a:r>
              <a:rPr lang="fr-FR" sz="1800" b="1" dirty="0" smtClean="0">
                <a:latin typeface="+mn-lt"/>
                <a:cs typeface="Arial" charset="0"/>
              </a:rPr>
              <a:t>approuvées par un contrôleur technique.</a:t>
            </a:r>
          </a:p>
          <a:p>
            <a:pPr marL="355600" indent="-355600" algn="just">
              <a:lnSpc>
                <a:spcPct val="160000"/>
              </a:lnSpc>
              <a:spcBef>
                <a:spcPct val="50000"/>
              </a:spcBef>
              <a:buClr>
                <a:schemeClr val="accent2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  <a:sym typeface="Wingdings" pitchFamily="2" charset="2"/>
              </a:rPr>
              <a:t>L’architecte concepteur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  <a:sym typeface="Wingdings" pitchFamily="2" charset="2"/>
              </a:rPr>
              <a:t>est responsable </a:t>
            </a: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de l’EE ainsi que des données déclarées dans la FT;</a:t>
            </a:r>
          </a:p>
        </p:txBody>
      </p:sp>
      <p:sp>
        <p:nvSpPr>
          <p:cNvPr id="12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Approbation de l’Etude Energétique (EE)  et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24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15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5942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prescriptive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11" name="Image 10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50825" y="2128291"/>
            <a:ext cx="85844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3399FF"/>
                </a:solidFill>
                <a:latin typeface="+mn-lt"/>
                <a:cs typeface="Arial" charset="0"/>
              </a:rPr>
              <a:t>Dossier de demande de permis de bâtir: Documents  à rajouter ?</a:t>
            </a:r>
            <a:endParaRPr lang="fr-FR" b="1" dirty="0">
              <a:solidFill>
                <a:srgbClr val="3399FF"/>
              </a:solidFill>
              <a:latin typeface="+mn-lt"/>
              <a:cs typeface="Arial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14314" y="2990345"/>
            <a:ext cx="8629650" cy="15604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1" indent="-34290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+mj-lt"/>
              <a:buAutoNum type="arabicPeriod"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La FT</a:t>
            </a:r>
            <a:r>
              <a:rPr lang="fr-FR" sz="1800" b="1" dirty="0" smtClean="0">
                <a:latin typeface="+mn-lt"/>
                <a:cs typeface="Arial" charset="0"/>
              </a:rPr>
              <a:t>,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dument signée </a:t>
            </a:r>
            <a:r>
              <a:rPr lang="fr-FR" sz="1800" b="1" dirty="0" smtClean="0">
                <a:latin typeface="+mn-lt"/>
                <a:cs typeface="Arial" charset="0"/>
              </a:rPr>
              <a:t>par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l’architecte concepteur </a:t>
            </a:r>
            <a:r>
              <a:rPr lang="fr-FR" sz="1800" b="1" dirty="0" smtClean="0">
                <a:latin typeface="+mn-lt"/>
                <a:cs typeface="Arial" charset="0"/>
              </a:rPr>
              <a:t>du projet;</a:t>
            </a:r>
          </a:p>
          <a:p>
            <a:pPr marL="342900" lvl="1" indent="-34290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+mj-lt"/>
              <a:buAutoNum type="arabicPeriod"/>
            </a:pPr>
            <a:r>
              <a:rPr lang="fr-FR" sz="1800" b="1" dirty="0" smtClean="0">
                <a:latin typeface="+mn-lt"/>
                <a:cs typeface="Arial" charset="0"/>
              </a:rPr>
              <a:t>Il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n’est pas exigé </a:t>
            </a:r>
            <a:r>
              <a:rPr lang="fr-FR" sz="1800" b="1" dirty="0" smtClean="0">
                <a:latin typeface="+mn-lt"/>
                <a:cs typeface="Arial" charset="0"/>
              </a:rPr>
              <a:t>(mais </a:t>
            </a:r>
            <a:r>
              <a:rPr lang="fr-FR" sz="1800" b="1" dirty="0" smtClean="0">
                <a:solidFill>
                  <a:srgbClr val="00B050"/>
                </a:solidFill>
                <a:latin typeface="+mn-lt"/>
                <a:cs typeface="Arial" charset="0"/>
              </a:rPr>
              <a:t>recommandé</a:t>
            </a:r>
            <a:r>
              <a:rPr lang="fr-FR" sz="1800" b="1" dirty="0" smtClean="0">
                <a:latin typeface="+mn-lt"/>
                <a:cs typeface="Arial" charset="0"/>
              </a:rPr>
              <a:t>)</a:t>
            </a:r>
            <a:r>
              <a:rPr lang="fr-FR" sz="1800" b="1" dirty="0" smtClean="0">
                <a:solidFill>
                  <a:srgbClr val="00B050"/>
                </a:solidFill>
                <a:latin typeface="+mn-lt"/>
                <a:cs typeface="Arial" charset="0"/>
              </a:rPr>
              <a:t> </a:t>
            </a:r>
            <a:r>
              <a:rPr lang="fr-FR" sz="1800" b="1" dirty="0" smtClean="0">
                <a:latin typeface="+mn-lt"/>
                <a:cs typeface="Arial" charset="0"/>
              </a:rPr>
              <a:t>d’inclure une copie originale de l’EE,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dument signée </a:t>
            </a:r>
            <a:r>
              <a:rPr lang="fr-FR" sz="1800" b="1" dirty="0" smtClean="0">
                <a:latin typeface="+mn-lt"/>
                <a:cs typeface="Arial" charset="0"/>
              </a:rPr>
              <a:t>par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l’architecte concepteur </a:t>
            </a:r>
            <a:r>
              <a:rPr lang="fr-FR" sz="1800" b="1" dirty="0" smtClean="0">
                <a:latin typeface="+mn-lt"/>
                <a:cs typeface="Arial" charset="0"/>
              </a:rPr>
              <a:t>du projet.</a:t>
            </a:r>
          </a:p>
        </p:txBody>
      </p:sp>
      <p:sp>
        <p:nvSpPr>
          <p:cNvPr id="11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85748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433513" indent="-1433513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3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 Validation et octroi du permis de bâtir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14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16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5942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prescriptive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9" name="Image 8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50825" y="1914541"/>
            <a:ext cx="84837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3399FF"/>
                </a:solidFill>
                <a:latin typeface="+mn-lt"/>
                <a:cs typeface="Arial" charset="0"/>
              </a:rPr>
              <a:t>Commission Technique des Permis de Bâtir: Rôle ?</a:t>
            </a:r>
            <a:endParaRPr lang="fr-FR" b="1" dirty="0">
              <a:solidFill>
                <a:srgbClr val="3399FF"/>
              </a:solidFill>
              <a:latin typeface="+mn-lt"/>
              <a:cs typeface="Arial" charset="0"/>
            </a:endParaRP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85748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433513" indent="-1433513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3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 Validation et octroi du permis de bâtir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214314" y="2600077"/>
            <a:ext cx="8629650" cy="178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FF"/>
              </a:buClr>
              <a:buFont typeface="Wingdings" pitchFamily="2" charset="2"/>
              <a:buChar char="è"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  <a:sym typeface="Wingdings" pitchFamily="2" charset="2"/>
              </a:rPr>
              <a:t>V</a:t>
            </a: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érifier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la conformité </a:t>
            </a: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des données déclarées </a:t>
            </a:r>
            <a:r>
              <a:rPr lang="fr-FR" sz="1800" b="1" dirty="0" smtClean="0">
                <a:latin typeface="+mn-lt"/>
                <a:cs typeface="Arial" charset="0"/>
              </a:rPr>
              <a:t>dans la FT (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U [W/m².K] et SC* du projet</a:t>
            </a:r>
            <a:r>
              <a:rPr lang="fr-FR" sz="1800" b="1" dirty="0" smtClean="0">
                <a:latin typeface="+mn-lt"/>
                <a:cs typeface="Arial" charset="0"/>
              </a:rPr>
              <a:t>) aux exigences techniques minimales de la RTBN (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U [W/m².K] et SC* réglementaires</a:t>
            </a:r>
            <a:r>
              <a:rPr lang="fr-FR" sz="1800" b="1" dirty="0" smtClean="0">
                <a:latin typeface="+mn-lt"/>
                <a:cs typeface="Arial" charset="0"/>
              </a:rPr>
              <a:t>).</a:t>
            </a:r>
          </a:p>
          <a:p>
            <a:pPr marL="273050" indent="-27305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FF"/>
              </a:buClr>
              <a:buFont typeface="Wingdings" pitchFamily="2" charset="2"/>
              <a:buChar char="è"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Vérifier</a:t>
            </a:r>
            <a:r>
              <a:rPr lang="fr-FR" sz="1800" b="1" dirty="0" smtClean="0">
                <a:latin typeface="+mn-lt"/>
                <a:cs typeface="Arial" charset="0"/>
              </a:rPr>
              <a:t>, si nécessaire,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l’exactitude</a:t>
            </a:r>
            <a:r>
              <a:rPr lang="fr-FR" sz="1800" b="1" dirty="0" smtClean="0">
                <a:latin typeface="+mn-lt"/>
                <a:cs typeface="Arial" charset="0"/>
              </a:rPr>
              <a:t> des données déclarées: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Refaire les calculs</a:t>
            </a:r>
            <a:r>
              <a:rPr lang="fr-FR" sz="1800" b="1" dirty="0" smtClean="0">
                <a:latin typeface="+mn-lt"/>
                <a:cs typeface="Arial" charset="0"/>
              </a:rPr>
              <a:t>.</a:t>
            </a:r>
            <a:endParaRPr lang="fr-FR" sz="1800" b="1" dirty="0">
              <a:latin typeface="+mn-lt"/>
              <a:cs typeface="Arial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29425" y="4775042"/>
            <a:ext cx="5681828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just">
              <a:lnSpc>
                <a:spcPct val="150000"/>
              </a:lnSpc>
              <a:buClr>
                <a:srgbClr val="0000FF"/>
              </a:buClr>
              <a:buFont typeface="Wingdings"/>
              <a:buChar char="è"/>
            </a:pPr>
            <a:r>
              <a:rPr lang="fr-FR" sz="1800" b="1" dirty="0" smtClean="0">
                <a:latin typeface="+mn-lt"/>
                <a:cs typeface="Arial" charset="0"/>
              </a:rPr>
              <a:t>Le </a:t>
            </a:r>
            <a:r>
              <a:rPr lang="fr-FR" sz="1800" b="1" dirty="0">
                <a:latin typeface="+mn-lt"/>
                <a:cs typeface="Arial" charset="0"/>
              </a:rPr>
              <a:t>permis de bâtir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ne sera pas délivré </a:t>
            </a:r>
            <a:r>
              <a:rPr lang="fr-FR" sz="1800" b="1" dirty="0" smtClean="0">
                <a:latin typeface="+mn-lt"/>
                <a:cs typeface="Arial" charset="0"/>
              </a:rPr>
              <a:t>si les données déclarées sont </a:t>
            </a:r>
            <a:r>
              <a:rPr lang="fr-FR" sz="1800" b="1" u="sng" dirty="0" smtClean="0">
                <a:solidFill>
                  <a:srgbClr val="FF0000"/>
                </a:solidFill>
                <a:latin typeface="+mn-lt"/>
                <a:cs typeface="Arial" charset="0"/>
              </a:rPr>
              <a:t>non-conformes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 </a:t>
            </a:r>
            <a:r>
              <a:rPr lang="fr-FR" sz="1800" b="1" dirty="0" smtClean="0">
                <a:latin typeface="+mn-lt"/>
                <a:cs typeface="Arial" charset="0"/>
              </a:rPr>
              <a:t>ou </a:t>
            </a:r>
            <a:r>
              <a:rPr lang="fr-FR" sz="1800" b="1" u="sng" dirty="0" smtClean="0">
                <a:solidFill>
                  <a:srgbClr val="FF0000"/>
                </a:solidFill>
                <a:latin typeface="+mn-lt"/>
                <a:cs typeface="Arial" charset="0"/>
              </a:rPr>
              <a:t>présentent des erreurs</a:t>
            </a:r>
            <a:r>
              <a:rPr lang="fr-FR" sz="1800" b="1" dirty="0" smtClean="0">
                <a:latin typeface="+mn-lt"/>
                <a:cs typeface="Arial" charset="0"/>
              </a:rPr>
              <a:t>.</a:t>
            </a:r>
          </a:p>
        </p:txBody>
      </p:sp>
      <p:sp>
        <p:nvSpPr>
          <p:cNvPr id="20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17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5942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prescriptive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9" name="Image 8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Text Box 2"/>
          <p:cNvSpPr txBox="1">
            <a:spLocks noChangeArrowheads="1"/>
          </p:cNvSpPr>
          <p:nvPr/>
        </p:nvSpPr>
        <p:spPr bwMode="auto">
          <a:xfrm>
            <a:off x="262578" y="199692"/>
            <a:ext cx="6840000" cy="72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Approche performancielle</a:t>
            </a:r>
          </a:p>
          <a:p>
            <a:pPr marL="723900" indent="-723900">
              <a:lnSpc>
                <a:spcPct val="13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sp>
        <p:nvSpPr>
          <p:cNvPr id="14344" name="Text Box 3"/>
          <p:cNvSpPr txBox="1">
            <a:spLocks noChangeArrowheads="1"/>
          </p:cNvSpPr>
          <p:nvPr/>
        </p:nvSpPr>
        <p:spPr bwMode="auto">
          <a:xfrm>
            <a:off x="200664" y="1891939"/>
            <a:ext cx="8943335" cy="146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ct val="50000"/>
              </a:spcBef>
              <a:buClr>
                <a:srgbClr val="3399FF"/>
              </a:buClr>
              <a:buSzPct val="85000"/>
            </a:pP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Général</a:t>
            </a:r>
            <a:r>
              <a:rPr lang="fr-FR" sz="2000" b="1" dirty="0" smtClean="0">
                <a:latin typeface="+mn-lt"/>
                <a:cs typeface="Arial" charset="0"/>
              </a:rPr>
              <a:t>, </a:t>
            </a:r>
            <a:r>
              <a:rPr lang="fr-FR" sz="2000" dirty="0" smtClean="0">
                <a:latin typeface="+mn-lt"/>
                <a:cs typeface="Arial" charset="0"/>
              </a:rPr>
              <a:t>quelque </a:t>
            </a:r>
            <a:r>
              <a:rPr lang="fr-FR" sz="2000" dirty="0">
                <a:latin typeface="+mn-lt"/>
                <a:cs typeface="Arial" charset="0"/>
              </a:rPr>
              <a:t>soit </a:t>
            </a:r>
            <a:r>
              <a:rPr lang="fr-FR" sz="2000" b="1" dirty="0">
                <a:latin typeface="+mn-lt"/>
                <a:cs typeface="Arial" charset="0"/>
              </a:rPr>
              <a:t>la configuration </a:t>
            </a:r>
            <a:r>
              <a:rPr lang="fr-FR" sz="2000" b="1" dirty="0" smtClean="0">
                <a:latin typeface="+mn-lt"/>
                <a:cs typeface="Arial" charset="0"/>
              </a:rPr>
              <a:t>architecturale </a:t>
            </a:r>
            <a:r>
              <a:rPr lang="fr-FR" sz="2000" dirty="0" smtClean="0">
                <a:latin typeface="+mn-lt"/>
                <a:cs typeface="Arial" charset="0"/>
              </a:rPr>
              <a:t>du bâtiment </a:t>
            </a:r>
          </a:p>
          <a:p>
            <a:pPr algn="just">
              <a:lnSpc>
                <a:spcPct val="160000"/>
              </a:lnSpc>
              <a:spcBef>
                <a:spcPct val="50000"/>
              </a:spcBef>
              <a:buClr>
                <a:srgbClr val="3399FF"/>
              </a:buClr>
              <a:buSzPct val="85000"/>
            </a:pPr>
            <a:r>
              <a:rPr lang="fr-FR" sz="2000" dirty="0" smtClean="0">
                <a:latin typeface="+mn-lt"/>
                <a:cs typeface="Arial" charset="0"/>
              </a:rPr>
              <a:t>à  construire</a:t>
            </a:r>
            <a:r>
              <a:rPr lang="fr-FR" sz="2000" b="1" dirty="0" smtClean="0">
                <a:latin typeface="+mn-lt"/>
                <a:cs typeface="Arial" charset="0"/>
              </a:rPr>
              <a:t>: </a:t>
            </a:r>
            <a:r>
              <a:rPr lang="fr-FR" sz="2000" b="1" dirty="0" smtClean="0">
                <a:solidFill>
                  <a:srgbClr val="3399FF"/>
                </a:solidFill>
                <a:latin typeface="+mn-lt"/>
                <a:cs typeface="Arial" charset="0"/>
              </a:rPr>
              <a:t>simple ou complexe</a:t>
            </a:r>
            <a:r>
              <a:rPr lang="fr-FR" sz="2000" b="1" dirty="0" smtClean="0">
                <a:latin typeface="+mn-lt"/>
                <a:cs typeface="Arial" charset="0"/>
              </a:rPr>
              <a:t>.</a:t>
            </a:r>
            <a:endParaRPr lang="fr-FR" sz="2000" b="1" dirty="0">
              <a:latin typeface="+mn-lt"/>
              <a:cs typeface="Arial" charset="0"/>
            </a:endParaRPr>
          </a:p>
        </p:txBody>
      </p:sp>
      <p:sp>
        <p:nvSpPr>
          <p:cNvPr id="35" name="Text Box 67"/>
          <p:cNvSpPr txBox="1">
            <a:spLocks noChangeArrowheads="1"/>
          </p:cNvSpPr>
          <p:nvPr/>
        </p:nvSpPr>
        <p:spPr bwMode="auto">
          <a:xfrm>
            <a:off x="207963" y="1314029"/>
            <a:ext cx="87229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3399FF"/>
                </a:solidFill>
                <a:latin typeface="+mn-lt"/>
                <a:cs typeface="Arial" charset="0"/>
              </a:rPr>
              <a:t>Domaine d’application ?</a:t>
            </a:r>
            <a:endParaRPr lang="fr-FR" b="1" dirty="0">
              <a:solidFill>
                <a:srgbClr val="3399FF"/>
              </a:solidFill>
              <a:latin typeface="+mn-lt"/>
              <a:cs typeface="Arial" charset="0"/>
            </a:endParaRPr>
          </a:p>
        </p:txBody>
      </p:sp>
      <p:sp>
        <p:nvSpPr>
          <p:cNvPr id="9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18</a:t>
            </a:fld>
            <a:endParaRPr lang="fr-FR" b="1" dirty="0">
              <a:latin typeface="Agency FB" pitchFamily="34" charset="0"/>
            </a:endParaRPr>
          </a:p>
        </p:txBody>
      </p:sp>
      <p:pic>
        <p:nvPicPr>
          <p:cNvPr id="8" name="Image 7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14313" y="3036437"/>
            <a:ext cx="862965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just"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  <a:defRPr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L’architecte</a:t>
            </a:r>
            <a:r>
              <a:rPr lang="fr-FR" sz="1800" b="1" dirty="0" smtClean="0">
                <a:latin typeface="+mn-lt"/>
                <a:cs typeface="Arial" charset="0"/>
              </a:rPr>
              <a:t> </a:t>
            </a:r>
            <a:r>
              <a:rPr lang="fr-FR" sz="1800" b="1" dirty="0">
                <a:solidFill>
                  <a:srgbClr val="FF0000"/>
                </a:solidFill>
                <a:latin typeface="+mn-lt"/>
                <a:cs typeface="Arial" charset="0"/>
              </a:rPr>
              <a:t>concepteur du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projet</a:t>
            </a:r>
            <a:r>
              <a:rPr lang="fr-FR" sz="1800" b="1" dirty="0" smtClean="0">
                <a:latin typeface="+mn-lt"/>
                <a:cs typeface="Arial" charset="0"/>
              </a:rPr>
              <a:t>;</a:t>
            </a:r>
          </a:p>
          <a:p>
            <a:pPr marL="355600" indent="-355600" algn="just">
              <a:spcBef>
                <a:spcPct val="50000"/>
              </a:spcBef>
              <a:buClr>
                <a:srgbClr val="0000FF"/>
              </a:buClr>
              <a:buSzPct val="85000"/>
              <a:defRPr/>
            </a:pP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OU</a:t>
            </a:r>
          </a:p>
          <a:p>
            <a:pPr marL="355600" indent="-355600" algn="just"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  <a:defRPr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Un </a:t>
            </a:r>
            <a:r>
              <a:rPr lang="fr-FR" sz="1800" b="1" dirty="0">
                <a:solidFill>
                  <a:srgbClr val="3399FF"/>
                </a:solidFill>
                <a:latin typeface="+mn-lt"/>
                <a:cs typeface="Arial" charset="0"/>
              </a:rPr>
              <a:t>ingénieur conseil </a:t>
            </a:r>
            <a:r>
              <a:rPr lang="fr-FR" sz="1800" b="1" dirty="0">
                <a:solidFill>
                  <a:srgbClr val="FF0000"/>
                </a:solidFill>
                <a:latin typeface="+mn-lt"/>
                <a:cs typeface="Arial" charset="0"/>
              </a:rPr>
              <a:t>spécialisé en thermique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du bâtiment</a:t>
            </a:r>
            <a:r>
              <a:rPr lang="fr-FR" sz="1800" b="1" dirty="0" smtClean="0">
                <a:latin typeface="+mn-lt"/>
                <a:cs typeface="Arial" charset="0"/>
              </a:rPr>
              <a:t>;</a:t>
            </a:r>
          </a:p>
          <a:p>
            <a:pPr marL="355600" indent="-355600" algn="just">
              <a:spcBef>
                <a:spcPct val="50000"/>
              </a:spcBef>
              <a:buClr>
                <a:srgbClr val="0000FF"/>
              </a:buClr>
              <a:buSzPct val="85000"/>
              <a:defRPr/>
            </a:pP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OU</a:t>
            </a:r>
          </a:p>
          <a:p>
            <a:pPr marL="355600" indent="-355600" algn="just"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  <a:defRPr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Un </a:t>
            </a:r>
            <a:r>
              <a:rPr lang="fr-FR" sz="1800" b="1" dirty="0">
                <a:solidFill>
                  <a:srgbClr val="3399FF"/>
                </a:solidFill>
                <a:latin typeface="+mn-lt"/>
                <a:cs typeface="Arial" charset="0"/>
              </a:rPr>
              <a:t>bureau </a:t>
            </a: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d’études </a:t>
            </a:r>
            <a:r>
              <a:rPr lang="fr-FR" sz="1800" b="1" dirty="0">
                <a:solidFill>
                  <a:srgbClr val="FF0000"/>
                </a:solidFill>
                <a:latin typeface="+mn-lt"/>
                <a:cs typeface="Arial" charset="0"/>
              </a:rPr>
              <a:t>spécialisé en thermique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du bâtiment</a:t>
            </a:r>
            <a:r>
              <a:rPr lang="fr-FR" sz="1800" b="1" dirty="0" smtClean="0">
                <a:latin typeface="+mn-lt"/>
                <a:cs typeface="Arial" charset="0"/>
              </a:rPr>
              <a:t>.</a:t>
            </a:r>
            <a:endParaRPr lang="fr-FR" sz="1800" b="1" dirty="0">
              <a:latin typeface="+mn-lt"/>
              <a:cs typeface="Arial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5942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performancielle</a:t>
            </a:r>
          </a:p>
        </p:txBody>
      </p:sp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15200" y="2342412"/>
            <a:ext cx="7296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Comic Sans MS" pitchFamily="66" charset="0"/>
                <a:cs typeface="Arial" charset="0"/>
              </a:rPr>
              <a:t>Qui les réalise ?</a:t>
            </a:r>
            <a:endParaRPr lang="fr-FR" b="1" dirty="0">
              <a:solidFill>
                <a:srgbClr val="00B0F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9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Réalisation de l’Etude Energétique (EE)</a:t>
            </a:r>
          </a:p>
          <a:p>
            <a:pPr marL="1698625" indent="-1698625" algn="just"/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  et élaboration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20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19</a:t>
            </a:fld>
            <a:endParaRPr lang="fr-FR" b="1" dirty="0">
              <a:latin typeface="Agency FB" pitchFamily="34" charset="0"/>
            </a:endParaRPr>
          </a:p>
        </p:txBody>
      </p:sp>
      <p:pic>
        <p:nvPicPr>
          <p:cNvPr id="15" name="Image 14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2"/>
          <p:cNvSpPr txBox="1">
            <a:spLocks noChangeArrowheads="1"/>
          </p:cNvSpPr>
          <p:nvPr/>
        </p:nvSpPr>
        <p:spPr bwMode="auto">
          <a:xfrm>
            <a:off x="182585" y="149225"/>
            <a:ext cx="6840000" cy="7021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 wrap="square">
            <a:spAutoFit/>
          </a:bodyPr>
          <a:lstStyle/>
          <a:p>
            <a:pPr marL="355600" algn="l">
              <a:lnSpc>
                <a:spcPct val="150000"/>
              </a:lnSpc>
              <a:spcBef>
                <a:spcPct val="50000"/>
              </a:spcBef>
            </a:pPr>
            <a:r>
              <a:rPr lang="fr-FR" b="1" dirty="0" smtClean="0">
                <a:solidFill>
                  <a:schemeClr val="bg1"/>
                </a:solidFill>
                <a:latin typeface="Agency FB" pitchFamily="34" charset="0"/>
              </a:rPr>
              <a:t>Sommaire</a:t>
            </a:r>
            <a:endParaRPr lang="fr-FR" b="1" dirty="0">
              <a:solidFill>
                <a:schemeClr val="bg1"/>
              </a:solidFill>
              <a:latin typeface="Agency FB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97122" y="702354"/>
            <a:ext cx="8624264" cy="593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>
              <a:lnSpc>
                <a:spcPct val="200000"/>
              </a:lnSpc>
              <a:spcBef>
                <a:spcPct val="20000"/>
              </a:spcBef>
              <a:buClr>
                <a:srgbClr val="0000FF"/>
              </a:buClr>
              <a:buFont typeface="+mj-lt"/>
              <a:buAutoNum type="arabicPeriod"/>
            </a:pPr>
            <a:r>
              <a:rPr lang="fr-FR" sz="1800" b="1" dirty="0" smtClean="0">
                <a:latin typeface="Agency FB" pitchFamily="34" charset="0"/>
              </a:rPr>
              <a:t>Cadre règlementaire régissant  la RTBN;</a:t>
            </a:r>
          </a:p>
          <a:p>
            <a:pPr marL="361950" indent="-361950" algn="just">
              <a:lnSpc>
                <a:spcPct val="200000"/>
              </a:lnSpc>
              <a:spcBef>
                <a:spcPct val="20000"/>
              </a:spcBef>
              <a:buClr>
                <a:srgbClr val="0000FF"/>
              </a:buClr>
              <a:buFontTx/>
              <a:buAutoNum type="arabicPeriod"/>
            </a:pPr>
            <a:r>
              <a:rPr lang="fr-FR" sz="1800" b="1" dirty="0" smtClean="0">
                <a:latin typeface="Agency FB" pitchFamily="34" charset="0"/>
              </a:rPr>
              <a:t>Concept  de la RTBN;</a:t>
            </a:r>
          </a:p>
          <a:p>
            <a:pPr marL="361950" indent="-361950" algn="just">
              <a:lnSpc>
                <a:spcPct val="200000"/>
              </a:lnSpc>
              <a:spcBef>
                <a:spcPct val="20000"/>
              </a:spcBef>
              <a:buClr>
                <a:srgbClr val="0000FF"/>
              </a:buClr>
              <a:buFontTx/>
              <a:buAutoNum type="arabicPeriod"/>
            </a:pPr>
            <a:r>
              <a:rPr lang="fr-FR" sz="1800" b="1" dirty="0" smtClean="0">
                <a:latin typeface="Agency FB" pitchFamily="34" charset="0"/>
              </a:rPr>
              <a:t>Généralités;</a:t>
            </a:r>
          </a:p>
          <a:p>
            <a:pPr marL="361950" indent="-361950" algn="just">
              <a:lnSpc>
                <a:spcPct val="200000"/>
              </a:lnSpc>
              <a:spcBef>
                <a:spcPct val="20000"/>
              </a:spcBef>
              <a:buClr>
                <a:srgbClr val="0000FF"/>
              </a:buClr>
              <a:buFontTx/>
              <a:buAutoNum type="arabicPeriod"/>
            </a:pPr>
            <a:r>
              <a:rPr lang="fr-FR" sz="1800" b="1" dirty="0" smtClean="0">
                <a:latin typeface="Agency FB" pitchFamily="34" charset="0"/>
              </a:rPr>
              <a:t>Procédure de  conformité  à la RTBN; </a:t>
            </a:r>
          </a:p>
          <a:p>
            <a:pPr marL="361950" indent="-361950" algn="just">
              <a:lnSpc>
                <a:spcPct val="200000"/>
              </a:lnSpc>
              <a:spcBef>
                <a:spcPct val="20000"/>
              </a:spcBef>
              <a:buClr>
                <a:srgbClr val="0000FF"/>
              </a:buClr>
              <a:buFontTx/>
              <a:buAutoNum type="arabicPeriod"/>
            </a:pPr>
            <a:r>
              <a:rPr lang="fr-FR" sz="1800" b="1" dirty="0" smtClean="0">
                <a:latin typeface="Agency FB" pitchFamily="34" charset="0"/>
              </a:rPr>
              <a:t>Approche prescriptive;</a:t>
            </a:r>
          </a:p>
          <a:p>
            <a:pPr marL="361950" indent="-361950" algn="just">
              <a:lnSpc>
                <a:spcPct val="200000"/>
              </a:lnSpc>
              <a:spcBef>
                <a:spcPct val="20000"/>
              </a:spcBef>
              <a:buClr>
                <a:srgbClr val="0000FF"/>
              </a:buClr>
              <a:buFontTx/>
              <a:buAutoNum type="arabicPeriod"/>
            </a:pPr>
            <a:r>
              <a:rPr lang="fr-FR" sz="1800" b="1" dirty="0" smtClean="0">
                <a:latin typeface="Agency FB" pitchFamily="34" charset="0"/>
              </a:rPr>
              <a:t>Approche performancielle;</a:t>
            </a:r>
          </a:p>
          <a:p>
            <a:pPr marL="361950" indent="-361950" algn="just">
              <a:lnSpc>
                <a:spcPct val="200000"/>
              </a:lnSpc>
              <a:spcBef>
                <a:spcPct val="20000"/>
              </a:spcBef>
              <a:buClr>
                <a:srgbClr val="0000FF"/>
              </a:buClr>
              <a:buFontTx/>
              <a:buAutoNum type="arabicPeriod"/>
            </a:pPr>
            <a:r>
              <a:rPr lang="fr-FR" sz="1800" b="1" dirty="0" smtClean="0">
                <a:latin typeface="Agency FB" pitchFamily="34" charset="0"/>
              </a:rPr>
              <a:t>Fiche </a:t>
            </a:r>
            <a:r>
              <a:rPr lang="fr-FR" sz="1800" b="1" dirty="0" smtClean="0">
                <a:latin typeface="Agency FB" pitchFamily="34" charset="0"/>
              </a:rPr>
              <a:t>technique;</a:t>
            </a:r>
          </a:p>
          <a:p>
            <a:pPr marL="361950" indent="-361950" algn="just">
              <a:lnSpc>
                <a:spcPct val="200000"/>
              </a:lnSpc>
              <a:spcBef>
                <a:spcPct val="20000"/>
              </a:spcBef>
              <a:buClr>
                <a:srgbClr val="0000FF"/>
              </a:buClr>
            </a:pPr>
            <a:endParaRPr lang="fr-FR" sz="1600" b="1" dirty="0" smtClean="0">
              <a:latin typeface="Agency FB" pitchFamily="34" charset="0"/>
            </a:endParaRPr>
          </a:p>
          <a:p>
            <a:pPr marL="361950" indent="-361950" algn="just">
              <a:lnSpc>
                <a:spcPct val="200000"/>
              </a:lnSpc>
              <a:spcBef>
                <a:spcPct val="20000"/>
              </a:spcBef>
              <a:buClr>
                <a:srgbClr val="0000FF"/>
              </a:buClr>
              <a:buFontTx/>
              <a:buAutoNum type="arabicPeriod"/>
            </a:pPr>
            <a:endParaRPr lang="fr-FR" sz="1600" b="1" dirty="0" smtClean="0">
              <a:latin typeface="Agency FB" pitchFamily="34" charset="0"/>
            </a:endParaRPr>
          </a:p>
          <a:p>
            <a:pPr marL="361950" indent="-361950" algn="just">
              <a:lnSpc>
                <a:spcPct val="200000"/>
              </a:lnSpc>
              <a:spcBef>
                <a:spcPct val="20000"/>
              </a:spcBef>
              <a:buClr>
                <a:srgbClr val="0000FF"/>
              </a:buClr>
              <a:buFontTx/>
              <a:buAutoNum type="arabicPeriod"/>
            </a:pPr>
            <a:endParaRPr lang="fr-FR" sz="1600" b="1" dirty="0" smtClean="0">
              <a:latin typeface="Arial" charset="0"/>
              <a:cs typeface="Arial" charset="0"/>
            </a:endParaRPr>
          </a:p>
        </p:txBody>
      </p:sp>
      <p:pic>
        <p:nvPicPr>
          <p:cNvPr id="6" name="Image 5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72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performancielle</a:t>
            </a:r>
          </a:p>
          <a:p>
            <a:pPr marL="723900" indent="-723900">
              <a:lnSpc>
                <a:spcPct val="13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15200" y="2428547"/>
            <a:ext cx="7296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Finalités </a:t>
            </a:r>
            <a:r>
              <a:rPr lang="fr-FR" b="1" dirty="0">
                <a:solidFill>
                  <a:srgbClr val="00B0F0"/>
                </a:solidFill>
                <a:latin typeface="+mn-lt"/>
                <a:cs typeface="Arial" charset="0"/>
              </a:rPr>
              <a:t>?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23198" y="2877747"/>
            <a:ext cx="8620765" cy="2142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Evaluer</a:t>
            </a:r>
            <a:r>
              <a:rPr lang="fr-FR" sz="1800" b="1" dirty="0" smtClean="0">
                <a:latin typeface="+mn-lt"/>
                <a:cs typeface="Arial" charset="0"/>
              </a:rPr>
              <a:t> </a:t>
            </a:r>
            <a:r>
              <a:rPr lang="fr-FR" sz="1800" b="1" dirty="0">
                <a:solidFill>
                  <a:srgbClr val="FF0000"/>
                </a:solidFill>
                <a:latin typeface="+mn-lt"/>
                <a:cs typeface="Arial" charset="0"/>
              </a:rPr>
              <a:t>la performance thermique de l’enveloppe</a:t>
            </a:r>
            <a:r>
              <a:rPr lang="fr-FR" sz="1800" b="1" dirty="0">
                <a:latin typeface="+mn-lt"/>
                <a:cs typeface="Arial" charset="0"/>
              </a:rPr>
              <a:t> </a:t>
            </a:r>
            <a:r>
              <a:rPr lang="fr-FR" sz="1800" b="1" dirty="0" smtClean="0">
                <a:latin typeface="+mn-lt"/>
                <a:cs typeface="Arial" charset="0"/>
              </a:rPr>
              <a:t>du projet de  bâtiment: </a:t>
            </a:r>
            <a:r>
              <a:rPr lang="fr-FR" sz="1800" b="1" dirty="0" err="1" smtClean="0">
                <a:solidFill>
                  <a:srgbClr val="FF0000"/>
                </a:solidFill>
                <a:latin typeface="+mn-lt"/>
                <a:cs typeface="Arial" charset="0"/>
              </a:rPr>
              <a:t>BECTh</a:t>
            </a:r>
            <a:endParaRPr lang="fr-FR" sz="1800" b="1" dirty="0" smtClean="0">
              <a:latin typeface="+mn-lt"/>
              <a:cs typeface="Arial" charset="0"/>
            </a:endParaRPr>
          </a:p>
          <a:p>
            <a:pPr marL="273050" indent="-27305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</a:pP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ET</a:t>
            </a:r>
          </a:p>
          <a:p>
            <a:pPr marL="273050" indent="-27305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Identifier et sélectionner</a:t>
            </a:r>
            <a:r>
              <a:rPr lang="fr-FR" sz="1800" b="1" dirty="0" smtClean="0">
                <a:latin typeface="+mn-lt"/>
                <a:cs typeface="Arial" charset="0"/>
              </a:rPr>
              <a:t>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les actions d’économie d’énergie </a:t>
            </a:r>
            <a:r>
              <a:rPr lang="fr-FR" sz="1800" b="1" dirty="0" smtClean="0">
                <a:latin typeface="+mn-lt"/>
                <a:cs typeface="Arial" charset="0"/>
              </a:rPr>
              <a:t>permettant de satisfaire les exigences techniques minimales de la RTBN.</a:t>
            </a:r>
          </a:p>
        </p:txBody>
      </p:sp>
      <p:sp>
        <p:nvSpPr>
          <p:cNvPr id="14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Réalisation de l’Etude Energétique (EE)  </a:t>
            </a:r>
          </a:p>
          <a:p>
            <a:pPr marL="1698625" indent="-1698625" algn="just"/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et élaboration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17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20</a:t>
            </a:fld>
            <a:endParaRPr lang="fr-FR" b="1" dirty="0">
              <a:latin typeface="Agency FB" pitchFamily="34" charset="0"/>
            </a:endParaRPr>
          </a:p>
        </p:txBody>
      </p:sp>
      <p:pic>
        <p:nvPicPr>
          <p:cNvPr id="11" name="Image 10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Box 67"/>
          <p:cNvSpPr txBox="1">
            <a:spLocks noChangeArrowheads="1"/>
          </p:cNvSpPr>
          <p:nvPr/>
        </p:nvSpPr>
        <p:spPr bwMode="auto">
          <a:xfrm>
            <a:off x="215200" y="2353215"/>
            <a:ext cx="776874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sz="2200" b="1" dirty="0" smtClean="0">
                <a:solidFill>
                  <a:srgbClr val="00B0F0"/>
                </a:solidFill>
                <a:latin typeface="+mn-lt"/>
                <a:cs typeface="Arial" charset="0"/>
              </a:rPr>
              <a:t>Performances thermiques à satisfaire pour les bâtiments à usage de bureaux et assimilés ?</a:t>
            </a:r>
            <a:endParaRPr lang="fr-FR" sz="2200" b="1" dirty="0">
              <a:solidFill>
                <a:srgbClr val="00B0F0"/>
              </a:solidFill>
              <a:latin typeface="+mn-lt"/>
              <a:cs typeface="Arial" charset="0"/>
            </a:endParaRPr>
          </a:p>
        </p:txBody>
      </p:sp>
      <p:sp>
        <p:nvSpPr>
          <p:cNvPr id="44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Réalisation de l’Etude Energétique (EE)  et élaboration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grpSp>
        <p:nvGrpSpPr>
          <p:cNvPr id="45" name="Group 5"/>
          <p:cNvGrpSpPr>
            <a:grpSpLocks/>
          </p:cNvGrpSpPr>
          <p:nvPr/>
        </p:nvGrpSpPr>
        <p:grpSpPr bwMode="auto">
          <a:xfrm>
            <a:off x="924648" y="3425585"/>
            <a:ext cx="6267734" cy="3002508"/>
            <a:chOff x="2898" y="1415"/>
            <a:chExt cx="2862" cy="1547"/>
          </a:xfrm>
        </p:grpSpPr>
        <p:sp>
          <p:nvSpPr>
            <p:cNvPr id="49" name="Rectangle 6"/>
            <p:cNvSpPr>
              <a:spLocks noChangeArrowheads="1"/>
            </p:cNvSpPr>
            <p:nvPr/>
          </p:nvSpPr>
          <p:spPr bwMode="auto">
            <a:xfrm>
              <a:off x="2898" y="1415"/>
              <a:ext cx="2862" cy="1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0" name="Rectangle 7"/>
            <p:cNvSpPr>
              <a:spLocks noChangeArrowheads="1"/>
            </p:cNvSpPr>
            <p:nvPr/>
          </p:nvSpPr>
          <p:spPr bwMode="auto">
            <a:xfrm>
              <a:off x="2898" y="2807"/>
              <a:ext cx="2861" cy="155"/>
            </a:xfrm>
            <a:prstGeom prst="rect">
              <a:avLst/>
            </a:prstGeom>
            <a:solidFill>
              <a:srgbClr val="FF000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1" name="Rectangle 8"/>
            <p:cNvSpPr>
              <a:spLocks noChangeArrowheads="1"/>
            </p:cNvSpPr>
            <p:nvPr/>
          </p:nvSpPr>
          <p:spPr bwMode="auto">
            <a:xfrm>
              <a:off x="2898" y="2608"/>
              <a:ext cx="2576" cy="155"/>
            </a:xfrm>
            <a:prstGeom prst="rect">
              <a:avLst/>
            </a:prstGeom>
            <a:solidFill>
              <a:srgbClr val="FF990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2" name="Rectangle 9"/>
            <p:cNvSpPr>
              <a:spLocks noChangeArrowheads="1"/>
            </p:cNvSpPr>
            <p:nvPr/>
          </p:nvSpPr>
          <p:spPr bwMode="auto">
            <a:xfrm>
              <a:off x="2898" y="2409"/>
              <a:ext cx="2195" cy="155"/>
            </a:xfrm>
            <a:prstGeom prst="rect">
              <a:avLst/>
            </a:prstGeom>
            <a:solidFill>
              <a:srgbClr val="FFCC99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3" name="Rectangle 10"/>
            <p:cNvSpPr>
              <a:spLocks noChangeArrowheads="1"/>
            </p:cNvSpPr>
            <p:nvPr/>
          </p:nvSpPr>
          <p:spPr bwMode="auto">
            <a:xfrm>
              <a:off x="2898" y="2210"/>
              <a:ext cx="1906" cy="154"/>
            </a:xfrm>
            <a:prstGeom prst="rect">
              <a:avLst/>
            </a:prstGeom>
            <a:solidFill>
              <a:srgbClr val="FFFF00"/>
            </a:solidFill>
            <a:ln w="7938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4" name="Rectangle 11"/>
            <p:cNvSpPr>
              <a:spLocks noChangeArrowheads="1"/>
            </p:cNvSpPr>
            <p:nvPr/>
          </p:nvSpPr>
          <p:spPr bwMode="auto">
            <a:xfrm>
              <a:off x="2898" y="2015"/>
              <a:ext cx="1621" cy="150"/>
            </a:xfrm>
            <a:prstGeom prst="rect">
              <a:avLst/>
            </a:prstGeom>
            <a:solidFill>
              <a:srgbClr val="99CC0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5" name="Rectangle 12"/>
            <p:cNvSpPr>
              <a:spLocks noChangeArrowheads="1"/>
            </p:cNvSpPr>
            <p:nvPr/>
          </p:nvSpPr>
          <p:spPr bwMode="auto">
            <a:xfrm>
              <a:off x="2898" y="1816"/>
              <a:ext cx="1432" cy="155"/>
            </a:xfrm>
            <a:prstGeom prst="rect">
              <a:avLst/>
            </a:prstGeom>
            <a:solidFill>
              <a:srgbClr val="339966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6" name="Rectangle 13"/>
            <p:cNvSpPr>
              <a:spLocks noChangeArrowheads="1"/>
            </p:cNvSpPr>
            <p:nvPr/>
          </p:nvSpPr>
          <p:spPr bwMode="auto">
            <a:xfrm>
              <a:off x="2898" y="1617"/>
              <a:ext cx="1241" cy="154"/>
            </a:xfrm>
            <a:prstGeom prst="rect">
              <a:avLst/>
            </a:prstGeom>
            <a:solidFill>
              <a:srgbClr val="00808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7" name="Rectangle 14"/>
            <p:cNvSpPr>
              <a:spLocks noChangeArrowheads="1"/>
            </p:cNvSpPr>
            <p:nvPr/>
          </p:nvSpPr>
          <p:spPr bwMode="auto">
            <a:xfrm>
              <a:off x="2898" y="1418"/>
              <a:ext cx="1146" cy="154"/>
            </a:xfrm>
            <a:prstGeom prst="rect">
              <a:avLst/>
            </a:prstGeom>
            <a:solidFill>
              <a:srgbClr val="33CCCC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8" name="Rectangle 15"/>
            <p:cNvSpPr>
              <a:spLocks noChangeArrowheads="1"/>
            </p:cNvSpPr>
            <p:nvPr/>
          </p:nvSpPr>
          <p:spPr bwMode="auto">
            <a:xfrm>
              <a:off x="3694" y="1452"/>
              <a:ext cx="340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dirty="0">
                  <a:solidFill>
                    <a:schemeClr val="bg1"/>
                  </a:solidFill>
                  <a:sym typeface="Symbol" pitchFamily="18" charset="2"/>
                </a:rPr>
                <a:t>BECTh   </a:t>
              </a:r>
              <a:r>
                <a:rPr lang="fr-FR" sz="800" dirty="0" smtClean="0">
                  <a:solidFill>
                    <a:schemeClr val="bg1"/>
                  </a:solidFill>
                  <a:sym typeface="Symbol" pitchFamily="18" charset="2"/>
                </a:rPr>
                <a:t>75</a:t>
              </a:r>
              <a:endParaRPr lang="fr-FR" sz="800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59" name="Rectangle 16"/>
            <p:cNvSpPr>
              <a:spLocks noChangeArrowheads="1"/>
            </p:cNvSpPr>
            <p:nvPr/>
          </p:nvSpPr>
          <p:spPr bwMode="auto">
            <a:xfrm>
              <a:off x="2940" y="2840"/>
              <a:ext cx="625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chemeClr val="bg1"/>
                  </a:solidFill>
                  <a:latin typeface="Arial Narrow" pitchFamily="34" charset="0"/>
                  <a:cs typeface="Times New Roman" pitchFamily="18" charset="0"/>
                </a:rPr>
                <a:t>Classe 8  :  Très Mauvais</a:t>
              </a:r>
              <a:endParaRPr lang="fr-FR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17"/>
            <p:cNvSpPr>
              <a:spLocks noChangeArrowheads="1"/>
            </p:cNvSpPr>
            <p:nvPr/>
          </p:nvSpPr>
          <p:spPr bwMode="auto">
            <a:xfrm>
              <a:off x="2931" y="2647"/>
              <a:ext cx="513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chemeClr val="bg1"/>
                  </a:solidFill>
                  <a:latin typeface="Arial Narrow" pitchFamily="34" charset="0"/>
                  <a:cs typeface="Times New Roman" pitchFamily="18" charset="0"/>
                </a:rPr>
                <a:t> Classe 7  :  Mauvais</a:t>
              </a:r>
              <a:endParaRPr lang="fr-FR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18"/>
            <p:cNvSpPr>
              <a:spLocks noChangeArrowheads="1"/>
            </p:cNvSpPr>
            <p:nvPr/>
          </p:nvSpPr>
          <p:spPr bwMode="auto">
            <a:xfrm>
              <a:off x="2934" y="2442"/>
              <a:ext cx="613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latin typeface="Arial Narrow" pitchFamily="34" charset="0"/>
                  <a:cs typeface="Times New Roman" pitchFamily="18" charset="0"/>
                </a:rPr>
                <a:t> Classe 6  :  Assez Mauvais</a:t>
              </a:r>
              <a:endParaRPr lang="fr-FR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9"/>
            <p:cNvSpPr>
              <a:spLocks noChangeArrowheads="1"/>
            </p:cNvSpPr>
            <p:nvPr/>
          </p:nvSpPr>
          <p:spPr bwMode="auto">
            <a:xfrm>
              <a:off x="2935" y="2243"/>
              <a:ext cx="243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 Classe 5 </a:t>
              </a:r>
              <a:endParaRPr lang="fr-FR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20"/>
            <p:cNvSpPr>
              <a:spLocks noChangeArrowheads="1"/>
            </p:cNvSpPr>
            <p:nvPr/>
          </p:nvSpPr>
          <p:spPr bwMode="auto">
            <a:xfrm>
              <a:off x="2941" y="2043"/>
              <a:ext cx="228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chemeClr val="bg1"/>
                  </a:solidFill>
                  <a:latin typeface="Arial Narrow" pitchFamily="34" charset="0"/>
                  <a:cs typeface="Times New Roman" pitchFamily="18" charset="0"/>
                </a:rPr>
                <a:t> Classe 4</a:t>
              </a:r>
              <a:endParaRPr lang="fr-FR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2941" y="1845"/>
              <a:ext cx="243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chemeClr val="bg1"/>
                  </a:solidFill>
                  <a:latin typeface="Arial Narrow" pitchFamily="34" charset="0"/>
                  <a:cs typeface="Times New Roman" pitchFamily="18" charset="0"/>
                </a:rPr>
                <a:t> Classe 3 </a:t>
              </a:r>
              <a:endParaRPr lang="fr-FR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22"/>
            <p:cNvSpPr>
              <a:spLocks noChangeArrowheads="1"/>
            </p:cNvSpPr>
            <p:nvPr/>
          </p:nvSpPr>
          <p:spPr bwMode="auto">
            <a:xfrm>
              <a:off x="2941" y="1646"/>
              <a:ext cx="228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chemeClr val="bg1"/>
                  </a:solidFill>
                  <a:latin typeface="Arial Narrow" pitchFamily="34" charset="0"/>
                  <a:cs typeface="Times New Roman" pitchFamily="18" charset="0"/>
                </a:rPr>
                <a:t> Classe 2</a:t>
              </a:r>
              <a:endParaRPr lang="fr-FR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23"/>
            <p:cNvSpPr>
              <a:spLocks noChangeArrowheads="1"/>
            </p:cNvSpPr>
            <p:nvPr/>
          </p:nvSpPr>
          <p:spPr bwMode="auto">
            <a:xfrm>
              <a:off x="2935" y="1447"/>
              <a:ext cx="243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chemeClr val="bg1"/>
                  </a:solidFill>
                  <a:latin typeface="Arial Narrow" pitchFamily="34" charset="0"/>
                  <a:cs typeface="Times New Roman" pitchFamily="18" charset="0"/>
                </a:rPr>
                <a:t> Classe 1 </a:t>
              </a:r>
              <a:endParaRPr lang="fr-F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24"/>
            <p:cNvSpPr>
              <a:spLocks noChangeArrowheads="1"/>
            </p:cNvSpPr>
            <p:nvPr/>
          </p:nvSpPr>
          <p:spPr bwMode="auto">
            <a:xfrm>
              <a:off x="3661" y="1662"/>
              <a:ext cx="478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dirty="0">
                  <a:solidFill>
                    <a:schemeClr val="bg1"/>
                  </a:solidFill>
                  <a:sym typeface="Symbol" pitchFamily="18" charset="2"/>
                </a:rPr>
                <a:t> </a:t>
              </a:r>
              <a:r>
                <a:rPr lang="fr-FR" sz="800" dirty="0" smtClean="0">
                  <a:solidFill>
                    <a:schemeClr val="bg1"/>
                  </a:solidFill>
                  <a:sym typeface="Symbol" pitchFamily="18" charset="2"/>
                </a:rPr>
                <a:t>75 &lt; </a:t>
              </a:r>
              <a:r>
                <a:rPr lang="fr-FR" sz="800" dirty="0">
                  <a:solidFill>
                    <a:schemeClr val="bg1"/>
                  </a:solidFill>
                  <a:sym typeface="Symbol" pitchFamily="18" charset="2"/>
                </a:rPr>
                <a:t>BECTh  </a:t>
              </a:r>
              <a:r>
                <a:rPr lang="fr-FR" sz="800" dirty="0" smtClean="0">
                  <a:solidFill>
                    <a:schemeClr val="bg1"/>
                  </a:solidFill>
                  <a:sym typeface="Symbol" pitchFamily="18" charset="2"/>
                </a:rPr>
                <a:t>85</a:t>
              </a:r>
              <a:endParaRPr lang="fr-FR" sz="800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68" name="Rectangle 25"/>
            <p:cNvSpPr>
              <a:spLocks noChangeArrowheads="1"/>
            </p:cNvSpPr>
            <p:nvPr/>
          </p:nvSpPr>
          <p:spPr bwMode="auto">
            <a:xfrm>
              <a:off x="3851" y="1859"/>
              <a:ext cx="478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dirty="0">
                  <a:solidFill>
                    <a:schemeClr val="bg1"/>
                  </a:solidFill>
                  <a:sym typeface="Symbol" pitchFamily="18" charset="2"/>
                </a:rPr>
                <a:t> </a:t>
              </a:r>
              <a:r>
                <a:rPr lang="fr-FR" sz="800" dirty="0" smtClean="0">
                  <a:solidFill>
                    <a:schemeClr val="bg1"/>
                  </a:solidFill>
                  <a:sym typeface="Symbol" pitchFamily="18" charset="2"/>
                </a:rPr>
                <a:t>85 &lt; </a:t>
              </a:r>
              <a:r>
                <a:rPr lang="fr-FR" sz="800" dirty="0">
                  <a:solidFill>
                    <a:schemeClr val="bg1"/>
                  </a:solidFill>
                  <a:sym typeface="Symbol" pitchFamily="18" charset="2"/>
                </a:rPr>
                <a:t>BECTh  </a:t>
              </a:r>
              <a:r>
                <a:rPr lang="fr-FR" sz="800" dirty="0" smtClean="0">
                  <a:solidFill>
                    <a:schemeClr val="bg1"/>
                  </a:solidFill>
                  <a:sym typeface="Symbol" pitchFamily="18" charset="2"/>
                </a:rPr>
                <a:t>95</a:t>
              </a:r>
              <a:endParaRPr lang="fr-FR" sz="800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69" name="Rectangle 26"/>
            <p:cNvSpPr>
              <a:spLocks noChangeArrowheads="1"/>
            </p:cNvSpPr>
            <p:nvPr/>
          </p:nvSpPr>
          <p:spPr bwMode="auto">
            <a:xfrm>
              <a:off x="3996" y="2058"/>
              <a:ext cx="513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dirty="0">
                  <a:solidFill>
                    <a:schemeClr val="bg1"/>
                  </a:solidFill>
                  <a:sym typeface="Symbol" pitchFamily="18" charset="2"/>
                </a:rPr>
                <a:t> </a:t>
              </a:r>
              <a:r>
                <a:rPr lang="fr-FR" sz="800" dirty="0" smtClean="0">
                  <a:solidFill>
                    <a:schemeClr val="bg1"/>
                  </a:solidFill>
                  <a:sym typeface="Symbol" pitchFamily="18" charset="2"/>
                </a:rPr>
                <a:t>95 &lt; </a:t>
              </a:r>
              <a:r>
                <a:rPr lang="fr-FR" sz="800" dirty="0">
                  <a:solidFill>
                    <a:schemeClr val="bg1"/>
                  </a:solidFill>
                  <a:sym typeface="Symbol" pitchFamily="18" charset="2"/>
                </a:rPr>
                <a:t>BECTh  </a:t>
              </a:r>
              <a:r>
                <a:rPr lang="fr-FR" sz="800" dirty="0" smtClean="0">
                  <a:solidFill>
                    <a:schemeClr val="bg1"/>
                  </a:solidFill>
                  <a:sym typeface="Symbol" pitchFamily="18" charset="2"/>
                </a:rPr>
                <a:t>105</a:t>
              </a:r>
              <a:endParaRPr lang="fr-FR" sz="800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70" name="Rectangle 27"/>
            <p:cNvSpPr>
              <a:spLocks noChangeArrowheads="1"/>
            </p:cNvSpPr>
            <p:nvPr/>
          </p:nvSpPr>
          <p:spPr bwMode="auto">
            <a:xfrm>
              <a:off x="4246" y="2256"/>
              <a:ext cx="558" cy="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dirty="0">
                  <a:sym typeface="Symbol" pitchFamily="18" charset="2"/>
                </a:rPr>
                <a:t> </a:t>
              </a:r>
              <a:r>
                <a:rPr lang="fr-FR" sz="800" dirty="0" smtClean="0">
                  <a:sym typeface="Symbol" pitchFamily="18" charset="2"/>
                </a:rPr>
                <a:t>105 &lt; </a:t>
              </a:r>
              <a:r>
                <a:rPr lang="fr-FR" sz="800" dirty="0">
                  <a:sym typeface="Symbol" pitchFamily="18" charset="2"/>
                </a:rPr>
                <a:t>BECTh  </a:t>
              </a:r>
              <a:r>
                <a:rPr lang="fr-FR" sz="800" dirty="0" smtClean="0">
                  <a:sym typeface="Symbol" pitchFamily="18" charset="2"/>
                </a:rPr>
                <a:t>125</a:t>
              </a:r>
              <a:endParaRPr lang="fr-FR" sz="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71" name="Rectangle 28"/>
            <p:cNvSpPr>
              <a:spLocks noChangeArrowheads="1"/>
            </p:cNvSpPr>
            <p:nvPr/>
          </p:nvSpPr>
          <p:spPr bwMode="auto">
            <a:xfrm>
              <a:off x="4593" y="2451"/>
              <a:ext cx="494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dirty="0">
                  <a:sym typeface="Symbol" pitchFamily="18" charset="2"/>
                </a:rPr>
                <a:t> </a:t>
              </a:r>
              <a:r>
                <a:rPr lang="fr-FR" sz="800" dirty="0" smtClean="0">
                  <a:sym typeface="Symbol" pitchFamily="18" charset="2"/>
                </a:rPr>
                <a:t>125 &lt; </a:t>
              </a:r>
              <a:r>
                <a:rPr lang="fr-FR" sz="800" dirty="0">
                  <a:sym typeface="Symbol" pitchFamily="18" charset="2"/>
                </a:rPr>
                <a:t>BECTh  </a:t>
              </a:r>
              <a:r>
                <a:rPr lang="fr-FR" sz="800" dirty="0" smtClean="0">
                  <a:sym typeface="Symbol" pitchFamily="18" charset="2"/>
                </a:rPr>
                <a:t>150</a:t>
              </a:r>
              <a:endParaRPr lang="fr-FR" sz="800" dirty="0"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72" name="Rectangle 29"/>
            <p:cNvSpPr>
              <a:spLocks noChangeArrowheads="1"/>
            </p:cNvSpPr>
            <p:nvPr/>
          </p:nvSpPr>
          <p:spPr bwMode="auto">
            <a:xfrm>
              <a:off x="4938" y="2646"/>
              <a:ext cx="530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dirty="0" smtClean="0">
                  <a:solidFill>
                    <a:schemeClr val="bg1"/>
                  </a:solidFill>
                  <a:sym typeface="Symbol" pitchFamily="18" charset="2"/>
                </a:rPr>
                <a:t>150 &lt; </a:t>
              </a:r>
              <a:r>
                <a:rPr lang="fr-FR" sz="800" dirty="0">
                  <a:solidFill>
                    <a:schemeClr val="bg1"/>
                  </a:solidFill>
                  <a:sym typeface="Symbol" pitchFamily="18" charset="2"/>
                </a:rPr>
                <a:t>BECTh  </a:t>
              </a:r>
              <a:r>
                <a:rPr lang="fr-FR" sz="800" dirty="0" smtClean="0">
                  <a:solidFill>
                    <a:schemeClr val="bg1"/>
                  </a:solidFill>
                  <a:sym typeface="Symbol" pitchFamily="18" charset="2"/>
                </a:rPr>
                <a:t>180</a:t>
              </a:r>
              <a:endParaRPr lang="fr-FR" sz="800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73" name="Rectangle 30"/>
            <p:cNvSpPr>
              <a:spLocks noChangeArrowheads="1"/>
            </p:cNvSpPr>
            <p:nvPr/>
          </p:nvSpPr>
          <p:spPr bwMode="auto">
            <a:xfrm>
              <a:off x="5389" y="2846"/>
              <a:ext cx="363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dirty="0">
                  <a:solidFill>
                    <a:schemeClr val="bg1"/>
                  </a:solidFill>
                  <a:sym typeface="Symbol" pitchFamily="18" charset="2"/>
                </a:rPr>
                <a:t>BECTh &gt; </a:t>
              </a:r>
              <a:r>
                <a:rPr lang="fr-FR" sz="800" dirty="0" smtClean="0">
                  <a:solidFill>
                    <a:schemeClr val="bg1"/>
                  </a:solidFill>
                  <a:sym typeface="Symbol" pitchFamily="18" charset="2"/>
                </a:rPr>
                <a:t>180</a:t>
              </a:r>
              <a:endParaRPr lang="fr-FR" sz="800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</p:grpSp>
      <p:sp>
        <p:nvSpPr>
          <p:cNvPr id="74" name="AutoShape 63"/>
          <p:cNvSpPr>
            <a:spLocks noChangeArrowheads="1"/>
          </p:cNvSpPr>
          <p:nvPr/>
        </p:nvSpPr>
        <p:spPr bwMode="auto">
          <a:xfrm>
            <a:off x="5124178" y="4957261"/>
            <a:ext cx="2442492" cy="324000"/>
          </a:xfrm>
          <a:prstGeom prst="leftArrowCallout">
            <a:avLst>
              <a:gd name="adj1" fmla="val 34222"/>
              <a:gd name="adj2" fmla="val 28273"/>
              <a:gd name="adj3" fmla="val 93299"/>
              <a:gd name="adj4" fmla="val 82086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sz="800" b="1" dirty="0">
                <a:latin typeface="Arial" charset="0"/>
                <a:cs typeface="Arial" charset="0"/>
              </a:rPr>
              <a:t>Exigence </a:t>
            </a:r>
            <a:r>
              <a:rPr lang="fr-FR" sz="800" b="1" dirty="0" smtClean="0">
                <a:latin typeface="Arial" charset="0"/>
                <a:cs typeface="Arial" charset="0"/>
              </a:rPr>
              <a:t>réglementaire minimale</a:t>
            </a:r>
          </a:p>
          <a:p>
            <a:r>
              <a:rPr lang="fr-FR" sz="800" b="1" dirty="0" smtClean="0">
                <a:latin typeface="Arial" charset="0"/>
                <a:cs typeface="Arial" charset="0"/>
              </a:rPr>
              <a:t>« Bâtiments privés »</a:t>
            </a:r>
            <a:endParaRPr lang="fr-FR" sz="800" b="1" dirty="0">
              <a:latin typeface="Arial" charset="0"/>
              <a:cs typeface="Arial" charset="0"/>
            </a:endParaRPr>
          </a:p>
        </p:txBody>
      </p:sp>
      <p:sp>
        <p:nvSpPr>
          <p:cNvPr id="75" name="AutoShape 63"/>
          <p:cNvSpPr>
            <a:spLocks noChangeArrowheads="1"/>
          </p:cNvSpPr>
          <p:nvPr/>
        </p:nvSpPr>
        <p:spPr bwMode="auto">
          <a:xfrm>
            <a:off x="4087557" y="4161751"/>
            <a:ext cx="3417297" cy="350863"/>
          </a:xfrm>
          <a:prstGeom prst="leftArrowCallout">
            <a:avLst>
              <a:gd name="adj1" fmla="val 34222"/>
              <a:gd name="adj2" fmla="val 28273"/>
              <a:gd name="adj3" fmla="val 93299"/>
              <a:gd name="adj4" fmla="val 59071"/>
            </a:avLst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800" b="1" dirty="0">
                <a:solidFill>
                  <a:schemeClr val="bg1"/>
                </a:solidFill>
                <a:latin typeface="Arial" charset="0"/>
                <a:cs typeface="Arial" charset="0"/>
              </a:rPr>
              <a:t>Exigence </a:t>
            </a:r>
            <a:r>
              <a:rPr lang="fr-FR" sz="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réglementaire minimale</a:t>
            </a:r>
          </a:p>
          <a:p>
            <a:r>
              <a:rPr lang="fr-FR" sz="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« Bâtiments publics»</a:t>
            </a:r>
            <a:endParaRPr lang="fr-FR" sz="8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859243" y="3358401"/>
            <a:ext cx="6768000" cy="1964685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dash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3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21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72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performancielle</a:t>
            </a:r>
          </a:p>
          <a:p>
            <a:pPr marL="723900" indent="-723900">
              <a:lnSpc>
                <a:spcPct val="13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37" name="Image 36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Réalisation de l’Etude Energétique (EE)</a:t>
            </a:r>
          </a:p>
          <a:p>
            <a:pPr marL="1698625" indent="-1698625" algn="just"/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  et élaboration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grpSp>
        <p:nvGrpSpPr>
          <p:cNvPr id="46" name="Group 5"/>
          <p:cNvGrpSpPr>
            <a:grpSpLocks/>
          </p:cNvGrpSpPr>
          <p:nvPr/>
        </p:nvGrpSpPr>
        <p:grpSpPr bwMode="auto">
          <a:xfrm>
            <a:off x="1517391" y="3333170"/>
            <a:ext cx="5846932" cy="3040331"/>
            <a:chOff x="2898" y="1415"/>
            <a:chExt cx="2866" cy="1547"/>
          </a:xfrm>
        </p:grpSpPr>
        <p:sp>
          <p:nvSpPr>
            <p:cNvPr id="47" name="Rectangle 6"/>
            <p:cNvSpPr>
              <a:spLocks noChangeArrowheads="1"/>
            </p:cNvSpPr>
            <p:nvPr/>
          </p:nvSpPr>
          <p:spPr bwMode="auto">
            <a:xfrm>
              <a:off x="2898" y="1415"/>
              <a:ext cx="2862" cy="1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48" name="Rectangle 7"/>
            <p:cNvSpPr>
              <a:spLocks noChangeArrowheads="1"/>
            </p:cNvSpPr>
            <p:nvPr/>
          </p:nvSpPr>
          <p:spPr bwMode="auto">
            <a:xfrm>
              <a:off x="2898" y="2807"/>
              <a:ext cx="2861" cy="155"/>
            </a:xfrm>
            <a:prstGeom prst="rect">
              <a:avLst/>
            </a:prstGeom>
            <a:solidFill>
              <a:srgbClr val="FF0000"/>
            </a:solidFill>
            <a:ln w="7938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49" name="Rectangle 8"/>
            <p:cNvSpPr>
              <a:spLocks noChangeArrowheads="1"/>
            </p:cNvSpPr>
            <p:nvPr/>
          </p:nvSpPr>
          <p:spPr bwMode="auto">
            <a:xfrm>
              <a:off x="2898" y="2608"/>
              <a:ext cx="2576" cy="155"/>
            </a:xfrm>
            <a:prstGeom prst="rect">
              <a:avLst/>
            </a:prstGeom>
            <a:solidFill>
              <a:srgbClr val="FF9900"/>
            </a:solidFill>
            <a:ln w="7938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0" name="Rectangle 9"/>
            <p:cNvSpPr>
              <a:spLocks noChangeArrowheads="1"/>
            </p:cNvSpPr>
            <p:nvPr/>
          </p:nvSpPr>
          <p:spPr bwMode="auto">
            <a:xfrm>
              <a:off x="2898" y="2409"/>
              <a:ext cx="2195" cy="155"/>
            </a:xfrm>
            <a:prstGeom prst="rect">
              <a:avLst/>
            </a:prstGeom>
            <a:solidFill>
              <a:srgbClr val="FFCC99"/>
            </a:solidFill>
            <a:ln w="7938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1" name="Rectangle 10"/>
            <p:cNvSpPr>
              <a:spLocks noChangeArrowheads="1"/>
            </p:cNvSpPr>
            <p:nvPr/>
          </p:nvSpPr>
          <p:spPr bwMode="auto">
            <a:xfrm>
              <a:off x="2898" y="2210"/>
              <a:ext cx="1906" cy="154"/>
            </a:xfrm>
            <a:prstGeom prst="rect">
              <a:avLst/>
            </a:prstGeom>
            <a:solidFill>
              <a:srgbClr val="FFFF00"/>
            </a:solidFill>
            <a:ln w="7938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2" name="Rectangle 11"/>
            <p:cNvSpPr>
              <a:spLocks noChangeArrowheads="1"/>
            </p:cNvSpPr>
            <p:nvPr/>
          </p:nvSpPr>
          <p:spPr bwMode="auto">
            <a:xfrm>
              <a:off x="2898" y="2015"/>
              <a:ext cx="1621" cy="150"/>
            </a:xfrm>
            <a:prstGeom prst="rect">
              <a:avLst/>
            </a:prstGeom>
            <a:solidFill>
              <a:srgbClr val="99CC00"/>
            </a:solidFill>
            <a:ln w="7938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3" name="Rectangle 12"/>
            <p:cNvSpPr>
              <a:spLocks noChangeArrowheads="1"/>
            </p:cNvSpPr>
            <p:nvPr/>
          </p:nvSpPr>
          <p:spPr bwMode="auto">
            <a:xfrm>
              <a:off x="2898" y="1816"/>
              <a:ext cx="1432" cy="155"/>
            </a:xfrm>
            <a:prstGeom prst="rect">
              <a:avLst/>
            </a:prstGeom>
            <a:solidFill>
              <a:srgbClr val="339966"/>
            </a:solidFill>
            <a:ln w="7938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4" name="Rectangle 13"/>
            <p:cNvSpPr>
              <a:spLocks noChangeArrowheads="1"/>
            </p:cNvSpPr>
            <p:nvPr/>
          </p:nvSpPr>
          <p:spPr bwMode="auto">
            <a:xfrm>
              <a:off x="2898" y="1617"/>
              <a:ext cx="1241" cy="154"/>
            </a:xfrm>
            <a:prstGeom prst="rect">
              <a:avLst/>
            </a:prstGeom>
            <a:solidFill>
              <a:srgbClr val="008080"/>
            </a:solidFill>
            <a:ln w="7938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5" name="Rectangle 14"/>
            <p:cNvSpPr>
              <a:spLocks noChangeArrowheads="1"/>
            </p:cNvSpPr>
            <p:nvPr/>
          </p:nvSpPr>
          <p:spPr bwMode="auto">
            <a:xfrm>
              <a:off x="2898" y="1418"/>
              <a:ext cx="1146" cy="154"/>
            </a:xfrm>
            <a:prstGeom prst="rect">
              <a:avLst/>
            </a:prstGeom>
            <a:solidFill>
              <a:srgbClr val="33CCCC"/>
            </a:solidFill>
            <a:ln w="7938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6" name="Rectangle 15"/>
            <p:cNvSpPr>
              <a:spLocks noChangeArrowheads="1"/>
            </p:cNvSpPr>
            <p:nvPr/>
          </p:nvSpPr>
          <p:spPr bwMode="auto">
            <a:xfrm>
              <a:off x="3665" y="1459"/>
              <a:ext cx="367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b="1" dirty="0">
                  <a:solidFill>
                    <a:schemeClr val="bg1"/>
                  </a:solidFill>
                  <a:sym typeface="Symbol" pitchFamily="18" charset="2"/>
                </a:rPr>
                <a:t>BECTh   36</a:t>
              </a:r>
              <a:endParaRPr lang="fr-FR" sz="800" b="1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57" name="Rectangle 16"/>
            <p:cNvSpPr>
              <a:spLocks noChangeArrowheads="1"/>
            </p:cNvSpPr>
            <p:nvPr/>
          </p:nvSpPr>
          <p:spPr bwMode="auto">
            <a:xfrm>
              <a:off x="2940" y="2840"/>
              <a:ext cx="675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chemeClr val="bg1"/>
                  </a:solidFill>
                  <a:latin typeface="Arial Narrow" pitchFamily="34" charset="0"/>
                  <a:cs typeface="Times New Roman" pitchFamily="18" charset="0"/>
                </a:rPr>
                <a:t>Classe 8  :  Très Mauvais</a:t>
              </a:r>
              <a:endParaRPr lang="fr-FR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Rectangle 17"/>
            <p:cNvSpPr>
              <a:spLocks noChangeArrowheads="1"/>
            </p:cNvSpPr>
            <p:nvPr/>
          </p:nvSpPr>
          <p:spPr bwMode="auto">
            <a:xfrm>
              <a:off x="2931" y="2647"/>
              <a:ext cx="554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chemeClr val="bg1"/>
                  </a:solidFill>
                  <a:latin typeface="Arial Narrow" pitchFamily="34" charset="0"/>
                  <a:cs typeface="Times New Roman" pitchFamily="18" charset="0"/>
                </a:rPr>
                <a:t> Classe 7  :  Mauvais</a:t>
              </a:r>
              <a:endParaRPr lang="fr-FR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Rectangle 18"/>
            <p:cNvSpPr>
              <a:spLocks noChangeArrowheads="1"/>
            </p:cNvSpPr>
            <p:nvPr/>
          </p:nvSpPr>
          <p:spPr bwMode="auto">
            <a:xfrm>
              <a:off x="2934" y="2442"/>
              <a:ext cx="658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latin typeface="Arial Narrow" pitchFamily="34" charset="0"/>
                  <a:cs typeface="Times New Roman" pitchFamily="18" charset="0"/>
                </a:rPr>
                <a:t> Classe 6  :  Assez Mauvais</a:t>
              </a:r>
              <a:endParaRPr lang="fr-FR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19"/>
            <p:cNvSpPr>
              <a:spLocks noChangeArrowheads="1"/>
            </p:cNvSpPr>
            <p:nvPr/>
          </p:nvSpPr>
          <p:spPr bwMode="auto">
            <a:xfrm>
              <a:off x="2935" y="2243"/>
              <a:ext cx="262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 Classe 5 </a:t>
              </a:r>
              <a:endParaRPr lang="fr-FR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20"/>
            <p:cNvSpPr>
              <a:spLocks noChangeArrowheads="1"/>
            </p:cNvSpPr>
            <p:nvPr/>
          </p:nvSpPr>
          <p:spPr bwMode="auto">
            <a:xfrm>
              <a:off x="2941" y="2043"/>
              <a:ext cx="246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chemeClr val="bg1"/>
                  </a:solidFill>
                  <a:latin typeface="Arial Narrow" pitchFamily="34" charset="0"/>
                  <a:cs typeface="Times New Roman" pitchFamily="18" charset="0"/>
                </a:rPr>
                <a:t> Classe 4</a:t>
              </a:r>
              <a:endParaRPr lang="fr-FR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21"/>
            <p:cNvSpPr>
              <a:spLocks noChangeArrowheads="1"/>
            </p:cNvSpPr>
            <p:nvPr/>
          </p:nvSpPr>
          <p:spPr bwMode="auto">
            <a:xfrm>
              <a:off x="2941" y="1845"/>
              <a:ext cx="262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chemeClr val="bg1"/>
                  </a:solidFill>
                  <a:latin typeface="Arial Narrow" pitchFamily="34" charset="0"/>
                  <a:cs typeface="Times New Roman" pitchFamily="18" charset="0"/>
                </a:rPr>
                <a:t> Classe 3 </a:t>
              </a:r>
              <a:endParaRPr lang="fr-FR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22"/>
            <p:cNvSpPr>
              <a:spLocks noChangeArrowheads="1"/>
            </p:cNvSpPr>
            <p:nvPr/>
          </p:nvSpPr>
          <p:spPr bwMode="auto">
            <a:xfrm>
              <a:off x="2941" y="1646"/>
              <a:ext cx="246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chemeClr val="bg1"/>
                  </a:solidFill>
                  <a:latin typeface="Arial Narrow" pitchFamily="34" charset="0"/>
                  <a:cs typeface="Times New Roman" pitchFamily="18" charset="0"/>
                </a:rPr>
                <a:t> Classe 2</a:t>
              </a:r>
              <a:endParaRPr lang="fr-FR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23"/>
            <p:cNvSpPr>
              <a:spLocks noChangeArrowheads="1"/>
            </p:cNvSpPr>
            <p:nvPr/>
          </p:nvSpPr>
          <p:spPr bwMode="auto">
            <a:xfrm>
              <a:off x="2935" y="1447"/>
              <a:ext cx="262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b="1" dirty="0">
                  <a:solidFill>
                    <a:schemeClr val="bg1"/>
                  </a:solidFill>
                  <a:latin typeface="Arial Narrow" pitchFamily="34" charset="0"/>
                  <a:cs typeface="Times New Roman" pitchFamily="18" charset="0"/>
                </a:rPr>
                <a:t> Classe 1 </a:t>
              </a:r>
              <a:endParaRPr lang="fr-FR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24"/>
            <p:cNvSpPr>
              <a:spLocks noChangeArrowheads="1"/>
            </p:cNvSpPr>
            <p:nvPr/>
          </p:nvSpPr>
          <p:spPr bwMode="auto">
            <a:xfrm>
              <a:off x="3614" y="1655"/>
              <a:ext cx="516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b="1" dirty="0">
                  <a:solidFill>
                    <a:schemeClr val="bg1"/>
                  </a:solidFill>
                  <a:sym typeface="Symbol" pitchFamily="18" charset="2"/>
                </a:rPr>
                <a:t> 36 &lt; BECTh  41</a:t>
              </a:r>
              <a:endParaRPr lang="fr-FR" sz="800" b="1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66" name="Rectangle 25"/>
            <p:cNvSpPr>
              <a:spLocks noChangeArrowheads="1"/>
            </p:cNvSpPr>
            <p:nvPr/>
          </p:nvSpPr>
          <p:spPr bwMode="auto">
            <a:xfrm>
              <a:off x="3802" y="1859"/>
              <a:ext cx="516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b="1" dirty="0">
                  <a:solidFill>
                    <a:schemeClr val="bg1"/>
                  </a:solidFill>
                  <a:sym typeface="Symbol" pitchFamily="18" charset="2"/>
                </a:rPr>
                <a:t> 41 &lt; BECTh  46</a:t>
              </a:r>
              <a:endParaRPr lang="fr-FR" sz="800" b="1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67" name="Rectangle 26"/>
            <p:cNvSpPr>
              <a:spLocks noChangeArrowheads="1"/>
            </p:cNvSpPr>
            <p:nvPr/>
          </p:nvSpPr>
          <p:spPr bwMode="auto">
            <a:xfrm>
              <a:off x="3992" y="2051"/>
              <a:ext cx="516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b="1" dirty="0">
                  <a:solidFill>
                    <a:schemeClr val="bg1"/>
                  </a:solidFill>
                  <a:sym typeface="Symbol" pitchFamily="18" charset="2"/>
                </a:rPr>
                <a:t> 46 &lt; BECTh  51</a:t>
              </a:r>
              <a:endParaRPr lang="fr-FR" sz="800" b="1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68" name="Rectangle 27"/>
            <p:cNvSpPr>
              <a:spLocks noChangeArrowheads="1"/>
            </p:cNvSpPr>
            <p:nvPr/>
          </p:nvSpPr>
          <p:spPr bwMode="auto">
            <a:xfrm>
              <a:off x="4315" y="2249"/>
              <a:ext cx="486" cy="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dirty="0">
                  <a:sym typeface="Symbol" pitchFamily="18" charset="2"/>
                </a:rPr>
                <a:t> 51 &lt; BECTh  60</a:t>
              </a:r>
              <a:endParaRPr lang="fr-FR" sz="800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69" name="Rectangle 28"/>
            <p:cNvSpPr>
              <a:spLocks noChangeArrowheads="1"/>
            </p:cNvSpPr>
            <p:nvPr/>
          </p:nvSpPr>
          <p:spPr bwMode="auto">
            <a:xfrm>
              <a:off x="4563" y="2451"/>
              <a:ext cx="463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b="1" dirty="0">
                  <a:sym typeface="Symbol" pitchFamily="18" charset="2"/>
                </a:rPr>
                <a:t> 60 &lt; BECTh  72</a:t>
              </a:r>
              <a:endParaRPr lang="fr-FR" sz="800" b="1" dirty="0"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70" name="Rectangle 29"/>
            <p:cNvSpPr>
              <a:spLocks noChangeArrowheads="1"/>
            </p:cNvSpPr>
            <p:nvPr/>
          </p:nvSpPr>
          <p:spPr bwMode="auto">
            <a:xfrm>
              <a:off x="4973" y="2646"/>
              <a:ext cx="498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b="1" dirty="0">
                  <a:solidFill>
                    <a:schemeClr val="bg1"/>
                  </a:solidFill>
                  <a:sym typeface="Symbol" pitchFamily="18" charset="2"/>
                </a:rPr>
                <a:t>72 &lt; BECTh  87</a:t>
              </a:r>
              <a:endParaRPr lang="fr-FR" sz="800" b="1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71" name="Rectangle 30"/>
            <p:cNvSpPr>
              <a:spLocks noChangeArrowheads="1"/>
            </p:cNvSpPr>
            <p:nvPr/>
          </p:nvSpPr>
          <p:spPr bwMode="auto">
            <a:xfrm>
              <a:off x="5409" y="2846"/>
              <a:ext cx="355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800" b="1" dirty="0">
                  <a:solidFill>
                    <a:schemeClr val="bg1"/>
                  </a:solidFill>
                  <a:sym typeface="Symbol" pitchFamily="18" charset="2"/>
                </a:rPr>
                <a:t>BECTh &gt; 87</a:t>
              </a:r>
              <a:endParaRPr lang="fr-FR" sz="800" b="1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</p:grpSp>
      <p:sp>
        <p:nvSpPr>
          <p:cNvPr id="72" name="AutoShape 63"/>
          <p:cNvSpPr>
            <a:spLocks noChangeArrowheads="1"/>
          </p:cNvSpPr>
          <p:nvPr/>
        </p:nvSpPr>
        <p:spPr bwMode="auto">
          <a:xfrm>
            <a:off x="5446433" y="4885640"/>
            <a:ext cx="2088000" cy="319234"/>
          </a:xfrm>
          <a:prstGeom prst="leftArrowCallout">
            <a:avLst>
              <a:gd name="adj1" fmla="val 34222"/>
              <a:gd name="adj2" fmla="val 28273"/>
              <a:gd name="adj3" fmla="val 93299"/>
              <a:gd name="adj4" fmla="val 7854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fr-FR" sz="800" b="1" dirty="0">
                <a:latin typeface="Arial" charset="0"/>
                <a:cs typeface="Arial" charset="0"/>
              </a:rPr>
              <a:t>Exigence </a:t>
            </a:r>
            <a:r>
              <a:rPr lang="fr-FR" sz="800" b="1" dirty="0" smtClean="0">
                <a:latin typeface="Arial" charset="0"/>
                <a:cs typeface="Arial" charset="0"/>
              </a:rPr>
              <a:t>réglementaire minimale</a:t>
            </a:r>
            <a:endParaRPr lang="fr-FR" sz="800" b="1" dirty="0">
              <a:latin typeface="Arial" charset="0"/>
              <a:cs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1402328" y="3301606"/>
            <a:ext cx="6192715" cy="1950798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dash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74" name="Text Box 67"/>
          <p:cNvSpPr txBox="1">
            <a:spLocks noChangeArrowheads="1"/>
          </p:cNvSpPr>
          <p:nvPr/>
        </p:nvSpPr>
        <p:spPr bwMode="auto">
          <a:xfrm>
            <a:off x="215200" y="2353215"/>
            <a:ext cx="776874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sz="2200" b="1" dirty="0" smtClean="0">
                <a:solidFill>
                  <a:srgbClr val="00B0F0"/>
                </a:solidFill>
                <a:latin typeface="+mn-lt"/>
                <a:cs typeface="Arial" charset="0"/>
              </a:rPr>
              <a:t>Performances thermiques à satisfaire pour les bâtiments</a:t>
            </a:r>
          </a:p>
          <a:p>
            <a:pPr algn="just">
              <a:spcBef>
                <a:spcPct val="50000"/>
              </a:spcBef>
            </a:pPr>
            <a:r>
              <a:rPr lang="fr-FR" sz="2200" b="1" dirty="0" smtClean="0">
                <a:solidFill>
                  <a:srgbClr val="00B0F0"/>
                </a:solidFill>
                <a:latin typeface="+mn-lt"/>
                <a:cs typeface="Arial" charset="0"/>
              </a:rPr>
              <a:t> à usage résidentiel ?</a:t>
            </a:r>
            <a:endParaRPr lang="fr-FR" sz="2200" b="1" dirty="0">
              <a:solidFill>
                <a:srgbClr val="00B0F0"/>
              </a:solidFill>
              <a:latin typeface="+mn-lt"/>
              <a:cs typeface="Arial" charset="0"/>
            </a:endParaRPr>
          </a:p>
        </p:txBody>
      </p:sp>
      <p:sp>
        <p:nvSpPr>
          <p:cNvPr id="37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22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72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performancielle</a:t>
            </a:r>
          </a:p>
          <a:p>
            <a:pPr marL="723900" indent="-723900">
              <a:lnSpc>
                <a:spcPct val="13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36" name="Image 35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15200" y="2419682"/>
            <a:ext cx="7296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Évaluation des BECTh </a:t>
            </a:r>
            <a:r>
              <a:rPr lang="fr-FR" b="1" dirty="0">
                <a:solidFill>
                  <a:srgbClr val="00B0F0"/>
                </a:solidFill>
                <a:latin typeface="+mn-lt"/>
                <a:cs typeface="Arial" charset="0"/>
              </a:rPr>
              <a:t>?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215900" y="2892862"/>
            <a:ext cx="8628063" cy="13652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latin typeface="+mn-lt"/>
                <a:cs typeface="Arial" charset="0"/>
              </a:rPr>
              <a:t>Par </a:t>
            </a:r>
            <a:r>
              <a:rPr lang="fr-FR" sz="1800" b="1" dirty="0">
                <a:solidFill>
                  <a:srgbClr val="3399FF"/>
                </a:solidFill>
                <a:latin typeface="+mn-lt"/>
                <a:cs typeface="Arial" charset="0"/>
              </a:rPr>
              <a:t>calcul</a:t>
            </a:r>
            <a:r>
              <a:rPr lang="fr-FR" sz="1800" b="1" dirty="0">
                <a:latin typeface="+mn-lt"/>
                <a:cs typeface="Arial" charset="0"/>
              </a:rPr>
              <a:t> ou, moyennant, </a:t>
            </a:r>
            <a:r>
              <a:rPr lang="fr-FR" sz="1800" b="1" dirty="0" smtClean="0">
                <a:latin typeface="+mn-lt"/>
                <a:cs typeface="Arial" charset="0"/>
              </a:rPr>
              <a:t>l’utilisation </a:t>
            </a:r>
            <a:r>
              <a:rPr lang="fr-FR" sz="1800" b="1" dirty="0">
                <a:latin typeface="+mn-lt"/>
                <a:cs typeface="Arial" charset="0"/>
              </a:rPr>
              <a:t>des </a:t>
            </a:r>
            <a:r>
              <a:rPr lang="fr-FR" sz="1800" b="1" dirty="0">
                <a:solidFill>
                  <a:srgbClr val="FF0000"/>
                </a:solidFill>
                <a:latin typeface="+mn-lt"/>
                <a:cs typeface="Arial" charset="0"/>
              </a:rPr>
              <a:t>logiciels autorisés par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l’ANME</a:t>
            </a:r>
            <a:r>
              <a:rPr lang="fr-FR" sz="1800" b="1" dirty="0" smtClean="0">
                <a:latin typeface="+mn-lt"/>
                <a:cs typeface="Arial" charset="0"/>
              </a:rPr>
              <a:t>: </a:t>
            </a:r>
            <a:r>
              <a:rPr lang="fr-FR" sz="18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CLIP </a:t>
            </a:r>
            <a:r>
              <a:rPr lang="fr-FR" sz="1800" b="1" dirty="0" smtClean="0">
                <a:latin typeface="+mn-lt"/>
                <a:cs typeface="Arial" charset="0"/>
              </a:rPr>
              <a:t>(configurations architecturales simples)</a:t>
            </a:r>
            <a:r>
              <a:rPr lang="fr-FR" sz="18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 </a:t>
            </a:r>
            <a:r>
              <a:rPr lang="fr-FR" sz="1800" b="1" dirty="0" smtClean="0">
                <a:latin typeface="+mn-lt"/>
                <a:cs typeface="Arial" charset="0"/>
              </a:rPr>
              <a:t>OU </a:t>
            </a:r>
            <a:r>
              <a:rPr lang="fr-FR" sz="18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Tun-eQUEST </a:t>
            </a:r>
            <a:r>
              <a:rPr lang="fr-FR" sz="1800" b="1" dirty="0" smtClean="0">
                <a:latin typeface="+mn-lt"/>
                <a:cs typeface="Arial" charset="0"/>
              </a:rPr>
              <a:t>(configurations architecturales complexes).</a:t>
            </a: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9825" y="4624156"/>
            <a:ext cx="1589988" cy="1461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5146" y="4766332"/>
            <a:ext cx="1119115" cy="131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Réalisation de l’Etude Energétique (EE)  et élaboration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20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23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72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performancielle</a:t>
            </a:r>
          </a:p>
          <a:p>
            <a:pPr marL="723900" indent="-723900">
              <a:lnSpc>
                <a:spcPct val="13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11" name="Image 10" descr="logo-ANME-Fr-baseline (2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67"/>
          <p:cNvSpPr txBox="1">
            <a:spLocks noChangeArrowheads="1"/>
          </p:cNvSpPr>
          <p:nvPr/>
        </p:nvSpPr>
        <p:spPr bwMode="auto">
          <a:xfrm>
            <a:off x="216199" y="2272160"/>
            <a:ext cx="66477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La FT: Contenu ?</a:t>
            </a:r>
            <a:endParaRPr lang="fr-FR" b="1" dirty="0">
              <a:solidFill>
                <a:srgbClr val="00B0F0"/>
              </a:solidFill>
              <a:latin typeface="+mn-lt"/>
              <a:cs typeface="Arial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219199" y="2681371"/>
            <a:ext cx="8624763" cy="18928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algn="just">
              <a:lnSpc>
                <a:spcPct val="15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latin typeface="+mn-lt"/>
                <a:cs typeface="Arial" charset="0"/>
              </a:rPr>
              <a:t>Elle doit préciser </a:t>
            </a: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la performance thermique du projet de bâtiment </a:t>
            </a:r>
            <a:r>
              <a:rPr lang="fr-FR" sz="1800" b="1" dirty="0" smtClean="0">
                <a:latin typeface="+mn-lt"/>
                <a:cs typeface="Arial" charset="0"/>
              </a:rPr>
              <a:t>(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BECTh</a:t>
            </a:r>
            <a:r>
              <a:rPr lang="fr-FR" sz="1800" b="1" dirty="0" smtClean="0">
                <a:latin typeface="+mn-lt"/>
                <a:cs typeface="Arial" charset="0"/>
              </a:rPr>
              <a:t>), issue de l’EE.</a:t>
            </a:r>
          </a:p>
          <a:p>
            <a:pPr marL="273050" indent="-273050" algn="just">
              <a:lnSpc>
                <a:spcPct val="15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latin typeface="+mn-lt"/>
                <a:cs typeface="Arial" charset="0"/>
              </a:rPr>
              <a:t>Elle doit être conforme au modèle prévu par l’arrêté d’application de la RTBN  (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ANNEXE 4</a:t>
            </a:r>
            <a:r>
              <a:rPr lang="fr-FR" sz="1800" b="1" dirty="0" smtClean="0">
                <a:latin typeface="+mn-lt"/>
                <a:cs typeface="Arial" charset="0"/>
              </a:rPr>
              <a:t>).</a:t>
            </a:r>
          </a:p>
        </p:txBody>
      </p:sp>
      <p:sp>
        <p:nvSpPr>
          <p:cNvPr id="23" name="Text Box 67"/>
          <p:cNvSpPr txBox="1">
            <a:spLocks noChangeArrowheads="1"/>
          </p:cNvSpPr>
          <p:nvPr/>
        </p:nvSpPr>
        <p:spPr bwMode="auto">
          <a:xfrm>
            <a:off x="215699" y="4669256"/>
            <a:ext cx="65413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Qui signe la FT ?</a:t>
            </a:r>
            <a:endParaRPr lang="fr-FR" b="1" dirty="0">
              <a:solidFill>
                <a:srgbClr val="00B0F0"/>
              </a:solidFill>
              <a:latin typeface="+mn-lt"/>
              <a:cs typeface="Arial" charset="0"/>
            </a:endParaRP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218358" y="5105583"/>
            <a:ext cx="7144343" cy="13388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algn="just">
              <a:lnSpc>
                <a:spcPct val="15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  <a:sym typeface="Wingdings" pitchFamily="2" charset="2"/>
              </a:rPr>
              <a:t>La</a:t>
            </a: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 même partie qui l’a élaboré</a:t>
            </a:r>
            <a:r>
              <a:rPr lang="fr-FR" sz="1800" b="1" dirty="0" smtClean="0">
                <a:latin typeface="+mn-lt"/>
                <a:cs typeface="Arial" charset="0"/>
              </a:rPr>
              <a:t>: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l’architecte concepteur </a:t>
            </a:r>
            <a:r>
              <a:rPr lang="fr-FR" sz="1800" b="1" dirty="0" smtClean="0">
                <a:latin typeface="+mn-lt"/>
                <a:cs typeface="Arial" charset="0"/>
              </a:rPr>
              <a:t>du projet ou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l’ingénieur</a:t>
            </a:r>
            <a:r>
              <a:rPr lang="fr-FR" sz="1800" b="1" dirty="0" smtClean="0">
                <a:solidFill>
                  <a:srgbClr val="0000FF"/>
                </a:solidFill>
                <a:latin typeface="+mn-lt"/>
                <a:cs typeface="Arial" charset="0"/>
              </a:rPr>
              <a:t>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conseil</a:t>
            </a:r>
            <a:r>
              <a:rPr lang="fr-FR" sz="1800" b="1" dirty="0" smtClean="0">
                <a:latin typeface="+mn-lt"/>
                <a:cs typeface="Arial" charset="0"/>
              </a:rPr>
              <a:t> ou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le bureau d’études</a:t>
            </a:r>
            <a:r>
              <a:rPr lang="fr-FR" sz="1800" b="1" dirty="0" smtClean="0">
                <a:latin typeface="+mn-lt"/>
                <a:cs typeface="Arial" charset="0"/>
              </a:rPr>
              <a:t> spécialisés en thermique du bâtiment.</a:t>
            </a:r>
          </a:p>
        </p:txBody>
      </p:sp>
      <p:grpSp>
        <p:nvGrpSpPr>
          <p:cNvPr id="15" name="Groupe 9"/>
          <p:cNvGrpSpPr>
            <a:grpSpLocks/>
          </p:cNvGrpSpPr>
          <p:nvPr/>
        </p:nvGrpSpPr>
        <p:grpSpPr bwMode="auto">
          <a:xfrm>
            <a:off x="7505205" y="4667002"/>
            <a:ext cx="1373683" cy="1564745"/>
            <a:chOff x="7164288" y="4293096"/>
            <a:chExt cx="1714500" cy="2286000"/>
          </a:xfrm>
        </p:grpSpPr>
        <p:pic>
          <p:nvPicPr>
            <p:cNvPr id="16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64288" y="4293096"/>
              <a:ext cx="1714500" cy="2286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8" name="ZoneTexte 11"/>
            <p:cNvSpPr txBox="1">
              <a:spLocks noChangeArrowheads="1"/>
            </p:cNvSpPr>
            <p:nvPr/>
          </p:nvSpPr>
          <p:spPr bwMode="auto">
            <a:xfrm>
              <a:off x="7267828" y="4356193"/>
              <a:ext cx="1224136" cy="269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600" dirty="0"/>
                <a:t>Fiche Technique</a:t>
              </a:r>
            </a:p>
          </p:txBody>
        </p:sp>
      </p:grpSp>
      <p:sp>
        <p:nvSpPr>
          <p:cNvPr id="13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Réalisation de l’Etude Energétique (EE) </a:t>
            </a:r>
          </a:p>
          <a:p>
            <a:pPr marL="1698625" indent="-1698625" algn="just"/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 et élaboration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19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24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72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performancielle</a:t>
            </a:r>
          </a:p>
          <a:p>
            <a:pPr marL="723900" indent="-723900">
              <a:lnSpc>
                <a:spcPct val="13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20" name="Image 19" descr="logo-ANME-Fr-baseline (2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15200" y="2424465"/>
            <a:ext cx="7296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Qui les approuve ?</a:t>
            </a:r>
            <a:endParaRPr lang="fr-FR" b="1" dirty="0">
              <a:solidFill>
                <a:srgbClr val="00B0F0"/>
              </a:solidFill>
              <a:latin typeface="+mn-lt"/>
              <a:cs typeface="Arial" charset="0"/>
            </a:endParaRPr>
          </a:p>
        </p:txBody>
      </p:sp>
      <p:sp>
        <p:nvSpPr>
          <p:cNvPr id="14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14488" indent="-1614488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2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 Approbation de l’Etude Energétique (EE) et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14314" y="2924249"/>
            <a:ext cx="8629650" cy="47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just">
              <a:lnSpc>
                <a:spcPct val="160000"/>
              </a:lnSpc>
              <a:spcBef>
                <a:spcPct val="50000"/>
              </a:spcBef>
              <a:buClr>
                <a:srgbClr val="00FFFF"/>
              </a:buClr>
              <a:buSzPct val="85000"/>
            </a:pP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 </a:t>
            </a: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  <a:sym typeface="Wingdings" pitchFamily="2" charset="2"/>
              </a:rPr>
              <a:t>U</a:t>
            </a: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n </a:t>
            </a:r>
            <a:r>
              <a:rPr lang="fr-FR" sz="1800" b="1" dirty="0">
                <a:solidFill>
                  <a:srgbClr val="3399FF"/>
                </a:solidFill>
                <a:latin typeface="+mn-lt"/>
                <a:cs typeface="Arial" charset="0"/>
              </a:rPr>
              <a:t>contrôleur </a:t>
            </a: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technique</a:t>
            </a:r>
            <a:r>
              <a:rPr lang="fr-FR" sz="1800" b="1" dirty="0" smtClean="0">
                <a:latin typeface="+mn-lt"/>
                <a:cs typeface="Arial" charset="0"/>
              </a:rPr>
              <a:t>.</a:t>
            </a:r>
            <a:endParaRPr lang="fr-FR" sz="1800" b="1" dirty="0">
              <a:latin typeface="+mn-lt"/>
              <a:cs typeface="Arial" charset="0"/>
            </a:endParaRPr>
          </a:p>
        </p:txBody>
      </p:sp>
      <p:sp>
        <p:nvSpPr>
          <p:cNvPr id="21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25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72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performancielle</a:t>
            </a:r>
          </a:p>
          <a:p>
            <a:pPr marL="723900" indent="-723900">
              <a:lnSpc>
                <a:spcPct val="13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22" name="Image 21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50825" y="1926416"/>
            <a:ext cx="85844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3399FF"/>
                </a:solidFill>
                <a:latin typeface="+mn-lt"/>
                <a:cs typeface="Arial" charset="0"/>
              </a:rPr>
              <a:t>Dossier de demande de permis de bâtir: Documents à rajouter ?</a:t>
            </a:r>
            <a:endParaRPr lang="fr-FR" b="1" dirty="0">
              <a:solidFill>
                <a:srgbClr val="3399FF"/>
              </a:solidFill>
              <a:latin typeface="+mn-lt"/>
              <a:cs typeface="Arial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14314" y="2935052"/>
            <a:ext cx="8629650" cy="9787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1" indent="-34290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+mj-lt"/>
              <a:buAutoNum type="arabicPeriod"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Une copie originale de l’EE</a:t>
            </a:r>
            <a:r>
              <a:rPr lang="fr-FR" sz="1800" b="1" dirty="0" smtClean="0">
                <a:latin typeface="+mn-lt"/>
                <a:cs typeface="Arial" charset="0"/>
              </a:rPr>
              <a:t>,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dument signée</a:t>
            </a:r>
            <a:r>
              <a:rPr lang="fr-FR" sz="1800" b="1" dirty="0" smtClean="0">
                <a:latin typeface="+mn-lt"/>
                <a:cs typeface="Arial" charset="0"/>
              </a:rPr>
              <a:t> par la partie responsable </a:t>
            </a:r>
            <a:r>
              <a:rPr lang="fr-FR" sz="1800" b="1" baseline="30000" dirty="0" smtClean="0">
                <a:solidFill>
                  <a:srgbClr val="FF0000"/>
                </a:solidFill>
                <a:latin typeface="+mn-lt"/>
                <a:cs typeface="Arial" charset="0"/>
              </a:rPr>
              <a:t>(*)</a:t>
            </a:r>
            <a:r>
              <a:rPr lang="fr-FR" sz="1800" b="1" dirty="0" smtClean="0">
                <a:latin typeface="+mn-lt"/>
                <a:cs typeface="Arial" charset="0"/>
              </a:rPr>
              <a:t> et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visée</a:t>
            </a:r>
            <a:r>
              <a:rPr lang="fr-FR" sz="1800" b="1" dirty="0" smtClean="0">
                <a:latin typeface="+mn-lt"/>
                <a:cs typeface="Arial" charset="0"/>
              </a:rPr>
              <a:t> par le contrôleur technique.</a:t>
            </a:r>
          </a:p>
        </p:txBody>
      </p:sp>
      <p:sp>
        <p:nvSpPr>
          <p:cNvPr id="9" name="Rectangle 8"/>
          <p:cNvSpPr/>
          <p:nvPr/>
        </p:nvSpPr>
        <p:spPr>
          <a:xfrm>
            <a:off x="211504" y="3985565"/>
            <a:ext cx="862373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+mj-lt"/>
              <a:buAutoNum type="arabicPeriod" startAt="2"/>
            </a:pPr>
            <a:r>
              <a:rPr lang="fr-FR" sz="1800" b="1" dirty="0" smtClean="0">
                <a:solidFill>
                  <a:srgbClr val="3399FF"/>
                </a:solidFill>
                <a:latin typeface="Arial" charset="0"/>
                <a:cs typeface="Arial" charset="0"/>
              </a:rPr>
              <a:t>La FT</a:t>
            </a:r>
            <a:r>
              <a:rPr lang="fr-FR" sz="1800" b="1" dirty="0" smtClean="0">
                <a:latin typeface="Arial" charset="0"/>
                <a:cs typeface="Arial" charset="0"/>
              </a:rPr>
              <a:t>, </a:t>
            </a:r>
            <a:r>
              <a:rPr lang="fr-FR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dument signée </a:t>
            </a:r>
            <a:r>
              <a:rPr lang="fr-FR" sz="1800" b="1" dirty="0" smtClean="0">
                <a:latin typeface="Arial" charset="0"/>
                <a:cs typeface="Arial" charset="0"/>
              </a:rPr>
              <a:t>par la partie responsable</a:t>
            </a:r>
            <a:r>
              <a:rPr lang="fr-FR" sz="1800" b="1" baseline="300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(*)</a:t>
            </a:r>
            <a:r>
              <a:rPr lang="fr-FR" sz="1800" b="1" dirty="0" smtClean="0">
                <a:latin typeface="Arial" charset="0"/>
                <a:cs typeface="Arial" charset="0"/>
              </a:rPr>
              <a:t> et </a:t>
            </a:r>
            <a:r>
              <a:rPr lang="fr-FR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visée</a:t>
            </a:r>
            <a:r>
              <a:rPr lang="fr-FR" sz="1800" b="1" dirty="0" smtClean="0">
                <a:latin typeface="Arial" charset="0"/>
                <a:cs typeface="Arial" charset="0"/>
              </a:rPr>
              <a:t> par le contrôleur technique.</a:t>
            </a:r>
          </a:p>
        </p:txBody>
      </p:sp>
      <p:sp>
        <p:nvSpPr>
          <p:cNvPr id="16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85748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433513" indent="-1433513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3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 Validation et octroi du permis de bâtir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17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26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87829" y="5977090"/>
            <a:ext cx="65254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b="1" baseline="30000" dirty="0" smtClean="0">
                <a:solidFill>
                  <a:srgbClr val="FF0000"/>
                </a:solidFill>
                <a:latin typeface="+mn-lt"/>
                <a:cs typeface="Arial" charset="0"/>
              </a:rPr>
              <a:t>(*)</a:t>
            </a:r>
            <a:r>
              <a:rPr lang="fr-FR" sz="1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: L’architecte concepteur du projet ou Ingénieur conseil ou Bureau d’études spécialisés en thermique du bâtiment. </a:t>
            </a:r>
            <a:endParaRPr lang="fr-FR" sz="1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72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performancielle</a:t>
            </a:r>
          </a:p>
          <a:p>
            <a:pPr marL="723900" indent="-723900">
              <a:lnSpc>
                <a:spcPct val="13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11" name="Image 10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09881" y="1900893"/>
            <a:ext cx="84973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3399FF"/>
                </a:solidFill>
                <a:latin typeface="+mn-lt"/>
                <a:cs typeface="Arial" charset="0"/>
              </a:rPr>
              <a:t>Commission Technique des Permis de Bâtir: Rôle ?</a:t>
            </a:r>
            <a:endParaRPr lang="fr-FR" b="1" dirty="0">
              <a:solidFill>
                <a:srgbClr val="3399FF"/>
              </a:solidFill>
              <a:latin typeface="+mn-lt"/>
              <a:cs typeface="Arial" charset="0"/>
            </a:endParaRPr>
          </a:p>
        </p:txBody>
      </p:sp>
      <p:sp>
        <p:nvSpPr>
          <p:cNvPr id="14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85748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433513" indent="-1433513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3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 Validation et octroi du permis de bâtir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14314" y="2600078"/>
            <a:ext cx="8629650" cy="13388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algn="just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è"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  <a:sym typeface="Wingdings" pitchFamily="2" charset="2"/>
              </a:rPr>
              <a:t>V</a:t>
            </a: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érifier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la conformité </a:t>
            </a: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des données déclarées </a:t>
            </a:r>
            <a:r>
              <a:rPr lang="fr-FR" sz="1800" b="1" dirty="0" smtClean="0">
                <a:latin typeface="+mn-lt"/>
                <a:cs typeface="Arial" charset="0"/>
              </a:rPr>
              <a:t>dans la FT  (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"BECTh" du projet</a:t>
            </a:r>
            <a:r>
              <a:rPr lang="fr-FR" sz="1800" b="1" dirty="0" smtClean="0">
                <a:latin typeface="+mn-lt"/>
                <a:cs typeface="Arial" charset="0"/>
              </a:rPr>
              <a:t>) aux exigences techniques minimales de la RTBN (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"BECTh" réglementaire</a:t>
            </a:r>
            <a:r>
              <a:rPr lang="fr-FR" sz="1800" b="1" dirty="0" smtClean="0">
                <a:latin typeface="+mn-lt"/>
                <a:cs typeface="Arial" charset="0"/>
              </a:rPr>
              <a:t>).</a:t>
            </a:r>
          </a:p>
          <a:p>
            <a:pPr marL="273050" indent="-273050" algn="just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è"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Vérifier</a:t>
            </a:r>
            <a:r>
              <a:rPr lang="fr-FR" sz="1800" b="1" dirty="0" smtClean="0">
                <a:latin typeface="+mn-lt"/>
                <a:cs typeface="Arial" charset="0"/>
              </a:rPr>
              <a:t>, si nécessaire,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l’exactitude</a:t>
            </a:r>
            <a:r>
              <a:rPr lang="fr-FR" sz="1800" b="1" dirty="0" smtClean="0">
                <a:latin typeface="+mn-lt"/>
                <a:cs typeface="Arial" charset="0"/>
              </a:rPr>
              <a:t> des données déclarées: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Refaire les calculs</a:t>
            </a:r>
            <a:r>
              <a:rPr lang="fr-FR" sz="1800" b="1" dirty="0" smtClean="0">
                <a:latin typeface="+mn-lt"/>
                <a:cs typeface="Arial" charset="0"/>
              </a:rPr>
              <a:t>.</a:t>
            </a:r>
            <a:endParaRPr lang="fr-FR" sz="1800" b="1" dirty="0">
              <a:latin typeface="+mn-lt"/>
              <a:cs typeface="Arial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29424" y="4718597"/>
            <a:ext cx="89145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just">
              <a:lnSpc>
                <a:spcPct val="150000"/>
              </a:lnSpc>
              <a:buClr>
                <a:srgbClr val="0000FF"/>
              </a:buClr>
              <a:buFont typeface="Wingdings"/>
              <a:buChar char="è"/>
            </a:pPr>
            <a:r>
              <a:rPr lang="fr-FR" sz="1800" b="1" dirty="0" smtClean="0">
                <a:latin typeface="+mn-lt"/>
                <a:cs typeface="Arial" charset="0"/>
              </a:rPr>
              <a:t>Le </a:t>
            </a:r>
            <a:r>
              <a:rPr lang="fr-FR" sz="1800" b="1" dirty="0">
                <a:latin typeface="+mn-lt"/>
                <a:cs typeface="Arial" charset="0"/>
              </a:rPr>
              <a:t>permis de bâtir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ne sera pas délivré </a:t>
            </a:r>
            <a:r>
              <a:rPr lang="fr-FR" sz="1800" b="1" dirty="0" smtClean="0">
                <a:latin typeface="+mn-lt"/>
                <a:cs typeface="Arial" charset="0"/>
              </a:rPr>
              <a:t>si les données déclarées sont </a:t>
            </a:r>
            <a:r>
              <a:rPr lang="fr-FR" sz="1800" b="1" u="sng" dirty="0" smtClean="0">
                <a:solidFill>
                  <a:srgbClr val="FF0000"/>
                </a:solidFill>
                <a:latin typeface="+mn-lt"/>
                <a:cs typeface="Arial" charset="0"/>
              </a:rPr>
              <a:t>non-conformes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 </a:t>
            </a:r>
            <a:r>
              <a:rPr lang="fr-FR" sz="1800" b="1" dirty="0" smtClean="0">
                <a:latin typeface="+mn-lt"/>
                <a:cs typeface="Arial" charset="0"/>
              </a:rPr>
              <a:t>ou </a:t>
            </a:r>
            <a:r>
              <a:rPr lang="fr-FR" sz="1800" b="1" u="sng" dirty="0" smtClean="0">
                <a:solidFill>
                  <a:srgbClr val="FF0000"/>
                </a:solidFill>
                <a:latin typeface="+mn-lt"/>
                <a:cs typeface="Arial" charset="0"/>
              </a:rPr>
              <a:t>présentent des erreurs</a:t>
            </a:r>
            <a:r>
              <a:rPr lang="fr-FR" sz="1800" b="1" dirty="0" smtClean="0">
                <a:latin typeface="+mn-lt"/>
                <a:cs typeface="Arial" charset="0"/>
              </a:rPr>
              <a:t>.</a:t>
            </a:r>
          </a:p>
        </p:txBody>
      </p:sp>
      <p:sp>
        <p:nvSpPr>
          <p:cNvPr id="17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27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72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performancielle</a:t>
            </a:r>
          </a:p>
          <a:p>
            <a:pPr marL="723900" indent="-723900">
              <a:lnSpc>
                <a:spcPct val="13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9" name="Image 8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90500" y="188640"/>
            <a:ext cx="6840000" cy="5618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355600" algn="l"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Fiche </a:t>
            </a:r>
            <a:r>
              <a:rPr lang="fr-FR" sz="26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technique</a:t>
            </a:r>
            <a:endParaRPr lang="fr-FR" sz="26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1751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6825" y="818881"/>
            <a:ext cx="4608386" cy="596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Image 5" descr="logo-ANME-Fr-baseline (2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90500" y="188640"/>
            <a:ext cx="6840000" cy="5618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355600" algn="l"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Fiche technique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1761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7081" y="914417"/>
            <a:ext cx="4429114" cy="573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Image 4" descr="logo-ANME-Fr-baseline (2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68" name="Text Box 32"/>
          <p:cNvSpPr txBox="1">
            <a:spLocks noChangeArrowheads="1"/>
          </p:cNvSpPr>
          <p:nvPr/>
        </p:nvSpPr>
        <p:spPr bwMode="auto">
          <a:xfrm>
            <a:off x="555625" y="2257425"/>
            <a:ext cx="7991475" cy="1431161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>
            <a:prstShdw prst="shdw18" dist="17961" dir="13500000">
              <a:schemeClr val="bg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b="1" u="sng" dirty="0">
                <a:solidFill>
                  <a:srgbClr val="0000FF"/>
                </a:solidFill>
                <a:latin typeface="Arial" charset="0"/>
                <a:cs typeface="Arial" charset="0"/>
              </a:rPr>
              <a:t>Article n° 10</a:t>
            </a:r>
            <a:r>
              <a:rPr lang="fr-FR" dirty="0">
                <a:latin typeface="Arial" charset="0"/>
                <a:cs typeface="Arial" charset="0"/>
              </a:rPr>
              <a:t> :</a:t>
            </a:r>
          </a:p>
          <a:p>
            <a:pPr algn="just">
              <a:spcBef>
                <a:spcPct val="50000"/>
              </a:spcBef>
              <a:defRPr/>
            </a:pPr>
            <a:r>
              <a:rPr lang="fr-FR" sz="1400" b="1" dirty="0">
                <a:latin typeface="Arial" charset="0"/>
                <a:cs typeface="Arial" charset="0"/>
              </a:rPr>
              <a:t>Les  projets de construction de nouveaux bâtiments et les projets d’extension des bâtiments existants </a:t>
            </a:r>
            <a:r>
              <a:rPr lang="fr-FR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doivent répondre à des spécifications techniques minimales de maîtrise de l’énergie</a:t>
            </a:r>
            <a:r>
              <a:rPr lang="fr-FR" sz="1400" b="1" dirty="0">
                <a:latin typeface="Arial" charset="0"/>
                <a:cs typeface="Arial" charset="0"/>
              </a:rPr>
              <a:t> fixées par arrêté conjoint du ministre chargé de l’équipement et de l’habitat et du ministre chargé de l’énergie.</a:t>
            </a:r>
          </a:p>
        </p:txBody>
      </p:sp>
      <p:sp>
        <p:nvSpPr>
          <p:cNvPr id="9227" name="Text Box 42"/>
          <p:cNvSpPr txBox="1">
            <a:spLocks noChangeArrowheads="1"/>
          </p:cNvSpPr>
          <p:nvPr/>
        </p:nvSpPr>
        <p:spPr bwMode="auto">
          <a:xfrm>
            <a:off x="305417" y="149225"/>
            <a:ext cx="6840000" cy="7021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 wrap="square">
            <a:spAutoFit/>
          </a:bodyPr>
          <a:lstStyle/>
          <a:p>
            <a:pPr marL="355600" algn="l">
              <a:lnSpc>
                <a:spcPct val="150000"/>
              </a:lnSpc>
              <a:spcBef>
                <a:spcPct val="50000"/>
              </a:spcBef>
            </a:pPr>
            <a:r>
              <a:rPr lang="fr-FR" b="1" dirty="0" smtClean="0">
                <a:solidFill>
                  <a:schemeClr val="bg1"/>
                </a:solidFill>
                <a:latin typeface="Agency FB" pitchFamily="34" charset="0"/>
              </a:rPr>
              <a:t>Cadre règlementaire régissant la RTBN</a:t>
            </a:r>
            <a:endParaRPr lang="fr-FR" b="1" dirty="0">
              <a:solidFill>
                <a:schemeClr val="bg1"/>
              </a:solidFill>
              <a:latin typeface="Agency FB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1055748" name="AutoShape 1028"/>
          <p:cNvSpPr>
            <a:spLocks noChangeArrowheads="1"/>
          </p:cNvSpPr>
          <p:nvPr/>
        </p:nvSpPr>
        <p:spPr bwMode="auto">
          <a:xfrm>
            <a:off x="550863" y="1106488"/>
            <a:ext cx="7993062" cy="935037"/>
          </a:xfrm>
          <a:prstGeom prst="plaque">
            <a:avLst>
              <a:gd name="adj" fmla="val 16667"/>
            </a:avLst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>
            <a:prstShdw prst="shdw18" dist="17961" dir="13500000">
              <a:schemeClr val="bg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just">
              <a:spcBef>
                <a:spcPct val="50000"/>
              </a:spcBef>
              <a:defRPr/>
            </a:pPr>
            <a:r>
              <a:rPr lang="fr-FR" sz="1800" b="1" dirty="0">
                <a:latin typeface="Arial" charset="0"/>
                <a:cs typeface="Arial" charset="0"/>
              </a:rPr>
              <a:t>La loi </a:t>
            </a:r>
            <a:r>
              <a:rPr lang="fr-FR" sz="1800" b="1" dirty="0">
                <a:solidFill>
                  <a:srgbClr val="0000FF"/>
                </a:solidFill>
                <a:latin typeface="Arial" charset="0"/>
                <a:cs typeface="Arial" charset="0"/>
              </a:rPr>
              <a:t>n° 2004-72 du 2 août 2004 </a:t>
            </a:r>
            <a:r>
              <a:rPr lang="fr-FR" sz="1800" b="1" dirty="0">
                <a:latin typeface="Arial" charset="0"/>
                <a:cs typeface="Arial" charset="0"/>
              </a:rPr>
              <a:t>relative à la maîtrise de l’énergie, telle que modifiée et complétée par la loi </a:t>
            </a:r>
            <a:r>
              <a:rPr lang="fr-FR" sz="1800" b="1" dirty="0">
                <a:solidFill>
                  <a:srgbClr val="0000FF"/>
                </a:solidFill>
                <a:latin typeface="Arial" charset="0"/>
                <a:cs typeface="Arial" charset="0"/>
              </a:rPr>
              <a:t>n° 2009-7 du 9 février 2009</a:t>
            </a:r>
            <a:r>
              <a:rPr lang="fr-FR" sz="1800" b="1" dirty="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7" name="Text Box 33"/>
          <p:cNvSpPr txBox="1">
            <a:spLocks noChangeArrowheads="1"/>
          </p:cNvSpPr>
          <p:nvPr/>
        </p:nvSpPr>
        <p:spPr bwMode="auto">
          <a:xfrm>
            <a:off x="684213" y="4408488"/>
            <a:ext cx="2663825" cy="10156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CC3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0" dirty="0"/>
              <a:t>Arrêté relatif aux bâtiments à usage de </a:t>
            </a:r>
            <a:r>
              <a:rPr lang="fr-FR" sz="1400" b="0" dirty="0">
                <a:solidFill>
                  <a:srgbClr val="FF3300"/>
                </a:solidFill>
              </a:rPr>
              <a:t>bureaux et </a:t>
            </a:r>
            <a:r>
              <a:rPr lang="fr-FR" sz="1400" b="0" dirty="0" smtClean="0">
                <a:solidFill>
                  <a:srgbClr val="FF3300"/>
                </a:solidFill>
              </a:rPr>
              <a:t>assimilés</a:t>
            </a:r>
          </a:p>
          <a:p>
            <a:pPr>
              <a:spcBef>
                <a:spcPct val="50000"/>
              </a:spcBef>
            </a:pPr>
            <a:r>
              <a:rPr lang="fr-FR" sz="1200" dirty="0" smtClean="0"/>
              <a:t>(23/07/2008 &amp; 17/12/2010)</a:t>
            </a:r>
            <a:endParaRPr lang="fr-FR" sz="1200" b="0" dirty="0"/>
          </a:p>
        </p:txBody>
      </p:sp>
      <p:sp>
        <p:nvSpPr>
          <p:cNvPr id="8" name="Text Box 34"/>
          <p:cNvSpPr txBox="1">
            <a:spLocks noChangeArrowheads="1"/>
          </p:cNvSpPr>
          <p:nvPr/>
        </p:nvSpPr>
        <p:spPr bwMode="auto">
          <a:xfrm>
            <a:off x="5003800" y="5663606"/>
            <a:ext cx="2663825" cy="738664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0" dirty="0"/>
              <a:t>Arrêté relatif aux bâtiments à usage </a:t>
            </a:r>
            <a:r>
              <a:rPr lang="fr-FR" sz="1400" b="0" dirty="0" smtClean="0">
                <a:solidFill>
                  <a:srgbClr val="FF3300"/>
                </a:solidFill>
              </a:rPr>
              <a:t>touristique</a:t>
            </a:r>
          </a:p>
        </p:txBody>
      </p:sp>
      <p:sp>
        <p:nvSpPr>
          <p:cNvPr id="9" name="Text Box 35"/>
          <p:cNvSpPr txBox="1">
            <a:spLocks noChangeArrowheads="1"/>
          </p:cNvSpPr>
          <p:nvPr/>
        </p:nvSpPr>
        <p:spPr bwMode="auto">
          <a:xfrm>
            <a:off x="1476375" y="5663606"/>
            <a:ext cx="2663825" cy="738664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0" dirty="0"/>
              <a:t>Arrêté relatif aux bâtiments à usage de </a:t>
            </a:r>
            <a:r>
              <a:rPr lang="fr-FR" sz="1400" b="0" dirty="0" smtClean="0">
                <a:solidFill>
                  <a:srgbClr val="FF3300"/>
                </a:solidFill>
              </a:rPr>
              <a:t>santé</a:t>
            </a:r>
          </a:p>
        </p:txBody>
      </p:sp>
      <p:sp>
        <p:nvSpPr>
          <p:cNvPr id="10" name="Text Box 36"/>
          <p:cNvSpPr txBox="1">
            <a:spLocks noChangeArrowheads="1"/>
          </p:cNvSpPr>
          <p:nvPr/>
        </p:nvSpPr>
        <p:spPr bwMode="auto">
          <a:xfrm>
            <a:off x="6026150" y="4375150"/>
            <a:ext cx="2663825" cy="10156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CC3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0" dirty="0"/>
              <a:t>Arrêté relatif aux bâtiments à usage </a:t>
            </a:r>
            <a:r>
              <a:rPr lang="fr-FR" sz="1400" b="0" dirty="0" smtClean="0">
                <a:solidFill>
                  <a:srgbClr val="FF3300"/>
                </a:solidFill>
              </a:rPr>
              <a:t>résidentiel</a:t>
            </a:r>
          </a:p>
          <a:p>
            <a:pPr>
              <a:spcBef>
                <a:spcPct val="50000"/>
              </a:spcBef>
            </a:pPr>
            <a:r>
              <a:rPr lang="fr-FR" sz="1200" dirty="0" smtClean="0"/>
              <a:t>(1/06/2009)</a:t>
            </a:r>
            <a:endParaRPr lang="fr-FR" sz="1200" b="0" dirty="0"/>
          </a:p>
        </p:txBody>
      </p:sp>
      <p:sp>
        <p:nvSpPr>
          <p:cNvPr id="11" name="Line 38"/>
          <p:cNvSpPr>
            <a:spLocks noChangeShapeType="1"/>
          </p:cNvSpPr>
          <p:nvPr/>
        </p:nvSpPr>
        <p:spPr bwMode="auto">
          <a:xfrm flipH="1">
            <a:off x="1844674" y="3698543"/>
            <a:ext cx="2727325" cy="609932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 dirty="0"/>
          </a:p>
        </p:txBody>
      </p:sp>
      <p:sp>
        <p:nvSpPr>
          <p:cNvPr id="12" name="Line 39"/>
          <p:cNvSpPr>
            <a:spLocks noChangeShapeType="1"/>
          </p:cNvSpPr>
          <p:nvPr/>
        </p:nvSpPr>
        <p:spPr bwMode="auto">
          <a:xfrm>
            <a:off x="4572000" y="3698543"/>
            <a:ext cx="2865438" cy="58612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 dirty="0"/>
          </a:p>
        </p:txBody>
      </p:sp>
      <p:sp>
        <p:nvSpPr>
          <p:cNvPr id="14" name="Line 40"/>
          <p:cNvSpPr>
            <a:spLocks noChangeShapeType="1"/>
          </p:cNvSpPr>
          <p:nvPr/>
        </p:nvSpPr>
        <p:spPr bwMode="auto">
          <a:xfrm flipH="1">
            <a:off x="3562065" y="3712190"/>
            <a:ext cx="955341" cy="1924335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 dirty="0"/>
          </a:p>
        </p:txBody>
      </p:sp>
      <p:sp>
        <p:nvSpPr>
          <p:cNvPr id="15" name="Line 41"/>
          <p:cNvSpPr>
            <a:spLocks noChangeShapeType="1"/>
          </p:cNvSpPr>
          <p:nvPr/>
        </p:nvSpPr>
        <p:spPr bwMode="auto">
          <a:xfrm>
            <a:off x="4572000" y="3725840"/>
            <a:ext cx="968991" cy="19080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 dirty="0"/>
          </a:p>
        </p:txBody>
      </p:sp>
      <p:sp>
        <p:nvSpPr>
          <p:cNvPr id="1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3</a:t>
            </a:fld>
            <a:endParaRPr lang="fr-FR" b="1" dirty="0">
              <a:latin typeface="Agency FB" pitchFamily="34" charset="0"/>
            </a:endParaRPr>
          </a:p>
        </p:txBody>
      </p:sp>
      <p:pic>
        <p:nvPicPr>
          <p:cNvPr id="17" name="Image 16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90500" y="188640"/>
            <a:ext cx="6840000" cy="5618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355600" algn="l"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Fiche technique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1771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2361" y="818867"/>
            <a:ext cx="4522111" cy="584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Image 5" descr="logo-ANME-Fr-baseline (2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86245" y="2426088"/>
            <a:ext cx="8568952" cy="1494656"/>
          </a:xfrm>
        </p:spPr>
        <p:txBody>
          <a:bodyPr>
            <a:noAutofit/>
          </a:bodyPr>
          <a:lstStyle/>
          <a:p>
            <a:pPr algn="ctr"/>
            <a:r>
              <a:rPr lang="fr-FR" sz="4400" b="1" i="1" dirty="0" smtClean="0">
                <a:solidFill>
                  <a:srgbClr val="3399FF"/>
                </a:solidFill>
                <a:latin typeface="Bookman Old Style" pitchFamily="18" charset="0"/>
              </a:rPr>
              <a:t>Merci pour votre attention</a:t>
            </a:r>
            <a:endParaRPr lang="fr-FR" sz="4400" b="1" i="1" dirty="0">
              <a:solidFill>
                <a:srgbClr val="3399FF"/>
              </a:solidFill>
              <a:latin typeface="Bookman Old Style" pitchFamily="18" charset="0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951650" y="3980412"/>
            <a:ext cx="5199768" cy="127727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Imed TRIKI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Ingénieur thermicien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Direction de l’Utilisation Rationnelle de l’Énergie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Agence Nationale pour la Maitrise de l’ Énergie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 imed.triki@anme.nat.tn</a:t>
            </a:r>
          </a:p>
        </p:txBody>
      </p:sp>
      <p:pic>
        <p:nvPicPr>
          <p:cNvPr id="5" name="Image 4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Box 42"/>
          <p:cNvSpPr txBox="1">
            <a:spLocks noChangeArrowheads="1"/>
          </p:cNvSpPr>
          <p:nvPr/>
        </p:nvSpPr>
        <p:spPr bwMode="auto">
          <a:xfrm>
            <a:off x="305417" y="149225"/>
            <a:ext cx="6840000" cy="5778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 wrap="square">
            <a:spAutoFit/>
          </a:bodyPr>
          <a:lstStyle/>
          <a:p>
            <a:pPr marL="355600" algn="l">
              <a:lnSpc>
                <a:spcPct val="150000"/>
              </a:lnSpc>
              <a:spcBef>
                <a:spcPct val="50000"/>
              </a:spcBef>
            </a:pPr>
            <a:r>
              <a:rPr lang="fr-FR" b="1" dirty="0" smtClean="0">
                <a:solidFill>
                  <a:schemeClr val="bg1"/>
                </a:solidFill>
                <a:latin typeface="Agency FB" pitchFamily="34" charset="0"/>
              </a:rPr>
              <a:t>Concept de la RTBN</a:t>
            </a:r>
            <a:endParaRPr lang="fr-FR" b="1" dirty="0">
              <a:solidFill>
                <a:schemeClr val="bg1"/>
              </a:solidFill>
              <a:latin typeface="Agency FB" pitchFamily="34" charset="0"/>
            </a:endParaRPr>
          </a:p>
        </p:txBody>
      </p:sp>
      <p:grpSp>
        <p:nvGrpSpPr>
          <p:cNvPr id="39" name="Group 197"/>
          <p:cNvGrpSpPr>
            <a:grpSpLocks/>
          </p:cNvGrpSpPr>
          <p:nvPr/>
        </p:nvGrpSpPr>
        <p:grpSpPr bwMode="auto">
          <a:xfrm>
            <a:off x="535517" y="3092315"/>
            <a:ext cx="7604022" cy="3780856"/>
            <a:chOff x="131" y="1681"/>
            <a:chExt cx="5017" cy="2112"/>
          </a:xfrm>
        </p:grpSpPr>
        <p:grpSp>
          <p:nvGrpSpPr>
            <p:cNvPr id="40" name="Group 150"/>
            <p:cNvGrpSpPr>
              <a:grpSpLocks/>
            </p:cNvGrpSpPr>
            <p:nvPr/>
          </p:nvGrpSpPr>
          <p:grpSpPr bwMode="auto">
            <a:xfrm>
              <a:off x="142" y="2933"/>
              <a:ext cx="1468" cy="570"/>
              <a:chOff x="42" y="2892"/>
              <a:chExt cx="1638" cy="768"/>
            </a:xfrm>
          </p:grpSpPr>
          <p:sp>
            <p:nvSpPr>
              <p:cNvPr id="69" name="AutoShape 151"/>
              <p:cNvSpPr>
                <a:spLocks noChangeArrowheads="1"/>
              </p:cNvSpPr>
              <p:nvPr/>
            </p:nvSpPr>
            <p:spPr bwMode="auto">
              <a:xfrm>
                <a:off x="1299" y="2892"/>
                <a:ext cx="381" cy="768"/>
              </a:xfrm>
              <a:prstGeom prst="leftArrowCallout">
                <a:avLst>
                  <a:gd name="adj1" fmla="val 17321"/>
                  <a:gd name="adj2" fmla="val 18636"/>
                  <a:gd name="adj3" fmla="val 35694"/>
                  <a:gd name="adj4" fmla="val 12181"/>
                </a:avLst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70" name="Text Box 152"/>
              <p:cNvSpPr txBox="1">
                <a:spLocks noChangeArrowheads="1"/>
              </p:cNvSpPr>
              <p:nvPr/>
            </p:nvSpPr>
            <p:spPr bwMode="auto">
              <a:xfrm>
                <a:off x="42" y="3170"/>
                <a:ext cx="1247" cy="207"/>
              </a:xfrm>
              <a:prstGeom prst="rect">
                <a:avLst/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000" dirty="0">
                    <a:latin typeface="Arial" charset="0"/>
                    <a:cs typeface="Arial" charset="0"/>
                  </a:rPr>
                  <a:t>Bâtiments existants</a:t>
                </a:r>
              </a:p>
            </p:txBody>
          </p:sp>
        </p:grpSp>
        <p:grpSp>
          <p:nvGrpSpPr>
            <p:cNvPr id="41" name="Group 153"/>
            <p:cNvGrpSpPr>
              <a:grpSpLocks/>
            </p:cNvGrpSpPr>
            <p:nvPr/>
          </p:nvGrpSpPr>
          <p:grpSpPr bwMode="auto">
            <a:xfrm>
              <a:off x="131" y="1953"/>
              <a:ext cx="1479" cy="947"/>
              <a:chOff x="27" y="1575"/>
              <a:chExt cx="1650" cy="1275"/>
            </a:xfrm>
          </p:grpSpPr>
          <p:sp>
            <p:nvSpPr>
              <p:cNvPr id="67" name="Text Box 154"/>
              <p:cNvSpPr txBox="1">
                <a:spLocks noChangeArrowheads="1"/>
              </p:cNvSpPr>
              <p:nvPr/>
            </p:nvSpPr>
            <p:spPr bwMode="auto">
              <a:xfrm>
                <a:off x="27" y="2093"/>
                <a:ext cx="1260" cy="233"/>
              </a:xfrm>
              <a:prstGeom prst="rect">
                <a:avLst/>
              </a:prstGeom>
              <a:gradFill rotWithShape="0">
                <a:gsLst>
                  <a:gs pos="0">
                    <a:srgbClr val="66CCFF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200" dirty="0">
                    <a:latin typeface="Arial" charset="0"/>
                    <a:cs typeface="Arial" charset="0"/>
                  </a:rPr>
                  <a:t>Bâtiments neufs</a:t>
                </a:r>
              </a:p>
            </p:txBody>
          </p:sp>
          <p:sp>
            <p:nvSpPr>
              <p:cNvPr id="68" name="AutoShape 155"/>
              <p:cNvSpPr>
                <a:spLocks noChangeArrowheads="1"/>
              </p:cNvSpPr>
              <p:nvPr/>
            </p:nvSpPr>
            <p:spPr bwMode="auto">
              <a:xfrm>
                <a:off x="1296" y="1575"/>
                <a:ext cx="381" cy="1275"/>
              </a:xfrm>
              <a:prstGeom prst="leftArrowCallout">
                <a:avLst>
                  <a:gd name="adj1" fmla="val 19149"/>
                  <a:gd name="adj2" fmla="val 33201"/>
                  <a:gd name="adj3" fmla="val 23097"/>
                  <a:gd name="adj4" fmla="val 12181"/>
                </a:avLst>
              </a:prstGeom>
              <a:gradFill rotWithShape="0">
                <a:gsLst>
                  <a:gs pos="0">
                    <a:srgbClr val="66CCFF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</p:grpSp>
        <p:sp>
          <p:nvSpPr>
            <p:cNvPr id="42" name="Rectangle 159"/>
            <p:cNvSpPr>
              <a:spLocks noChangeArrowheads="1"/>
            </p:cNvSpPr>
            <p:nvPr/>
          </p:nvSpPr>
          <p:spPr bwMode="auto">
            <a:xfrm>
              <a:off x="1671" y="1919"/>
              <a:ext cx="3477" cy="15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43" name="Line 160"/>
            <p:cNvSpPr>
              <a:spLocks noChangeShapeType="1"/>
            </p:cNvSpPr>
            <p:nvPr/>
          </p:nvSpPr>
          <p:spPr bwMode="auto">
            <a:xfrm>
              <a:off x="1671" y="1919"/>
              <a:ext cx="1" cy="158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44" name="Line 161"/>
            <p:cNvSpPr>
              <a:spLocks noChangeShapeType="1"/>
            </p:cNvSpPr>
            <p:nvPr/>
          </p:nvSpPr>
          <p:spPr bwMode="auto">
            <a:xfrm>
              <a:off x="1654" y="3309"/>
              <a:ext cx="17" cy="1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45" name="Rectangle 162"/>
            <p:cNvSpPr>
              <a:spLocks noChangeArrowheads="1"/>
            </p:cNvSpPr>
            <p:nvPr/>
          </p:nvSpPr>
          <p:spPr bwMode="auto">
            <a:xfrm>
              <a:off x="1674" y="1915"/>
              <a:ext cx="3325" cy="1588"/>
            </a:xfrm>
            <a:prstGeom prst="rect">
              <a:avLst/>
            </a:prstGeom>
            <a:noFill/>
            <a:ln w="8001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46" name="Rectangle 163"/>
            <p:cNvSpPr>
              <a:spLocks noChangeArrowheads="1"/>
            </p:cNvSpPr>
            <p:nvPr/>
          </p:nvSpPr>
          <p:spPr bwMode="auto">
            <a:xfrm>
              <a:off x="1671" y="3333"/>
              <a:ext cx="3219" cy="155"/>
            </a:xfrm>
            <a:prstGeom prst="rect">
              <a:avLst/>
            </a:prstGeom>
            <a:solidFill>
              <a:srgbClr val="FF000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47" name="Rectangle 164"/>
            <p:cNvSpPr>
              <a:spLocks noChangeArrowheads="1"/>
            </p:cNvSpPr>
            <p:nvPr/>
          </p:nvSpPr>
          <p:spPr bwMode="auto">
            <a:xfrm>
              <a:off x="1671" y="3134"/>
              <a:ext cx="2898" cy="155"/>
            </a:xfrm>
            <a:prstGeom prst="rect">
              <a:avLst/>
            </a:prstGeom>
            <a:solidFill>
              <a:srgbClr val="FF990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48" name="Rectangle 165"/>
            <p:cNvSpPr>
              <a:spLocks noChangeArrowheads="1"/>
            </p:cNvSpPr>
            <p:nvPr/>
          </p:nvSpPr>
          <p:spPr bwMode="auto">
            <a:xfrm>
              <a:off x="1671" y="2935"/>
              <a:ext cx="2470" cy="155"/>
            </a:xfrm>
            <a:prstGeom prst="rect">
              <a:avLst/>
            </a:prstGeom>
            <a:solidFill>
              <a:srgbClr val="FFCC99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49" name="Rectangle 166"/>
            <p:cNvSpPr>
              <a:spLocks noChangeArrowheads="1"/>
            </p:cNvSpPr>
            <p:nvPr/>
          </p:nvSpPr>
          <p:spPr bwMode="auto">
            <a:xfrm>
              <a:off x="1671" y="2736"/>
              <a:ext cx="2145" cy="154"/>
            </a:xfrm>
            <a:prstGeom prst="rect">
              <a:avLst/>
            </a:prstGeom>
            <a:solidFill>
              <a:srgbClr val="FFFF0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0" name="Rectangle 167"/>
            <p:cNvSpPr>
              <a:spLocks noChangeArrowheads="1"/>
            </p:cNvSpPr>
            <p:nvPr/>
          </p:nvSpPr>
          <p:spPr bwMode="auto">
            <a:xfrm>
              <a:off x="1671" y="2541"/>
              <a:ext cx="1824" cy="150"/>
            </a:xfrm>
            <a:prstGeom prst="rect">
              <a:avLst/>
            </a:prstGeom>
            <a:solidFill>
              <a:srgbClr val="99CC0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1" name="Rectangle 168"/>
            <p:cNvSpPr>
              <a:spLocks noChangeArrowheads="1"/>
            </p:cNvSpPr>
            <p:nvPr/>
          </p:nvSpPr>
          <p:spPr bwMode="auto">
            <a:xfrm>
              <a:off x="1671" y="2342"/>
              <a:ext cx="1611" cy="155"/>
            </a:xfrm>
            <a:prstGeom prst="rect">
              <a:avLst/>
            </a:prstGeom>
            <a:solidFill>
              <a:srgbClr val="339966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2" name="Rectangle 169"/>
            <p:cNvSpPr>
              <a:spLocks noChangeArrowheads="1"/>
            </p:cNvSpPr>
            <p:nvPr/>
          </p:nvSpPr>
          <p:spPr bwMode="auto">
            <a:xfrm>
              <a:off x="1671" y="2143"/>
              <a:ext cx="1396" cy="154"/>
            </a:xfrm>
            <a:prstGeom prst="rect">
              <a:avLst/>
            </a:prstGeom>
            <a:solidFill>
              <a:srgbClr val="00808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3" name="Rectangle 170"/>
            <p:cNvSpPr>
              <a:spLocks noChangeArrowheads="1"/>
            </p:cNvSpPr>
            <p:nvPr/>
          </p:nvSpPr>
          <p:spPr bwMode="auto">
            <a:xfrm>
              <a:off x="1671" y="1944"/>
              <a:ext cx="1289" cy="154"/>
            </a:xfrm>
            <a:prstGeom prst="rect">
              <a:avLst/>
            </a:prstGeom>
            <a:solidFill>
              <a:srgbClr val="33CCCC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54" name="Rectangle 171"/>
            <p:cNvSpPr>
              <a:spLocks noChangeArrowheads="1"/>
            </p:cNvSpPr>
            <p:nvPr/>
          </p:nvSpPr>
          <p:spPr bwMode="auto">
            <a:xfrm>
              <a:off x="2040" y="1681"/>
              <a:ext cx="230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500" b="1" dirty="0">
                  <a:latin typeface="Arial Narrow" pitchFamily="34" charset="0"/>
                  <a:cs typeface="Times New Roman" pitchFamily="18" charset="0"/>
                </a:rPr>
                <a:t>Echelle  de Performance Thermique du bâtiment </a:t>
              </a:r>
            </a:p>
          </p:txBody>
        </p:sp>
        <p:sp>
          <p:nvSpPr>
            <p:cNvPr id="55" name="Rectangle 179"/>
            <p:cNvSpPr>
              <a:spLocks noChangeArrowheads="1"/>
            </p:cNvSpPr>
            <p:nvPr/>
          </p:nvSpPr>
          <p:spPr bwMode="auto">
            <a:xfrm>
              <a:off x="1718" y="3378"/>
              <a:ext cx="78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dirty="0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 Classe 8  :  Très Mauvais</a:t>
              </a:r>
              <a:endParaRPr lang="fr-FR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Rectangle 180"/>
            <p:cNvSpPr>
              <a:spLocks noChangeArrowheads="1"/>
            </p:cNvSpPr>
            <p:nvPr/>
          </p:nvSpPr>
          <p:spPr bwMode="auto">
            <a:xfrm>
              <a:off x="1722" y="3179"/>
              <a:ext cx="61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dirty="0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Classe 7  :  Mauvais</a:t>
              </a:r>
              <a:endParaRPr lang="fr-FR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Rectangle 181"/>
            <p:cNvSpPr>
              <a:spLocks noChangeArrowheads="1"/>
            </p:cNvSpPr>
            <p:nvPr/>
          </p:nvSpPr>
          <p:spPr bwMode="auto">
            <a:xfrm>
              <a:off x="1718" y="2980"/>
              <a:ext cx="82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dirty="0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Classe 6  :  Assez Mauvais</a:t>
              </a:r>
              <a:endParaRPr lang="fr-FR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Rectangle 182"/>
            <p:cNvSpPr>
              <a:spLocks noChangeArrowheads="1"/>
            </p:cNvSpPr>
            <p:nvPr/>
          </p:nvSpPr>
          <p:spPr bwMode="auto">
            <a:xfrm>
              <a:off x="1712" y="2781"/>
              <a:ext cx="26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dirty="0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Classe 5</a:t>
              </a:r>
              <a:endParaRPr lang="fr-FR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Rectangle 183"/>
            <p:cNvSpPr>
              <a:spLocks noChangeArrowheads="1"/>
            </p:cNvSpPr>
            <p:nvPr/>
          </p:nvSpPr>
          <p:spPr bwMode="auto">
            <a:xfrm>
              <a:off x="1713" y="2581"/>
              <a:ext cx="26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dirty="0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Classe 4</a:t>
              </a:r>
              <a:endParaRPr lang="fr-FR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184"/>
            <p:cNvSpPr>
              <a:spLocks noChangeArrowheads="1"/>
            </p:cNvSpPr>
            <p:nvPr/>
          </p:nvSpPr>
          <p:spPr bwMode="auto">
            <a:xfrm>
              <a:off x="1713" y="2383"/>
              <a:ext cx="26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dirty="0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Classe 3</a:t>
              </a:r>
              <a:endParaRPr lang="fr-FR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185"/>
            <p:cNvSpPr>
              <a:spLocks noChangeArrowheads="1"/>
            </p:cNvSpPr>
            <p:nvPr/>
          </p:nvSpPr>
          <p:spPr bwMode="auto">
            <a:xfrm>
              <a:off x="1713" y="2184"/>
              <a:ext cx="28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dirty="0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 Classe 2</a:t>
              </a:r>
              <a:endParaRPr lang="fr-FR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86"/>
            <p:cNvSpPr>
              <a:spLocks noChangeArrowheads="1"/>
            </p:cNvSpPr>
            <p:nvPr/>
          </p:nvSpPr>
          <p:spPr bwMode="auto">
            <a:xfrm>
              <a:off x="1713" y="1985"/>
              <a:ext cx="29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r-FR" sz="1000" dirty="0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 Classe 1 </a:t>
              </a:r>
              <a:endParaRPr lang="fr-FR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63" name="Group 188"/>
            <p:cNvGrpSpPr>
              <a:grpSpLocks/>
            </p:cNvGrpSpPr>
            <p:nvPr/>
          </p:nvGrpSpPr>
          <p:grpSpPr bwMode="auto">
            <a:xfrm>
              <a:off x="1465" y="3540"/>
              <a:ext cx="3278" cy="253"/>
              <a:chOff x="1465" y="3725"/>
              <a:chExt cx="3655" cy="341"/>
            </a:xfrm>
          </p:grpSpPr>
          <p:sp>
            <p:nvSpPr>
              <p:cNvPr id="64" name="Rectangle 189"/>
              <p:cNvSpPr>
                <a:spLocks noChangeArrowheads="1"/>
              </p:cNvSpPr>
              <p:nvPr/>
            </p:nvSpPr>
            <p:spPr bwMode="auto">
              <a:xfrm>
                <a:off x="1819" y="3725"/>
                <a:ext cx="3301" cy="1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just"/>
                <a:r>
                  <a:rPr lang="fr-FR" sz="1000" b="1" dirty="0">
                    <a:latin typeface="Arial Narrow" pitchFamily="34" charset="0"/>
                    <a:cs typeface="Times New Roman" pitchFamily="18" charset="0"/>
                  </a:rPr>
                  <a:t>Besoins énergétiques annuels du bâtiment liés au Confort Thermique – BECth [kWh/m².an] </a:t>
                </a:r>
              </a:p>
            </p:txBody>
          </p:sp>
          <p:sp>
            <p:nvSpPr>
              <p:cNvPr id="65" name="Rectangle 190"/>
              <p:cNvSpPr>
                <a:spLocks noChangeArrowheads="1"/>
              </p:cNvSpPr>
              <p:nvPr/>
            </p:nvSpPr>
            <p:spPr bwMode="auto">
              <a:xfrm>
                <a:off x="1465" y="3936"/>
                <a:ext cx="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endParaRPr lang="en-US" sz="1000" dirty="0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endParaRPr>
              </a:p>
            </p:txBody>
          </p:sp>
          <p:sp>
            <p:nvSpPr>
              <p:cNvPr id="66" name="Rectangle 191"/>
              <p:cNvSpPr>
                <a:spLocks noChangeArrowheads="1"/>
              </p:cNvSpPr>
              <p:nvPr/>
            </p:nvSpPr>
            <p:spPr bwMode="auto">
              <a:xfrm>
                <a:off x="3456" y="3831"/>
                <a:ext cx="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/>
                <a:endParaRPr lang="en-US" sz="1000" u="sng" dirty="0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71" name="AutoShape 157"/>
          <p:cNvSpPr>
            <a:spLocks noChangeArrowheads="1"/>
          </p:cNvSpPr>
          <p:nvPr/>
        </p:nvSpPr>
        <p:spPr bwMode="auto">
          <a:xfrm>
            <a:off x="6137965" y="4964470"/>
            <a:ext cx="2613868" cy="288000"/>
          </a:xfrm>
          <a:prstGeom prst="leftArrowCallout">
            <a:avLst>
              <a:gd name="adj1" fmla="val 34222"/>
              <a:gd name="adj2" fmla="val 28273"/>
              <a:gd name="adj3" fmla="val 91610"/>
              <a:gd name="adj4" fmla="val 70231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800" b="1" dirty="0">
                <a:latin typeface="Arial" charset="0"/>
                <a:cs typeface="Arial" charset="0"/>
              </a:rPr>
              <a:t>Exigence </a:t>
            </a:r>
            <a:r>
              <a:rPr lang="fr-FR" sz="800" b="1" dirty="0" smtClean="0">
                <a:latin typeface="Arial" charset="0"/>
                <a:cs typeface="Arial" charset="0"/>
              </a:rPr>
              <a:t>réglementaire minimale</a:t>
            </a:r>
            <a:endParaRPr lang="fr-FR" sz="800" b="1" dirty="0">
              <a:latin typeface="Arial" charset="0"/>
              <a:cs typeface="Arial" charset="0"/>
            </a:endParaRPr>
          </a:p>
        </p:txBody>
      </p:sp>
      <p:sp>
        <p:nvSpPr>
          <p:cNvPr id="72" name="Text Box 114"/>
          <p:cNvSpPr txBox="1">
            <a:spLocks noChangeArrowheads="1"/>
          </p:cNvSpPr>
          <p:nvPr/>
        </p:nvSpPr>
        <p:spPr bwMode="auto">
          <a:xfrm>
            <a:off x="238950" y="1212701"/>
            <a:ext cx="8441912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just">
              <a:lnSpc>
                <a:spcPts val="2600"/>
              </a:lnSpc>
              <a:spcBef>
                <a:spcPts val="300"/>
              </a:spcBef>
              <a:buFont typeface="Wingdings" pitchFamily="2" charset="2"/>
              <a:buChar char="Ø"/>
              <a:defRPr/>
            </a:pPr>
            <a:r>
              <a:rPr lang="fr-FR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Limiter</a:t>
            </a:r>
            <a:r>
              <a:rPr lang="fr-FR" sz="1800" b="1" dirty="0" smtClean="0">
                <a:latin typeface="Arial" charset="0"/>
                <a:cs typeface="Arial" charset="0"/>
              </a:rPr>
              <a:t> </a:t>
            </a:r>
            <a:r>
              <a:rPr lang="fr-FR" sz="1800" b="1" dirty="0">
                <a:latin typeface="Arial" charset="0"/>
                <a:cs typeface="Arial" charset="0"/>
              </a:rPr>
              <a:t>les besoins énergétiques du bâtiment liés au confort thermique "</a:t>
            </a:r>
            <a:r>
              <a:rPr lang="fr-FR" sz="1800" b="1" dirty="0" smtClean="0">
                <a:latin typeface="Arial" charset="0"/>
                <a:cs typeface="Arial" charset="0"/>
              </a:rPr>
              <a:t>BECTh": Besoins </a:t>
            </a:r>
            <a:r>
              <a:rPr lang="fr-FR" sz="1800" b="1" dirty="0">
                <a:latin typeface="Arial" charset="0"/>
                <a:cs typeface="Arial" charset="0"/>
              </a:rPr>
              <a:t>de </a:t>
            </a:r>
            <a:r>
              <a:rPr lang="fr-FR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CHAUFFAGE </a:t>
            </a:r>
            <a:r>
              <a:rPr lang="fr-FR" sz="1800" b="1" dirty="0" smtClean="0">
                <a:latin typeface="Arial" charset="0"/>
                <a:cs typeface="Arial" charset="0"/>
              </a:rPr>
              <a:t>&amp; de </a:t>
            </a:r>
            <a:r>
              <a:rPr lang="fr-FR" sz="1800" b="1" dirty="0" smtClean="0">
                <a:solidFill>
                  <a:srgbClr val="3399FF"/>
                </a:solidFill>
                <a:latin typeface="Arial" charset="0"/>
                <a:cs typeface="Arial" charset="0"/>
              </a:rPr>
              <a:t>REFROIDISSEMENT</a:t>
            </a:r>
            <a:r>
              <a:rPr lang="fr-FR" sz="1800" b="1" dirty="0" smtClean="0">
                <a:latin typeface="Arial" charset="0"/>
                <a:cs typeface="Arial" charset="0"/>
              </a:rPr>
              <a:t> </a:t>
            </a:r>
            <a:r>
              <a:rPr lang="fr-FR" sz="1800" b="1" dirty="0">
                <a:latin typeface="Arial" charset="0"/>
                <a:cs typeface="Arial" charset="0"/>
              </a:rPr>
              <a:t>des </a:t>
            </a:r>
            <a:r>
              <a:rPr lang="fr-FR" sz="1800" b="1" dirty="0" smtClean="0">
                <a:latin typeface="Arial" charset="0"/>
                <a:cs typeface="Arial" charset="0"/>
              </a:rPr>
              <a:t>ambiances.</a:t>
            </a:r>
            <a:endParaRPr lang="fr-FR" sz="500" b="1" dirty="0">
              <a:latin typeface="Arial" charset="0"/>
              <a:cs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467330" y="3497993"/>
            <a:ext cx="8349130" cy="1795607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dash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75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4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74" name="Text Box 114"/>
          <p:cNvSpPr txBox="1">
            <a:spLocks noChangeArrowheads="1"/>
          </p:cNvSpPr>
          <p:nvPr/>
        </p:nvSpPr>
        <p:spPr bwMode="auto">
          <a:xfrm>
            <a:off x="238950" y="2441021"/>
            <a:ext cx="8441912" cy="39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1950" indent="-361950" algn="just">
              <a:lnSpc>
                <a:spcPts val="2600"/>
              </a:lnSpc>
              <a:spcBef>
                <a:spcPts val="300"/>
              </a:spcBef>
              <a:buClr>
                <a:srgbClr val="0000FF"/>
              </a:buClr>
              <a:buFont typeface="Wingdings" pitchFamily="2" charset="2"/>
              <a:buChar char="è"/>
              <a:defRPr/>
            </a:pPr>
            <a:r>
              <a:rPr lang="fr-FR" sz="1800" b="1" dirty="0" smtClean="0">
                <a:latin typeface="Arial" charset="0"/>
                <a:cs typeface="Arial" charset="0"/>
              </a:rPr>
              <a:t>Amélioration </a:t>
            </a:r>
            <a:r>
              <a:rPr lang="fr-FR" sz="1800" b="1" dirty="0">
                <a:latin typeface="Arial" charset="0"/>
                <a:cs typeface="Arial" charset="0"/>
              </a:rPr>
              <a:t>de la qualité thermique de l’enveloppe du bâtiment.</a:t>
            </a:r>
          </a:p>
        </p:txBody>
      </p:sp>
      <p:pic>
        <p:nvPicPr>
          <p:cNvPr id="76" name="Image 75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3426" name="Text Box 2"/>
          <p:cNvSpPr txBox="1">
            <a:spLocks noChangeArrowheads="1"/>
          </p:cNvSpPr>
          <p:nvPr/>
        </p:nvSpPr>
        <p:spPr bwMode="auto">
          <a:xfrm>
            <a:off x="191672" y="1218575"/>
            <a:ext cx="8629713" cy="4896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55600" indent="-355600" algn="just">
              <a:lnSpc>
                <a:spcPct val="140000"/>
              </a:lnSpc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q"/>
              <a:defRPr/>
            </a:pPr>
            <a:r>
              <a:rPr lang="fr-FR" sz="1800" b="1" dirty="0" smtClean="0">
                <a:latin typeface="+mn-lt"/>
                <a:cs typeface="Arial" charset="0"/>
              </a:rPr>
              <a:t>La conformité à la RTBN nécessite de :</a:t>
            </a:r>
            <a:endParaRPr lang="fr-FR" sz="1800" b="1" dirty="0">
              <a:latin typeface="+mn-lt"/>
              <a:cs typeface="Arial" charset="0"/>
            </a:endParaRPr>
          </a:p>
          <a:p>
            <a:pPr marL="800100" lvl="1" indent="-342900" algn="just">
              <a:lnSpc>
                <a:spcPct val="140000"/>
              </a:lnSpc>
              <a:spcBef>
                <a:spcPct val="50000"/>
              </a:spcBef>
              <a:buClr>
                <a:srgbClr val="0000FF"/>
              </a:buClr>
              <a:buFont typeface="+mj-lt"/>
              <a:buAutoNum type="arabicPeriod"/>
              <a:defRPr/>
            </a:pPr>
            <a:r>
              <a:rPr lang="fr-FR" sz="1800" b="1" dirty="0">
                <a:solidFill>
                  <a:schemeClr val="accent2"/>
                </a:solidFill>
                <a:latin typeface="+mn-lt"/>
                <a:cs typeface="Arial" charset="0"/>
              </a:rPr>
              <a:t>Réaliser une </a:t>
            </a:r>
            <a:r>
              <a:rPr lang="fr-FR" sz="18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Etude Energétique (EE) </a:t>
            </a:r>
            <a:r>
              <a:rPr lang="fr-FR" sz="1800" b="1" dirty="0">
                <a:latin typeface="+mn-lt"/>
                <a:cs typeface="Arial" charset="0"/>
              </a:rPr>
              <a:t>du </a:t>
            </a:r>
            <a:r>
              <a:rPr lang="fr-FR" sz="1800" b="1" dirty="0" smtClean="0">
                <a:latin typeface="+mn-lt"/>
                <a:cs typeface="Arial" charset="0"/>
              </a:rPr>
              <a:t>projet de bâtiment </a:t>
            </a:r>
            <a:r>
              <a:rPr lang="fr-FR" sz="1800" b="1" dirty="0">
                <a:latin typeface="+mn-lt"/>
                <a:cs typeface="Arial" charset="0"/>
              </a:rPr>
              <a:t>afin de démontrer </a:t>
            </a:r>
            <a:r>
              <a:rPr lang="fr-FR" sz="1800" b="1" dirty="0" smtClean="0">
                <a:latin typeface="+mn-lt"/>
                <a:cs typeface="Arial" charset="0"/>
              </a:rPr>
              <a:t>qu’il satisfait </a:t>
            </a:r>
            <a:r>
              <a:rPr lang="fr-FR" sz="1800" b="1" dirty="0">
                <a:solidFill>
                  <a:srgbClr val="FF0000"/>
                </a:solidFill>
                <a:latin typeface="+mn-lt"/>
                <a:cs typeface="Arial" charset="0"/>
              </a:rPr>
              <a:t>les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spécifications techniques minimales d’économie d’énergie</a:t>
            </a:r>
            <a:r>
              <a:rPr lang="fr-FR" sz="1800" b="1" dirty="0" smtClean="0">
                <a:latin typeface="+mn-lt"/>
                <a:cs typeface="Arial" charset="0"/>
              </a:rPr>
              <a:t>, prévues par la RTBN </a:t>
            </a:r>
            <a:r>
              <a:rPr lang="fr-FR" sz="1800" b="1" dirty="0">
                <a:latin typeface="+mn-lt"/>
                <a:cs typeface="Arial" charset="0"/>
              </a:rPr>
              <a:t>;</a:t>
            </a:r>
          </a:p>
          <a:p>
            <a:pPr marL="800100" lvl="1" indent="-342900" algn="just">
              <a:lnSpc>
                <a:spcPct val="140000"/>
              </a:lnSpc>
              <a:spcBef>
                <a:spcPct val="50000"/>
              </a:spcBef>
              <a:buClr>
                <a:srgbClr val="0000FF"/>
              </a:buClr>
              <a:buFont typeface="+mj-lt"/>
              <a:buAutoNum type="arabicPeriod"/>
              <a:defRPr/>
            </a:pPr>
            <a:r>
              <a:rPr lang="fr-FR" sz="18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Mettre en œuvre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les </a:t>
            </a:r>
            <a:r>
              <a:rPr lang="fr-FR" sz="1800" b="1" dirty="0">
                <a:solidFill>
                  <a:srgbClr val="FF0000"/>
                </a:solidFill>
                <a:latin typeface="+mn-lt"/>
                <a:cs typeface="Arial" charset="0"/>
              </a:rPr>
              <a:t>actions d’économie d’énergie</a:t>
            </a:r>
            <a:r>
              <a:rPr lang="fr-FR" sz="1800" b="1" dirty="0">
                <a:solidFill>
                  <a:schemeClr val="accent2"/>
                </a:solidFill>
                <a:latin typeface="+mn-lt"/>
                <a:cs typeface="Arial" charset="0"/>
              </a:rPr>
              <a:t> </a:t>
            </a:r>
            <a:r>
              <a:rPr lang="fr-FR" sz="1800" b="1" dirty="0" smtClean="0">
                <a:latin typeface="+mn-lt"/>
                <a:cs typeface="Arial" charset="0"/>
              </a:rPr>
              <a:t>identifiées par l’EE.</a:t>
            </a:r>
            <a:endParaRPr lang="fr-FR" sz="1800" b="1" dirty="0">
              <a:latin typeface="+mn-lt"/>
              <a:cs typeface="Arial" charset="0"/>
            </a:endParaRPr>
          </a:p>
          <a:p>
            <a:pPr marL="355600" indent="-355600" algn="just">
              <a:lnSpc>
                <a:spcPct val="140000"/>
              </a:lnSpc>
              <a:spcBef>
                <a:spcPct val="50000"/>
              </a:spcBef>
              <a:buClr>
                <a:srgbClr val="00FFFF"/>
              </a:buClr>
              <a:buFont typeface="Wingdings" pitchFamily="2" charset="2"/>
              <a:buChar char="q"/>
              <a:defRPr/>
            </a:pPr>
            <a:endParaRPr lang="fr-FR" sz="1800" b="1" dirty="0">
              <a:latin typeface="+mn-lt"/>
              <a:cs typeface="Arial" charset="0"/>
            </a:endParaRPr>
          </a:p>
          <a:p>
            <a:pPr marL="355600" indent="-355600" algn="just">
              <a:lnSpc>
                <a:spcPct val="140000"/>
              </a:lnSpc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q"/>
              <a:defRPr/>
            </a:pPr>
            <a:r>
              <a:rPr lang="fr-FR" sz="18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Deux démarches </a:t>
            </a:r>
            <a:r>
              <a:rPr lang="fr-FR" sz="1800" b="1" dirty="0" smtClean="0">
                <a:latin typeface="+mn-lt"/>
                <a:cs typeface="Arial" charset="0"/>
              </a:rPr>
              <a:t>sont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 possibles </a:t>
            </a:r>
            <a:r>
              <a:rPr lang="fr-FR" sz="1800" b="1" dirty="0" smtClean="0">
                <a:latin typeface="+mn-lt"/>
                <a:cs typeface="Arial" charset="0"/>
              </a:rPr>
              <a:t>à suivre:</a:t>
            </a:r>
            <a:endParaRPr lang="fr-FR" sz="1800" b="1" dirty="0">
              <a:latin typeface="+mn-lt"/>
              <a:cs typeface="Arial" charset="0"/>
            </a:endParaRPr>
          </a:p>
          <a:p>
            <a:pPr marL="808038" indent="-357188" algn="just">
              <a:lnSpc>
                <a:spcPct val="140000"/>
              </a:lnSpc>
              <a:spcBef>
                <a:spcPct val="50000"/>
              </a:spcBef>
              <a:buClr>
                <a:srgbClr val="0000FF"/>
              </a:buClr>
              <a:buFont typeface="Wingdings"/>
              <a:buChar char="è"/>
              <a:defRPr/>
            </a:pP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L’approche </a:t>
            </a:r>
            <a:r>
              <a:rPr lang="fr-FR" sz="1800" b="1" dirty="0" smtClean="0">
                <a:solidFill>
                  <a:schemeClr val="accent6"/>
                </a:solidFill>
                <a:latin typeface="+mn-lt"/>
                <a:cs typeface="Arial" charset="0"/>
                <a:sym typeface="Wingdings" pitchFamily="2" charset="2"/>
              </a:rPr>
              <a:t>prescriptive</a:t>
            </a: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;</a:t>
            </a:r>
          </a:p>
          <a:p>
            <a:pPr marL="450850" algn="just">
              <a:lnSpc>
                <a:spcPct val="140000"/>
              </a:lnSpc>
              <a:spcBef>
                <a:spcPct val="50000"/>
              </a:spcBef>
              <a:buClr>
                <a:srgbClr val="00FFFF"/>
              </a:buClr>
              <a:defRPr/>
            </a:pP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  <a:sym typeface="Wingdings" pitchFamily="2" charset="2"/>
              </a:rPr>
              <a:t>OU</a:t>
            </a:r>
            <a:endParaRPr lang="fr-FR" sz="1800" b="1" dirty="0">
              <a:solidFill>
                <a:srgbClr val="FF0000"/>
              </a:solidFill>
              <a:latin typeface="+mn-lt"/>
              <a:cs typeface="Arial" charset="0"/>
              <a:sym typeface="Wingdings" pitchFamily="2" charset="2"/>
            </a:endParaRPr>
          </a:p>
          <a:p>
            <a:pPr marL="795338" indent="-344488" algn="just">
              <a:lnSpc>
                <a:spcPct val="140000"/>
              </a:lnSpc>
              <a:spcBef>
                <a:spcPct val="50000"/>
              </a:spcBef>
              <a:buClr>
                <a:srgbClr val="0000FF"/>
              </a:buClr>
              <a:buFont typeface="Wingdings"/>
              <a:buChar char="è"/>
              <a:defRPr/>
            </a:pP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L’approche </a:t>
            </a:r>
            <a:r>
              <a:rPr lang="fr-FR" sz="1800" b="1" dirty="0" smtClean="0">
                <a:solidFill>
                  <a:schemeClr val="accent6"/>
                </a:solidFill>
                <a:latin typeface="+mn-lt"/>
                <a:cs typeface="Arial" charset="0"/>
                <a:sym typeface="Wingdings" pitchFamily="2" charset="2"/>
              </a:rPr>
              <a:t>performancielle</a:t>
            </a:r>
            <a:r>
              <a:rPr lang="fr-FR" sz="1800" b="1" dirty="0" smtClean="0">
                <a:latin typeface="+mn-lt"/>
                <a:cs typeface="Arial" charset="0"/>
                <a:sym typeface="Wingdings" pitchFamily="2" charset="2"/>
              </a:rPr>
              <a:t>.</a:t>
            </a:r>
          </a:p>
        </p:txBody>
      </p:sp>
      <p:sp>
        <p:nvSpPr>
          <p:cNvPr id="4" name="Text Box 42"/>
          <p:cNvSpPr txBox="1">
            <a:spLocks noChangeArrowheads="1"/>
          </p:cNvSpPr>
          <p:nvPr/>
        </p:nvSpPr>
        <p:spPr bwMode="auto">
          <a:xfrm>
            <a:off x="305417" y="149225"/>
            <a:ext cx="6840000" cy="6588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algn="l">
              <a:lnSpc>
                <a:spcPct val="15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</a:rPr>
              <a:t>Généralités</a:t>
            </a:r>
            <a:endParaRPr lang="fr-FR" sz="2800" b="1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7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5</a:t>
            </a:fld>
            <a:endParaRPr lang="fr-FR" b="1" dirty="0">
              <a:latin typeface="Agency FB" pitchFamily="34" charset="0"/>
            </a:endParaRPr>
          </a:p>
        </p:txBody>
      </p:sp>
      <p:pic>
        <p:nvPicPr>
          <p:cNvPr id="6" name="Image 5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03209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2"/>
          <p:cNvSpPr txBox="1">
            <a:spLocks noChangeArrowheads="1"/>
          </p:cNvSpPr>
          <p:nvPr/>
        </p:nvSpPr>
        <p:spPr bwMode="auto">
          <a:xfrm>
            <a:off x="305417" y="149225"/>
            <a:ext cx="6840000" cy="5778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 wrap="square">
            <a:spAutoFit/>
          </a:bodyPr>
          <a:lstStyle/>
          <a:p>
            <a:pPr marL="355600" algn="l">
              <a:lnSpc>
                <a:spcPct val="150000"/>
              </a:lnSpc>
              <a:spcBef>
                <a:spcPct val="50000"/>
              </a:spcBef>
            </a:pPr>
            <a:r>
              <a:rPr lang="fr-FR" b="1" dirty="0" smtClean="0">
                <a:solidFill>
                  <a:schemeClr val="bg1"/>
                </a:solidFill>
                <a:latin typeface="Agency FB" pitchFamily="34" charset="0"/>
              </a:rPr>
              <a:t>Procédure de  conformité à la RTBN</a:t>
            </a:r>
            <a:endParaRPr lang="fr-FR" b="1" dirty="0">
              <a:solidFill>
                <a:schemeClr val="bg1"/>
              </a:solidFill>
              <a:latin typeface="Agency FB" pitchFamily="34" charset="0"/>
            </a:endParaRPr>
          </a:p>
        </p:txBody>
      </p:sp>
      <p:graphicFrame>
        <p:nvGraphicFramePr>
          <p:cNvPr id="6" name="Diagramme 5"/>
          <p:cNvGraphicFramePr/>
          <p:nvPr/>
        </p:nvGraphicFramePr>
        <p:xfrm>
          <a:off x="777922" y="1397000"/>
          <a:ext cx="7997588" cy="4785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6</a:t>
            </a:fld>
            <a:endParaRPr lang="fr-FR" b="1" dirty="0">
              <a:latin typeface="Agency FB" pitchFamily="34" charset="0"/>
            </a:endParaRPr>
          </a:p>
        </p:txBody>
      </p:sp>
      <p:pic>
        <p:nvPicPr>
          <p:cNvPr id="7" name="Image 6" descr="logo-ANME-Fr-baseline (2)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5425" y="1676869"/>
            <a:ext cx="86185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algn="just">
              <a:lnSpc>
                <a:spcPct val="15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 pitchFamily="2" charset="2"/>
              <a:buChar char="è"/>
            </a:pPr>
            <a:r>
              <a:rPr lang="fr-FR" sz="2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Limité </a:t>
            </a:r>
            <a:r>
              <a:rPr lang="fr-FR" sz="1800" b="1" dirty="0" smtClean="0">
                <a:latin typeface="+mn-lt"/>
                <a:cs typeface="Arial" charset="0"/>
              </a:rPr>
              <a:t>aux bâtiments de configurations architecturales </a:t>
            </a:r>
            <a:r>
              <a:rPr lang="fr-FR" sz="2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simples</a:t>
            </a:r>
            <a:r>
              <a:rPr lang="fr-FR" sz="1800" b="1" dirty="0" smtClean="0">
                <a:latin typeface="+mn-lt"/>
                <a:cs typeface="Arial" charset="0"/>
              </a:rPr>
              <a:t>.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216622" y="3689020"/>
            <a:ext cx="7303294" cy="2503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0850" indent="-273050" algn="just">
              <a:lnSpc>
                <a:spcPts val="2200"/>
              </a:lnSpc>
              <a:spcBef>
                <a:spcPts val="300"/>
              </a:spcBef>
              <a:buClr>
                <a:srgbClr val="0000FF"/>
              </a:buClr>
              <a:buSzPct val="125000"/>
              <a:buFont typeface="Wingdings" pitchFamily="2" charset="2"/>
              <a:buChar char="§"/>
            </a:pPr>
            <a:r>
              <a:rPr lang="fr-FR" sz="1400" b="1" dirty="0" smtClean="0">
                <a:solidFill>
                  <a:srgbClr val="3399FF"/>
                </a:solidFill>
                <a:latin typeface="+mn-lt"/>
                <a:cs typeface="Arial" charset="0"/>
              </a:rPr>
              <a:t>Taille</a:t>
            </a:r>
            <a:r>
              <a:rPr lang="fr-FR" sz="14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 </a:t>
            </a:r>
            <a:r>
              <a:rPr lang="fr-FR" sz="1400" b="1" dirty="0">
                <a:latin typeface="+mn-lt"/>
                <a:cs typeface="Arial" charset="0"/>
              </a:rPr>
              <a:t>du bâtiment 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petite</a:t>
            </a:r>
            <a:r>
              <a:rPr lang="fr-FR" sz="1400" b="1" dirty="0" smtClean="0">
                <a:latin typeface="+mn-lt"/>
                <a:cs typeface="Arial" charset="0"/>
              </a:rPr>
              <a:t>: Nombre de niveaux dans le cas du résidentiel       (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RDC + 3 Etages</a:t>
            </a:r>
            <a:r>
              <a:rPr lang="fr-FR" sz="1400" b="1" dirty="0" smtClean="0">
                <a:latin typeface="+mn-lt"/>
                <a:cs typeface="Arial" charset="0"/>
              </a:rPr>
              <a:t>), surface couverte dans le cas des bâtiments à usage de bureaux (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1500 m²</a:t>
            </a:r>
            <a:r>
              <a:rPr lang="fr-FR" sz="1400" b="1" dirty="0" smtClean="0">
                <a:latin typeface="+mn-lt"/>
                <a:cs typeface="Arial" charset="0"/>
              </a:rPr>
              <a:t>).</a:t>
            </a:r>
          </a:p>
          <a:p>
            <a:pPr marL="450850" indent="-273050" algn="just">
              <a:lnSpc>
                <a:spcPts val="2200"/>
              </a:lnSpc>
              <a:spcBef>
                <a:spcPts val="300"/>
              </a:spcBef>
              <a:buClr>
                <a:srgbClr val="0000FF"/>
              </a:buClr>
              <a:buSzPct val="125000"/>
            </a:pPr>
            <a:r>
              <a:rPr lang="fr-FR" sz="1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ET</a:t>
            </a:r>
            <a:endParaRPr lang="fr-FR" sz="1400" b="1" dirty="0">
              <a:solidFill>
                <a:srgbClr val="FF0000"/>
              </a:solidFill>
              <a:latin typeface="+mn-lt"/>
              <a:cs typeface="Arial" charset="0"/>
            </a:endParaRPr>
          </a:p>
          <a:p>
            <a:pPr marL="450850" indent="-273050" algn="just">
              <a:lnSpc>
                <a:spcPts val="2200"/>
              </a:lnSpc>
              <a:spcBef>
                <a:spcPts val="300"/>
              </a:spcBef>
              <a:buClr>
                <a:srgbClr val="0000FF"/>
              </a:buClr>
              <a:buSzPct val="125000"/>
              <a:buFont typeface="Wingdings" pitchFamily="2" charset="2"/>
              <a:buChar char="§"/>
            </a:pPr>
            <a:r>
              <a:rPr lang="fr-FR" sz="1400" b="1" dirty="0" smtClean="0">
                <a:solidFill>
                  <a:srgbClr val="3399FF"/>
                </a:solidFill>
                <a:latin typeface="+mn-lt"/>
                <a:cs typeface="Arial" charset="0"/>
              </a:rPr>
              <a:t>Taux </a:t>
            </a:r>
            <a:r>
              <a:rPr lang="fr-FR" sz="1400" b="1" dirty="0">
                <a:solidFill>
                  <a:srgbClr val="3399FF"/>
                </a:solidFill>
                <a:latin typeface="+mn-lt"/>
                <a:cs typeface="Arial" charset="0"/>
              </a:rPr>
              <a:t>global </a:t>
            </a:r>
            <a:r>
              <a:rPr lang="fr-FR" sz="1400" b="1" dirty="0" smtClean="0">
                <a:solidFill>
                  <a:srgbClr val="3399FF"/>
                </a:solidFill>
                <a:latin typeface="+mn-lt"/>
                <a:cs typeface="Arial" charset="0"/>
              </a:rPr>
              <a:t>des </a:t>
            </a:r>
            <a:r>
              <a:rPr lang="fr-FR" sz="1400" b="1" dirty="0">
                <a:solidFill>
                  <a:srgbClr val="3399FF"/>
                </a:solidFill>
                <a:latin typeface="+mn-lt"/>
                <a:cs typeface="Arial" charset="0"/>
              </a:rPr>
              <a:t>baies </a:t>
            </a:r>
            <a:r>
              <a:rPr lang="fr-FR" sz="1400" b="1" dirty="0" smtClean="0">
                <a:solidFill>
                  <a:srgbClr val="3399FF"/>
                </a:solidFill>
                <a:latin typeface="+mn-lt"/>
                <a:cs typeface="Arial" charset="0"/>
              </a:rPr>
              <a:t>vitrées </a:t>
            </a:r>
            <a:r>
              <a:rPr lang="fr-FR" sz="1400" b="1" dirty="0">
                <a:solidFill>
                  <a:srgbClr val="3399FF"/>
                </a:solidFill>
                <a:latin typeface="+mn-lt"/>
                <a:cs typeface="Arial" charset="0"/>
              </a:rPr>
              <a:t>(TGBV) </a:t>
            </a:r>
            <a:r>
              <a:rPr lang="fr-FR" sz="1400" b="1" dirty="0" smtClean="0">
                <a:latin typeface="+mn-lt"/>
                <a:cs typeface="Arial" charset="0"/>
              </a:rPr>
              <a:t>du bâtiment 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≤ à une limite</a:t>
            </a:r>
            <a:r>
              <a:rPr lang="fr-FR" sz="1400" b="1" dirty="0" smtClean="0">
                <a:latin typeface="+mn-lt"/>
                <a:cs typeface="Arial" charset="0"/>
              </a:rPr>
              <a:t>: 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45%</a:t>
            </a:r>
            <a:r>
              <a:rPr lang="fr-FR" sz="1400" b="1" dirty="0" smtClean="0">
                <a:latin typeface="+mn-lt"/>
                <a:cs typeface="Arial" charset="0"/>
              </a:rPr>
              <a:t> (résidentiel et bureaux privés), 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35%</a:t>
            </a:r>
            <a:r>
              <a:rPr lang="fr-FR" sz="1400" b="1" dirty="0" smtClean="0">
                <a:latin typeface="+mn-lt"/>
                <a:cs typeface="Arial" charset="0"/>
              </a:rPr>
              <a:t> (bureaux publics).</a:t>
            </a:r>
          </a:p>
          <a:p>
            <a:pPr marL="450850" indent="-273050" algn="just">
              <a:lnSpc>
                <a:spcPts val="2200"/>
              </a:lnSpc>
              <a:spcBef>
                <a:spcPts val="300"/>
              </a:spcBef>
              <a:buClr>
                <a:srgbClr val="0000FF"/>
              </a:buClr>
              <a:buSzPct val="125000"/>
            </a:pPr>
            <a:r>
              <a:rPr lang="fr-FR" sz="1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ET</a:t>
            </a:r>
            <a:endParaRPr lang="fr-FR" sz="1400" b="1" dirty="0">
              <a:solidFill>
                <a:srgbClr val="FF0000"/>
              </a:solidFill>
              <a:latin typeface="+mn-lt"/>
              <a:cs typeface="Arial" charset="0"/>
            </a:endParaRPr>
          </a:p>
          <a:p>
            <a:pPr marL="450850" indent="-273050" algn="just">
              <a:lnSpc>
                <a:spcPts val="2200"/>
              </a:lnSpc>
              <a:spcBef>
                <a:spcPts val="300"/>
              </a:spcBef>
              <a:buClr>
                <a:srgbClr val="0000FF"/>
              </a:buClr>
              <a:buSzPct val="125000"/>
              <a:buFont typeface="Wingdings" pitchFamily="2" charset="2"/>
              <a:buChar char="§"/>
            </a:pPr>
            <a:r>
              <a:rPr lang="fr-FR" sz="1400" b="1" dirty="0" smtClean="0">
                <a:solidFill>
                  <a:srgbClr val="3399FF"/>
                </a:solidFill>
                <a:latin typeface="+mn-lt"/>
                <a:cs typeface="Arial" charset="0"/>
              </a:rPr>
              <a:t>Taux </a:t>
            </a:r>
            <a:r>
              <a:rPr lang="fr-FR" sz="1400" b="1" dirty="0">
                <a:solidFill>
                  <a:srgbClr val="3399FF"/>
                </a:solidFill>
                <a:latin typeface="+mn-lt"/>
                <a:cs typeface="Arial" charset="0"/>
              </a:rPr>
              <a:t>relatif </a:t>
            </a:r>
            <a:r>
              <a:rPr lang="fr-FR" sz="1400" b="1" dirty="0" smtClean="0">
                <a:solidFill>
                  <a:srgbClr val="3399FF"/>
                </a:solidFill>
                <a:latin typeface="+mn-lt"/>
                <a:cs typeface="Arial" charset="0"/>
              </a:rPr>
              <a:t>des </a:t>
            </a:r>
            <a:r>
              <a:rPr lang="fr-FR" sz="1400" b="1" dirty="0">
                <a:solidFill>
                  <a:srgbClr val="3399FF"/>
                </a:solidFill>
                <a:latin typeface="+mn-lt"/>
                <a:cs typeface="Arial" charset="0"/>
              </a:rPr>
              <a:t>baies vitrées (TRBV) </a:t>
            </a:r>
            <a:r>
              <a:rPr lang="fr-FR" sz="1400" b="1" dirty="0" smtClean="0">
                <a:latin typeface="+mn-lt"/>
                <a:cs typeface="Arial" charset="0"/>
              </a:rPr>
              <a:t>du bâtiment par </a:t>
            </a:r>
            <a:r>
              <a:rPr lang="fr-FR" sz="1400" b="1" dirty="0">
                <a:latin typeface="+mn-lt"/>
                <a:cs typeface="Arial" charset="0"/>
              </a:rPr>
              <a:t>rapport à l’(Est &amp; Ouest) ± 45</a:t>
            </a:r>
            <a:r>
              <a:rPr lang="fr-FR" sz="1400" b="1" dirty="0" smtClean="0">
                <a:latin typeface="+mn-lt"/>
                <a:cs typeface="Arial" charset="0"/>
              </a:rPr>
              <a:t>° 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≤ à une limite</a:t>
            </a:r>
            <a:r>
              <a:rPr lang="fr-FR" sz="1400" b="1" dirty="0" smtClean="0">
                <a:latin typeface="+mn-lt"/>
                <a:cs typeface="Arial" charset="0"/>
              </a:rPr>
              <a:t>: 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35%</a:t>
            </a:r>
            <a:r>
              <a:rPr lang="fr-FR" sz="1400" b="1" dirty="0" smtClean="0">
                <a:latin typeface="+mn-lt"/>
                <a:cs typeface="Arial" charset="0"/>
              </a:rPr>
              <a:t> (résidentiel et bureaux privés), 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  <a:cs typeface="Arial" charset="0"/>
              </a:rPr>
              <a:t>25%</a:t>
            </a:r>
            <a:r>
              <a:rPr lang="fr-FR" sz="1400" b="1" dirty="0" smtClean="0">
                <a:latin typeface="+mn-lt"/>
                <a:cs typeface="Arial" charset="0"/>
              </a:rPr>
              <a:t> (bureaux publics).</a:t>
            </a:r>
            <a:endParaRPr lang="fr-FR" sz="1600" b="1" dirty="0">
              <a:latin typeface="+mn-lt"/>
              <a:cs typeface="Arial" charset="0"/>
            </a:endParaRPr>
          </a:p>
        </p:txBody>
      </p:sp>
      <p:sp>
        <p:nvSpPr>
          <p:cNvPr id="19462" name="Text Box 3"/>
          <p:cNvSpPr txBox="1">
            <a:spLocks noChangeArrowheads="1"/>
          </p:cNvSpPr>
          <p:nvPr/>
        </p:nvSpPr>
        <p:spPr bwMode="auto">
          <a:xfrm>
            <a:off x="214313" y="3210225"/>
            <a:ext cx="7381875" cy="41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 algn="just">
              <a:lnSpc>
                <a:spcPct val="15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 pitchFamily="2" charset="2"/>
              <a:buChar char="è"/>
            </a:pPr>
            <a:r>
              <a:rPr lang="fr-FR" sz="1600" b="1" dirty="0" smtClean="0">
                <a:latin typeface="+mn-lt"/>
                <a:cs typeface="Arial" charset="0"/>
              </a:rPr>
              <a:t>Si elle </a:t>
            </a:r>
            <a:r>
              <a:rPr lang="fr-FR" sz="1600" b="1" dirty="0">
                <a:latin typeface="+mn-lt"/>
                <a:cs typeface="Arial" charset="0"/>
              </a:rPr>
              <a:t>satisfait </a:t>
            </a:r>
            <a:r>
              <a:rPr lang="fr-FR" sz="1600" b="1" dirty="0" smtClean="0">
                <a:solidFill>
                  <a:srgbClr val="3399FF"/>
                </a:solidFill>
                <a:latin typeface="+mn-lt"/>
                <a:cs typeface="Arial" charset="0"/>
              </a:rPr>
              <a:t>les 3 conditions ensembles </a:t>
            </a:r>
            <a:r>
              <a:rPr lang="fr-FR" sz="1600" b="1" dirty="0" smtClean="0">
                <a:latin typeface="+mn-lt"/>
                <a:cs typeface="Arial" charset="0"/>
              </a:rPr>
              <a:t>suivantes :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6524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Approche prescriptive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sp>
        <p:nvSpPr>
          <p:cNvPr id="10" name="Text Box 67"/>
          <p:cNvSpPr txBox="1">
            <a:spLocks noChangeArrowheads="1"/>
          </p:cNvSpPr>
          <p:nvPr/>
        </p:nvSpPr>
        <p:spPr bwMode="auto">
          <a:xfrm>
            <a:off x="214313" y="1224241"/>
            <a:ext cx="8607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Domaine d’application ?</a:t>
            </a:r>
          </a:p>
        </p:txBody>
      </p:sp>
      <p:sp>
        <p:nvSpPr>
          <p:cNvPr id="11" name="Text Box 67"/>
          <p:cNvSpPr txBox="1">
            <a:spLocks noChangeArrowheads="1"/>
          </p:cNvSpPr>
          <p:nvPr/>
        </p:nvSpPr>
        <p:spPr bwMode="auto">
          <a:xfrm>
            <a:off x="214313" y="2687030"/>
            <a:ext cx="8607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Configuration architecturale simple ?</a:t>
            </a:r>
          </a:p>
        </p:txBody>
      </p:sp>
      <p:sp>
        <p:nvSpPr>
          <p:cNvPr id="13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7</a:t>
            </a:fld>
            <a:endParaRPr lang="fr-FR" b="1" dirty="0">
              <a:latin typeface="Agency FB" pitchFamily="34" charset="0"/>
            </a:endParaRPr>
          </a:p>
        </p:txBody>
      </p:sp>
      <p:pic>
        <p:nvPicPr>
          <p:cNvPr id="12" name="Image 11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14313" y="2914842"/>
            <a:ext cx="862965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algn="just">
              <a:lnSpc>
                <a:spcPct val="160000"/>
              </a:lnSpc>
              <a:spcBef>
                <a:spcPct val="50000"/>
              </a:spcBef>
              <a:buClr>
                <a:srgbClr val="0000FF"/>
              </a:buClr>
              <a:buSzPct val="85000"/>
              <a:buFont typeface="Wingdings"/>
              <a:buChar char="è"/>
              <a:defRPr/>
            </a:pPr>
            <a:r>
              <a:rPr lang="fr-FR" sz="2000" b="1" dirty="0" smtClean="0">
                <a:solidFill>
                  <a:srgbClr val="3399FF"/>
                </a:solidFill>
                <a:latin typeface="+mn-lt"/>
                <a:cs typeface="Arial" charset="0"/>
              </a:rPr>
              <a:t>L’architecte</a:t>
            </a:r>
            <a:r>
              <a:rPr lang="fr-FR" sz="20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 </a:t>
            </a:r>
            <a:r>
              <a:rPr lang="fr-FR" sz="2000" b="1" dirty="0">
                <a:solidFill>
                  <a:srgbClr val="FF0000"/>
                </a:solidFill>
                <a:latin typeface="+mn-lt"/>
                <a:cs typeface="Arial" charset="0"/>
              </a:rPr>
              <a:t>concepteur du </a:t>
            </a:r>
            <a:r>
              <a:rPr lang="fr-FR" sz="2000" b="1" dirty="0" smtClean="0">
                <a:solidFill>
                  <a:srgbClr val="FF0000"/>
                </a:solidFill>
                <a:latin typeface="+mn-lt"/>
                <a:cs typeface="Arial" charset="0"/>
              </a:rPr>
              <a:t>projet</a:t>
            </a:r>
            <a:r>
              <a:rPr lang="fr-FR" sz="2000" b="1" dirty="0" smtClean="0">
                <a:latin typeface="+mn-lt"/>
                <a:cs typeface="Arial" charset="0"/>
              </a:rPr>
              <a:t>.</a:t>
            </a:r>
          </a:p>
        </p:txBody>
      </p:sp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50825" y="2457781"/>
            <a:ext cx="7296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Qui les réalise </a:t>
            </a:r>
            <a:r>
              <a:rPr lang="fr-FR" b="1" dirty="0">
                <a:solidFill>
                  <a:srgbClr val="00B0F0"/>
                </a:solidFill>
                <a:latin typeface="+mn-lt"/>
                <a:cs typeface="Arial" charset="0"/>
              </a:rPr>
              <a:t>?</a:t>
            </a:r>
          </a:p>
        </p:txBody>
      </p:sp>
      <p:sp>
        <p:nvSpPr>
          <p:cNvPr id="14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Réalisation de l’Etude Energétique (EE)  et élaboration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1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8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5942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prescriptive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17" name="Image 16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67"/>
          <p:cNvSpPr txBox="1">
            <a:spLocks noChangeArrowheads="1"/>
          </p:cNvSpPr>
          <p:nvPr/>
        </p:nvSpPr>
        <p:spPr bwMode="auto">
          <a:xfrm>
            <a:off x="250825" y="2303406"/>
            <a:ext cx="7296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fr-FR" b="1" dirty="0" smtClean="0">
                <a:solidFill>
                  <a:srgbClr val="00B0F0"/>
                </a:solidFill>
                <a:latin typeface="+mn-lt"/>
                <a:cs typeface="Arial" charset="0"/>
              </a:rPr>
              <a:t>Finalités </a:t>
            </a:r>
            <a:r>
              <a:rPr lang="fr-FR" b="1" dirty="0">
                <a:solidFill>
                  <a:srgbClr val="00B0F0"/>
                </a:solidFill>
                <a:latin typeface="+mn-lt"/>
                <a:cs typeface="Arial" charset="0"/>
              </a:rPr>
              <a:t>?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23198" y="2825138"/>
            <a:ext cx="8620765" cy="27084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algn="just">
              <a:lnSpc>
                <a:spcPts val="3200"/>
              </a:lnSpc>
              <a:spcBef>
                <a:spcPts val="300"/>
              </a:spcBef>
              <a:spcAft>
                <a:spcPts val="300"/>
              </a:spcAft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Evaluer</a:t>
            </a:r>
            <a:r>
              <a:rPr lang="fr-FR" sz="1800" b="1" dirty="0" smtClean="0">
                <a:latin typeface="+mn-lt"/>
                <a:cs typeface="Arial" charset="0"/>
              </a:rPr>
              <a:t> </a:t>
            </a:r>
            <a:r>
              <a:rPr lang="fr-FR" sz="1800" b="1" dirty="0">
                <a:solidFill>
                  <a:srgbClr val="FF0000"/>
                </a:solidFill>
                <a:latin typeface="+mn-lt"/>
                <a:cs typeface="Arial" charset="0"/>
              </a:rPr>
              <a:t>la performance thermique de l’enveloppe </a:t>
            </a:r>
            <a:r>
              <a:rPr lang="fr-FR" sz="1800" b="1" dirty="0">
                <a:latin typeface="+mn-lt"/>
                <a:cs typeface="Arial" charset="0"/>
              </a:rPr>
              <a:t>du </a:t>
            </a:r>
            <a:r>
              <a:rPr lang="fr-FR" sz="1800" b="1" dirty="0" smtClean="0">
                <a:latin typeface="+mn-lt"/>
                <a:cs typeface="Arial" charset="0"/>
              </a:rPr>
              <a:t>projet de bâtiment   (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U de l’enveloppe </a:t>
            </a:r>
            <a:r>
              <a:rPr lang="fr-FR" sz="1800" b="1" dirty="0" smtClean="0">
                <a:latin typeface="+mn-lt"/>
                <a:cs typeface="Arial" charset="0"/>
              </a:rPr>
              <a:t>(toitures, murs extérieurs et vitrages) et la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 transmission solaire des vitrages (SC*)</a:t>
            </a:r>
            <a:r>
              <a:rPr lang="fr-FR" sz="1800" b="1" dirty="0" smtClean="0">
                <a:latin typeface="+mn-lt"/>
                <a:cs typeface="Arial" charset="0"/>
              </a:rPr>
              <a:t>);</a:t>
            </a:r>
          </a:p>
          <a:p>
            <a:pPr marL="273050" indent="-273050" algn="just">
              <a:lnSpc>
                <a:spcPts val="3200"/>
              </a:lnSpc>
              <a:spcBef>
                <a:spcPts val="300"/>
              </a:spcBef>
              <a:spcAft>
                <a:spcPts val="300"/>
              </a:spcAft>
              <a:buClr>
                <a:srgbClr val="0000FF"/>
              </a:buClr>
              <a:buSzPct val="85000"/>
            </a:pP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ET</a:t>
            </a:r>
          </a:p>
          <a:p>
            <a:pPr marL="273050" indent="-273050" algn="just">
              <a:lnSpc>
                <a:spcPts val="3200"/>
              </a:lnSpc>
              <a:spcBef>
                <a:spcPts val="300"/>
              </a:spcBef>
              <a:spcAft>
                <a:spcPts val="300"/>
              </a:spcAft>
              <a:buClr>
                <a:srgbClr val="0000FF"/>
              </a:buClr>
              <a:buSzPct val="85000"/>
              <a:buFont typeface="Wingdings"/>
              <a:buChar char="è"/>
            </a:pPr>
            <a:r>
              <a:rPr lang="fr-FR" sz="1800" b="1" dirty="0" smtClean="0">
                <a:solidFill>
                  <a:srgbClr val="3399FF"/>
                </a:solidFill>
                <a:latin typeface="+mn-lt"/>
                <a:cs typeface="Arial" charset="0"/>
              </a:rPr>
              <a:t>Identifier et sélectionner</a:t>
            </a:r>
            <a:r>
              <a:rPr lang="fr-FR" sz="1800" b="1" dirty="0" smtClean="0">
                <a:latin typeface="+mn-lt"/>
                <a:cs typeface="Arial" charset="0"/>
              </a:rPr>
              <a:t> </a:t>
            </a:r>
            <a:r>
              <a:rPr lang="fr-FR" sz="1800" b="1" dirty="0" smtClean="0">
                <a:solidFill>
                  <a:srgbClr val="FF0000"/>
                </a:solidFill>
                <a:latin typeface="+mn-lt"/>
                <a:cs typeface="Arial" charset="0"/>
              </a:rPr>
              <a:t>les actions d’économie d’énergie </a:t>
            </a:r>
            <a:r>
              <a:rPr lang="fr-FR" sz="1800" b="1" dirty="0" smtClean="0">
                <a:latin typeface="+mn-lt"/>
                <a:cs typeface="Arial" charset="0"/>
              </a:rPr>
              <a:t>permettant de satisfaire les exigences techniques minimales de la RTBN.</a:t>
            </a:r>
            <a:endParaRPr lang="fr-FR" sz="1800" b="1" dirty="0">
              <a:latin typeface="+mn-lt"/>
              <a:cs typeface="Arial" charset="0"/>
            </a:endParaRPr>
          </a:p>
        </p:txBody>
      </p:sp>
      <p:sp>
        <p:nvSpPr>
          <p:cNvPr id="11" name="ZoneTexte 9"/>
          <p:cNvSpPr txBox="1">
            <a:spLocks noChangeArrowheads="1"/>
          </p:cNvSpPr>
          <p:nvPr/>
        </p:nvSpPr>
        <p:spPr bwMode="auto">
          <a:xfrm>
            <a:off x="214313" y="1256240"/>
            <a:ext cx="781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98625" indent="-1698625" algn="just"/>
            <a:r>
              <a:rPr lang="fr-FR" sz="3200" b="1" dirty="0">
                <a:solidFill>
                  <a:schemeClr val="accent2"/>
                </a:solidFill>
                <a:latin typeface="+mn-lt"/>
                <a:cs typeface="Arial" charset="0"/>
              </a:rPr>
              <a:t>Etape 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(</a:t>
            </a:r>
            <a:r>
              <a:rPr lang="fr-FR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1</a:t>
            </a:r>
            <a:r>
              <a:rPr lang="fr-FR" sz="3200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): </a:t>
            </a:r>
            <a:r>
              <a:rPr lang="fr-FR" b="1" dirty="0" smtClean="0">
                <a:solidFill>
                  <a:schemeClr val="accent2"/>
                </a:solidFill>
                <a:latin typeface="+mn-lt"/>
                <a:cs typeface="Arial" charset="0"/>
              </a:rPr>
              <a:t>Réalisation de l’Etude Energétique (EE)  et élaboration de la Fiche Technique (FT)</a:t>
            </a:r>
            <a:endParaRPr lang="fr-FR" b="1" dirty="0">
              <a:solidFill>
                <a:schemeClr val="accent2"/>
              </a:solidFill>
              <a:latin typeface="+mn-lt"/>
              <a:cs typeface="Arial" charset="0"/>
            </a:endParaRPr>
          </a:p>
        </p:txBody>
      </p:sp>
      <p:sp>
        <p:nvSpPr>
          <p:cNvPr id="23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18200" y="6402775"/>
            <a:ext cx="1905000" cy="457200"/>
          </a:xfrm>
        </p:spPr>
        <p:txBody>
          <a:bodyPr/>
          <a:lstStyle/>
          <a:p>
            <a:pPr>
              <a:defRPr/>
            </a:pPr>
            <a:fld id="{F0F35A9C-F3DF-4FE6-BA25-03892B720D7F}" type="slidenum">
              <a:rPr lang="en-US" b="1" smtClean="0">
                <a:latin typeface="Agency FB" pitchFamily="34" charset="0"/>
              </a:rPr>
              <a:pPr>
                <a:defRPr/>
              </a:pPr>
              <a:t>9</a:t>
            </a:fld>
            <a:endParaRPr lang="fr-FR" b="1" dirty="0">
              <a:latin typeface="Agency FB" pitchFamily="34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76225" y="158749"/>
            <a:ext cx="6840000" cy="5942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  <a:bevelB prst="slope"/>
          </a:sp3d>
        </p:spPr>
        <p:txBody>
          <a:bodyPr>
            <a:spAutoFit/>
          </a:bodyPr>
          <a:lstStyle/>
          <a:p>
            <a:pPr marL="723900" indent="-723900" algn="l">
              <a:lnSpc>
                <a:spcPct val="13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L’Approche prescriptive</a:t>
            </a:r>
            <a:endParaRPr lang="fr-FR" sz="28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pic>
        <p:nvPicPr>
          <p:cNvPr id="12" name="Image 11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18704</TotalTime>
  <Words>1913</Words>
  <Application>Microsoft Office PowerPoint</Application>
  <PresentationFormat>Affichage à l'écran (4:3)</PresentationFormat>
  <Paragraphs>283</Paragraphs>
  <Slides>31</Slides>
  <Notes>31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31</vt:i4>
      </vt:variant>
    </vt:vector>
  </HeadingPairs>
  <TitlesOfParts>
    <vt:vector size="34" baseType="lpstr">
      <vt:lpstr>Modèle par défaut</vt:lpstr>
      <vt:lpstr>Image bitmap</vt:lpstr>
      <vt:lpstr>Équation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Merci pour votre attention</vt:lpstr>
    </vt:vector>
  </TitlesOfParts>
  <Company>ANER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hanchi</dc:creator>
  <cp:lastModifiedBy>imedtr</cp:lastModifiedBy>
  <cp:revision>1092</cp:revision>
  <cp:lastPrinted>2010-05-21T14:02:51Z</cp:lastPrinted>
  <dcterms:created xsi:type="dcterms:W3CDTF">1980-01-16T14:10:01Z</dcterms:created>
  <dcterms:modified xsi:type="dcterms:W3CDTF">2021-02-22T13:58:29Z</dcterms:modified>
</cp:coreProperties>
</file>