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46" r:id="rId3"/>
    <p:sldId id="345" r:id="rId4"/>
    <p:sldId id="335" r:id="rId5"/>
    <p:sldId id="336" r:id="rId6"/>
    <p:sldId id="341" r:id="rId7"/>
    <p:sldId id="354" r:id="rId8"/>
    <p:sldId id="348" r:id="rId9"/>
    <p:sldId id="347" r:id="rId10"/>
    <p:sldId id="352" r:id="rId11"/>
    <p:sldId id="349" r:id="rId12"/>
    <p:sldId id="350" r:id="rId13"/>
    <p:sldId id="351" r:id="rId14"/>
    <p:sldId id="342" r:id="rId15"/>
    <p:sldId id="343" r:id="rId16"/>
    <p:sldId id="353" r:id="rId17"/>
  </p:sldIdLst>
  <p:sldSz cx="11880850" cy="7200900"/>
  <p:notesSz cx="6797675" cy="9928225"/>
  <p:custDataLst>
    <p:tags r:id="rId20"/>
  </p:custDataLst>
  <p:defaultTextStyle>
    <a:defPPr>
      <a:defRPr lang="fr-FR"/>
    </a:defPPr>
    <a:lvl1pPr marL="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492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6984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477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39696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7462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0954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4446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7939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742">
          <p15:clr>
            <a:srgbClr val="A4A3A4"/>
          </p15:clr>
        </p15:guide>
        <p15:guide id="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88"/>
    <a:srgbClr val="EEB500"/>
    <a:srgbClr val="A9C500"/>
    <a:srgbClr val="F3591F"/>
    <a:srgbClr val="D89290"/>
    <a:srgbClr val="AFDC7E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29" d="100"/>
          <a:sy n="29" d="100"/>
        </p:scale>
        <p:origin x="2112" y="40"/>
      </p:cViewPr>
      <p:guideLst>
        <p:guide orient="horz" pos="2268"/>
        <p:guide pos="3742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Feuil4!$B$1</c:f>
              <c:strCache>
                <c:ptCount val="1"/>
                <c:pt idx="0">
                  <c:v>Prime FTE</c:v>
                </c:pt>
              </c:strCache>
            </c:strRef>
          </c:tx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200" b="1"/>
                </a:pPr>
                <a:endParaRPr lang="fr-FR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Feuil4!$A$2:$A$6</c:f>
              <c:strCache>
                <c:ptCount val="5"/>
                <c:pt idx="0">
                  <c:v>Audit énergétique (Plafond 30 kDT)</c:v>
                </c:pt>
                <c:pt idx="1">
                  <c:v>Etudes de faisabilité (Plafond 30 kDT)</c:v>
                </c:pt>
                <c:pt idx="2">
                  <c:v>Assistance et accompagnement (Plafond 70 kDT)</c:v>
                </c:pt>
                <c:pt idx="3">
                  <c:v>Etudes spécifiques territoriales (Plafond 200 kDT)</c:v>
                </c:pt>
                <c:pt idx="4">
                  <c:v>Autres investissements immatériels (Plafond 70 kDT)</c:v>
                </c:pt>
              </c:strCache>
            </c:strRef>
          </c:cat>
          <c:val>
            <c:numRef>
              <c:f>Feuil4!$B$2:$B$6</c:f>
              <c:numCache>
                <c:formatCode>0%</c:formatCode>
                <c:ptCount val="5"/>
                <c:pt idx="0">
                  <c:v>0.70000000000000062</c:v>
                </c:pt>
                <c:pt idx="1">
                  <c:v>0.70000000000000062</c:v>
                </c:pt>
                <c:pt idx="2">
                  <c:v>0.70000000000000062</c:v>
                </c:pt>
                <c:pt idx="3">
                  <c:v>0.70000000000000062</c:v>
                </c:pt>
                <c:pt idx="4">
                  <c:v>0.70000000000000062</c:v>
                </c:pt>
              </c:numCache>
            </c:numRef>
          </c:val>
        </c:ser>
        <c:ser>
          <c:idx val="1"/>
          <c:order val="1"/>
          <c:tx>
            <c:strRef>
              <c:f>Feuil4!$C$1</c:f>
              <c:strCache>
                <c:ptCount val="1"/>
                <c:pt idx="0">
                  <c:v>Contibution bénéficiaire</c:v>
                </c:pt>
              </c:strCache>
            </c:strRef>
          </c:tx>
          <c:invertIfNegative val="0"/>
          <c:cat>
            <c:strRef>
              <c:f>Feuil4!$A$2:$A$6</c:f>
              <c:strCache>
                <c:ptCount val="5"/>
                <c:pt idx="0">
                  <c:v>Audit énergétique (Plafond 30 kDT)</c:v>
                </c:pt>
                <c:pt idx="1">
                  <c:v>Etudes de faisabilité (Plafond 30 kDT)</c:v>
                </c:pt>
                <c:pt idx="2">
                  <c:v>Assistance et accompagnement (Plafond 70 kDT)</c:v>
                </c:pt>
                <c:pt idx="3">
                  <c:v>Etudes spécifiques territoriales (Plafond 200 kDT)</c:v>
                </c:pt>
                <c:pt idx="4">
                  <c:v>Autres investissements immatériels (Plafond 70 kDT)</c:v>
                </c:pt>
              </c:strCache>
            </c:strRef>
          </c:cat>
          <c:val>
            <c:numRef>
              <c:f>Feuil4!$C$2:$C$6</c:f>
              <c:numCache>
                <c:formatCode>0%</c:formatCode>
                <c:ptCount val="5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491115248"/>
        <c:axId val="493329832"/>
      </c:barChart>
      <c:catAx>
        <c:axId val="4911152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one"/>
        <c:crossAx val="493329832"/>
        <c:crosses val="autoZero"/>
        <c:auto val="1"/>
        <c:lblAlgn val="ctr"/>
        <c:lblOffset val="100"/>
        <c:noMultiLvlLbl val="0"/>
      </c:catAx>
      <c:valAx>
        <c:axId val="49332983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fr-FR"/>
          </a:p>
        </c:txPr>
        <c:crossAx val="491115248"/>
        <c:crosses val="autoZero"/>
        <c:crossBetween val="between"/>
        <c:majorUnit val="0.1"/>
      </c:valAx>
    </c:plotArea>
    <c:legend>
      <c:legendPos val="b"/>
      <c:overlay val="0"/>
      <c:txPr>
        <a:bodyPr/>
        <a:lstStyle/>
        <a:p>
          <a:pPr>
            <a:defRPr sz="1100" b="1"/>
          </a:pPr>
          <a:endParaRPr lang="fr-FR"/>
        </a:p>
      </c:txPr>
    </c:legend>
    <c:plotVisOnly val="1"/>
    <c:dispBlanksAs val="gap"/>
    <c:showDLblsOverMax val="0"/>
  </c:chart>
  <c:spPr>
    <a:ln>
      <a:solidFill>
        <a:srgbClr val="FFC000"/>
      </a:solidFill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Feuil4!$B$1</c:f>
              <c:strCache>
                <c:ptCount val="1"/>
                <c:pt idx="0">
                  <c:v>Prime FTE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Feuil4!$A$7:$A$13</c:f>
              <c:strCache>
                <c:ptCount val="7"/>
                <c:pt idx="0">
                  <c:v>Projets de démonstration </c:v>
                </c:pt>
                <c:pt idx="1">
                  <c:v>Systèmes de gestion de l’énergie</c:v>
                </c:pt>
                <c:pt idx="2">
                  <c:v>Rénovation des bâtiments</c:v>
                </c:pt>
                <c:pt idx="3">
                  <c:v>Construction</c:v>
                </c:pt>
                <c:pt idx="4">
                  <c:v>Stockage du froid</c:v>
                </c:pt>
                <c:pt idx="5">
                  <c:v>Climatisation au GN</c:v>
                </c:pt>
                <c:pt idx="6">
                  <c:v>Autres investissements matériels</c:v>
                </c:pt>
              </c:strCache>
            </c:strRef>
          </c:cat>
          <c:val>
            <c:numRef>
              <c:f>Feuil4!$B$7:$B$13</c:f>
              <c:numCache>
                <c:formatCode>0%</c:formatCode>
                <c:ptCount val="7"/>
                <c:pt idx="0">
                  <c:v>0.5</c:v>
                </c:pt>
                <c:pt idx="1">
                  <c:v>0.4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0.2</c:v>
                </c:pt>
              </c:numCache>
            </c:numRef>
          </c:val>
        </c:ser>
        <c:ser>
          <c:idx val="1"/>
          <c:order val="1"/>
          <c:tx>
            <c:strRef>
              <c:f>Feuil4!$C$1</c:f>
              <c:strCache>
                <c:ptCount val="1"/>
                <c:pt idx="0">
                  <c:v>Contibution bénéficiaire</c:v>
                </c:pt>
              </c:strCache>
            </c:strRef>
          </c:tx>
          <c:invertIfNegative val="0"/>
          <c:cat>
            <c:strRef>
              <c:f>Feuil4!$A$7:$A$13</c:f>
              <c:strCache>
                <c:ptCount val="7"/>
                <c:pt idx="0">
                  <c:v>Projets de démonstration </c:v>
                </c:pt>
                <c:pt idx="1">
                  <c:v>Systèmes de gestion de l’énergie</c:v>
                </c:pt>
                <c:pt idx="2">
                  <c:v>Rénovation des bâtiments</c:v>
                </c:pt>
                <c:pt idx="3">
                  <c:v>Construction</c:v>
                </c:pt>
                <c:pt idx="4">
                  <c:v>Stockage du froid</c:v>
                </c:pt>
                <c:pt idx="5">
                  <c:v>Climatisation au GN</c:v>
                </c:pt>
                <c:pt idx="6">
                  <c:v>Autres investissements matériels</c:v>
                </c:pt>
              </c:strCache>
            </c:strRef>
          </c:cat>
          <c:val>
            <c:numRef>
              <c:f>Feuil4!$C$7:$C$13</c:f>
              <c:numCache>
                <c:formatCode>0%</c:formatCode>
                <c:ptCount val="7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  <c:pt idx="5">
                  <c:v>0.2</c:v>
                </c:pt>
                <c:pt idx="6">
                  <c:v>0.8</c:v>
                </c:pt>
              </c:numCache>
            </c:numRef>
          </c:val>
        </c:ser>
        <c:ser>
          <c:idx val="2"/>
          <c:order val="2"/>
          <c:tx>
            <c:strRef>
              <c:f>Feuil4!$D$1</c:f>
              <c:strCache>
                <c:ptCount val="1"/>
                <c:pt idx="0">
                  <c:v>Crédit FTE</c:v>
                </c:pt>
              </c:strCache>
            </c:strRef>
          </c:tx>
          <c:invertIfNegative val="0"/>
          <c:cat>
            <c:strRef>
              <c:f>Feuil4!$A$7:$A$13</c:f>
              <c:strCache>
                <c:ptCount val="7"/>
                <c:pt idx="0">
                  <c:v>Projets de démonstration </c:v>
                </c:pt>
                <c:pt idx="1">
                  <c:v>Systèmes de gestion de l’énergie</c:v>
                </c:pt>
                <c:pt idx="2">
                  <c:v>Rénovation des bâtiments</c:v>
                </c:pt>
                <c:pt idx="3">
                  <c:v>Construction</c:v>
                </c:pt>
                <c:pt idx="4">
                  <c:v>Stockage du froid</c:v>
                </c:pt>
                <c:pt idx="5">
                  <c:v>Climatisation au GN</c:v>
                </c:pt>
                <c:pt idx="6">
                  <c:v>Autres investissements matériels</c:v>
                </c:pt>
              </c:strCache>
            </c:strRef>
          </c:cat>
          <c:val>
            <c:numRef>
              <c:f>Feuil4!$D$7:$D$13</c:f>
              <c:numCache>
                <c:formatCode>0%</c:formatCode>
                <c:ptCount val="7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  <c:pt idx="4">
                  <c:v>0.25</c:v>
                </c:pt>
                <c:pt idx="5">
                  <c:v>0.25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Feuil4!$E$1</c:f>
              <c:strCache>
                <c:ptCount val="1"/>
                <c:pt idx="0">
                  <c:v>Crédit bancaire</c:v>
                </c:pt>
              </c:strCache>
            </c:strRef>
          </c:tx>
          <c:invertIfNegative val="0"/>
          <c:cat>
            <c:strRef>
              <c:f>Feuil4!$A$7:$A$13</c:f>
              <c:strCache>
                <c:ptCount val="7"/>
                <c:pt idx="0">
                  <c:v>Projets de démonstration </c:v>
                </c:pt>
                <c:pt idx="1">
                  <c:v>Systèmes de gestion de l’énergie</c:v>
                </c:pt>
                <c:pt idx="2">
                  <c:v>Rénovation des bâtiments</c:v>
                </c:pt>
                <c:pt idx="3">
                  <c:v>Construction</c:v>
                </c:pt>
                <c:pt idx="4">
                  <c:v>Stockage du froid</c:v>
                </c:pt>
                <c:pt idx="5">
                  <c:v>Climatisation au GN</c:v>
                </c:pt>
                <c:pt idx="6">
                  <c:v>Autres investissements matériels</c:v>
                </c:pt>
              </c:strCache>
            </c:strRef>
          </c:cat>
          <c:val>
            <c:numRef>
              <c:f>Feuil4!$E$7:$E$13</c:f>
              <c:numCache>
                <c:formatCode>0%</c:formatCode>
                <c:ptCount val="7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  <c:pt idx="4">
                  <c:v>0.25</c:v>
                </c:pt>
                <c:pt idx="5">
                  <c:v>0.25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493332968"/>
        <c:axId val="493333752"/>
      </c:barChart>
      <c:catAx>
        <c:axId val="4933329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one"/>
        <c:crossAx val="493333752"/>
        <c:crosses val="autoZero"/>
        <c:auto val="1"/>
        <c:lblAlgn val="ctr"/>
        <c:lblOffset val="100"/>
        <c:noMultiLvlLbl val="0"/>
      </c:catAx>
      <c:valAx>
        <c:axId val="49333375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fr-FR"/>
          </a:p>
        </c:txPr>
        <c:crossAx val="49333296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 b="1"/>
          </a:pPr>
          <a:endParaRPr lang="fr-FR"/>
        </a:p>
      </c:txPr>
    </c:legend>
    <c:plotVisOnly val="1"/>
    <c:dispBlanksAs val="gap"/>
    <c:showDLblsOverMax val="0"/>
  </c:chart>
  <c:spPr>
    <a:ln>
      <a:solidFill>
        <a:srgbClr val="FFC000"/>
      </a:solidFill>
    </a:ln>
  </c:spPr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CF568-FE8E-41A1-89AC-126561319811}" type="doc">
      <dgm:prSet loTypeId="urn:microsoft.com/office/officeart/2005/8/layout/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488527DB-7498-4815-BC0B-B9E89E7A6581}">
      <dgm:prSet phldrT="[Texte]" custT="1"/>
      <dgm:spPr/>
      <dgm:t>
        <a:bodyPr/>
        <a:lstStyle/>
        <a:p>
          <a:r>
            <a:rPr lang="fr-FR" sz="2400" dirty="0" smtClean="0">
              <a:latin typeface="Cambria" panose="02040503050406030204" pitchFamily="18" charset="0"/>
            </a:rPr>
            <a:t>L’audit énergétique est obligatoire et périodique pour les bâtiments dont la consommation dépasse  les </a:t>
          </a:r>
          <a:r>
            <a:rPr lang="fr-FR" sz="2400" b="1" dirty="0" smtClean="0">
              <a:solidFill>
                <a:schemeClr val="bg1">
                  <a:lumMod val="95000"/>
                </a:schemeClr>
              </a:solidFill>
            </a:rPr>
            <a:t>500 TEP</a:t>
          </a:r>
          <a:r>
            <a:rPr lang="fr-FR" sz="2400" dirty="0" smtClean="0">
              <a:solidFill>
                <a:schemeClr val="bg1">
                  <a:lumMod val="95000"/>
                </a:schemeClr>
              </a:solidFill>
              <a:latin typeface="Cambria" panose="02040503050406030204" pitchFamily="18" charset="0"/>
            </a:rPr>
            <a:t> </a:t>
          </a:r>
          <a:endParaRPr lang="fr-FR" sz="2400" dirty="0">
            <a:solidFill>
              <a:schemeClr val="bg1">
                <a:lumMod val="95000"/>
              </a:schemeClr>
            </a:solidFill>
          </a:endParaRPr>
        </a:p>
      </dgm:t>
    </dgm:pt>
    <dgm:pt modelId="{D558A31E-9581-4FA0-B3E7-E0C05041F815}" type="parTrans" cxnId="{901204DF-8852-47AB-A2B5-FF34FCE09B32}">
      <dgm:prSet/>
      <dgm:spPr/>
      <dgm:t>
        <a:bodyPr/>
        <a:lstStyle/>
        <a:p>
          <a:endParaRPr lang="fr-FR"/>
        </a:p>
      </dgm:t>
    </dgm:pt>
    <dgm:pt modelId="{97361E95-23D9-4723-AB84-73C05EE68113}" type="sibTrans" cxnId="{901204DF-8852-47AB-A2B5-FF34FCE09B32}">
      <dgm:prSet/>
      <dgm:spPr/>
      <dgm:t>
        <a:bodyPr/>
        <a:lstStyle/>
        <a:p>
          <a:endParaRPr lang="fr-FR"/>
        </a:p>
      </dgm:t>
    </dgm:pt>
    <dgm:pt modelId="{C8AC0D29-94D6-4F3C-84C7-B56FD46FB963}">
      <dgm:prSet phldrT="[Texte]" custT="1"/>
      <dgm:spPr/>
      <dgm:t>
        <a:bodyPr/>
        <a:lstStyle/>
        <a:p>
          <a:r>
            <a:rPr lang="fr-FR" sz="2400" dirty="0" smtClean="0">
              <a:latin typeface="Cambria" panose="02040503050406030204" pitchFamily="18" charset="0"/>
            </a:rPr>
            <a:t>Sélection de l’expert auditeur et la signature d’une convention d’audit énergétique</a:t>
          </a:r>
        </a:p>
      </dgm:t>
    </dgm:pt>
    <dgm:pt modelId="{C8D7FC32-BD08-48EA-902B-B3EE5E6494B4}" type="parTrans" cxnId="{BD9CE593-5FC5-42DD-A976-52AFF27CFFBD}">
      <dgm:prSet/>
      <dgm:spPr/>
      <dgm:t>
        <a:bodyPr/>
        <a:lstStyle/>
        <a:p>
          <a:endParaRPr lang="fr-FR"/>
        </a:p>
      </dgm:t>
    </dgm:pt>
    <dgm:pt modelId="{082F4B28-CE0F-4F6F-9447-9FC36AEDE317}" type="sibTrans" cxnId="{BD9CE593-5FC5-42DD-A976-52AFF27CFFBD}">
      <dgm:prSet/>
      <dgm:spPr/>
      <dgm:t>
        <a:bodyPr/>
        <a:lstStyle/>
        <a:p>
          <a:endParaRPr lang="fr-FR"/>
        </a:p>
      </dgm:t>
    </dgm:pt>
    <dgm:pt modelId="{EF379087-8621-4467-B7C2-FF0EC6A73AE3}">
      <dgm:prSet phldrT="[Texte]" custT="1"/>
      <dgm:spPr/>
      <dgm:t>
        <a:bodyPr/>
        <a:lstStyle/>
        <a:p>
          <a:r>
            <a:rPr lang="fr-FR" sz="2800" dirty="0" smtClean="0"/>
            <a:t>Soumettre la convention à l’ANME pour validation</a:t>
          </a:r>
          <a:endParaRPr lang="fr-FR" sz="2800" dirty="0"/>
        </a:p>
      </dgm:t>
    </dgm:pt>
    <dgm:pt modelId="{7E4D99A1-F32F-44AC-830D-EDE211DA142F}" type="parTrans" cxnId="{E09B5F42-D5E2-45EF-AD1D-26697D10275A}">
      <dgm:prSet/>
      <dgm:spPr/>
      <dgm:t>
        <a:bodyPr/>
        <a:lstStyle/>
        <a:p>
          <a:endParaRPr lang="fr-FR"/>
        </a:p>
      </dgm:t>
    </dgm:pt>
    <dgm:pt modelId="{E013D4CE-0049-47FA-9F9B-E09299691B54}" type="sibTrans" cxnId="{E09B5F42-D5E2-45EF-AD1D-26697D10275A}">
      <dgm:prSet/>
      <dgm:spPr/>
      <dgm:t>
        <a:bodyPr/>
        <a:lstStyle/>
        <a:p>
          <a:endParaRPr lang="fr-FR"/>
        </a:p>
      </dgm:t>
    </dgm:pt>
    <dgm:pt modelId="{4FBAD442-605F-4E07-AE92-691ADA0BE793}" type="pres">
      <dgm:prSet presAssocID="{CF7CF568-FE8E-41A1-89AC-1265613198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C4A4E-A889-4D63-901D-C7BD5A282733}" type="pres">
      <dgm:prSet presAssocID="{488527DB-7498-4815-BC0B-B9E89E7A6581}" presName="parentLin" presStyleCnt="0"/>
      <dgm:spPr/>
    </dgm:pt>
    <dgm:pt modelId="{3B986B27-D5E9-4180-91FE-E7488193DAAB}" type="pres">
      <dgm:prSet presAssocID="{488527DB-7498-4815-BC0B-B9E89E7A6581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86FD170B-DD01-4CA6-B0F2-07212CE48D98}" type="pres">
      <dgm:prSet presAssocID="{488527DB-7498-4815-BC0B-B9E89E7A6581}" presName="parentText" presStyleLbl="node1" presStyleIdx="0" presStyleCnt="3" custScaleX="13018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FD84AB-F246-4EA9-A6D3-94AD0AE68215}" type="pres">
      <dgm:prSet presAssocID="{488527DB-7498-4815-BC0B-B9E89E7A6581}" presName="negativeSpace" presStyleCnt="0"/>
      <dgm:spPr/>
    </dgm:pt>
    <dgm:pt modelId="{281FB423-5474-46BC-9FE6-C26399DF7831}" type="pres">
      <dgm:prSet presAssocID="{488527DB-7498-4815-BC0B-B9E89E7A6581}" presName="childText" presStyleLbl="conFgAcc1" presStyleIdx="0" presStyleCnt="3">
        <dgm:presLayoutVars>
          <dgm:bulletEnabled val="1"/>
        </dgm:presLayoutVars>
      </dgm:prSet>
      <dgm:spPr/>
    </dgm:pt>
    <dgm:pt modelId="{0A558026-30E2-4A6D-9F23-B49D8BF28862}" type="pres">
      <dgm:prSet presAssocID="{97361E95-23D9-4723-AB84-73C05EE68113}" presName="spaceBetweenRectangles" presStyleCnt="0"/>
      <dgm:spPr/>
    </dgm:pt>
    <dgm:pt modelId="{ACC59E57-5214-483D-AB14-7A69682EB8CF}" type="pres">
      <dgm:prSet presAssocID="{C8AC0D29-94D6-4F3C-84C7-B56FD46FB963}" presName="parentLin" presStyleCnt="0"/>
      <dgm:spPr/>
    </dgm:pt>
    <dgm:pt modelId="{BD0060C9-FC36-4A37-BF51-E083E2592FB0}" type="pres">
      <dgm:prSet presAssocID="{C8AC0D29-94D6-4F3C-84C7-B56FD46FB963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B47E5118-5057-4863-B1EE-7D1C1328C6AF}" type="pres">
      <dgm:prSet presAssocID="{C8AC0D29-94D6-4F3C-84C7-B56FD46FB963}" presName="parentText" presStyleLbl="node1" presStyleIdx="1" presStyleCnt="3" custScaleX="13092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1E2B80-3E98-4662-B385-DFA5903ACF38}" type="pres">
      <dgm:prSet presAssocID="{C8AC0D29-94D6-4F3C-84C7-B56FD46FB963}" presName="negativeSpace" presStyleCnt="0"/>
      <dgm:spPr/>
    </dgm:pt>
    <dgm:pt modelId="{985C2B64-958C-4016-B299-6D3D3121D108}" type="pres">
      <dgm:prSet presAssocID="{C8AC0D29-94D6-4F3C-84C7-B56FD46FB963}" presName="childText" presStyleLbl="conFgAcc1" presStyleIdx="1" presStyleCnt="3">
        <dgm:presLayoutVars>
          <dgm:bulletEnabled val="1"/>
        </dgm:presLayoutVars>
      </dgm:prSet>
      <dgm:spPr/>
    </dgm:pt>
    <dgm:pt modelId="{28C973BE-08C2-4E8B-A0C2-2D45FE296AF8}" type="pres">
      <dgm:prSet presAssocID="{082F4B28-CE0F-4F6F-9447-9FC36AEDE317}" presName="spaceBetweenRectangles" presStyleCnt="0"/>
      <dgm:spPr/>
    </dgm:pt>
    <dgm:pt modelId="{14D3F028-6666-48E7-8B7B-85A9F7B9B860}" type="pres">
      <dgm:prSet presAssocID="{EF379087-8621-4467-B7C2-FF0EC6A73AE3}" presName="parentLin" presStyleCnt="0"/>
      <dgm:spPr/>
    </dgm:pt>
    <dgm:pt modelId="{9AA67DD7-0545-4007-B5EE-3D95DB7BC861}" type="pres">
      <dgm:prSet presAssocID="{EF379087-8621-4467-B7C2-FF0EC6A73AE3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0D458C6B-BFC8-4BE6-BA6E-8E6621E57135}" type="pres">
      <dgm:prSet presAssocID="{EF379087-8621-4467-B7C2-FF0EC6A73AE3}" presName="parentText" presStyleLbl="node1" presStyleIdx="2" presStyleCnt="3" custScaleX="13040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773FB4D-B67C-4DCB-9C15-975EF0CCD7D2}" type="pres">
      <dgm:prSet presAssocID="{EF379087-8621-4467-B7C2-FF0EC6A73AE3}" presName="negativeSpace" presStyleCnt="0"/>
      <dgm:spPr/>
    </dgm:pt>
    <dgm:pt modelId="{315AA8B9-37D3-4766-8E81-F29581F11EF5}" type="pres">
      <dgm:prSet presAssocID="{EF379087-8621-4467-B7C2-FF0EC6A73A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D9CE593-5FC5-42DD-A976-52AFF27CFFBD}" srcId="{CF7CF568-FE8E-41A1-89AC-126561319811}" destId="{C8AC0D29-94D6-4F3C-84C7-B56FD46FB963}" srcOrd="1" destOrd="0" parTransId="{C8D7FC32-BD08-48EA-902B-B3EE5E6494B4}" sibTransId="{082F4B28-CE0F-4F6F-9447-9FC36AEDE317}"/>
    <dgm:cxn modelId="{4C956764-52F5-4840-A742-F0D597162908}" type="presOf" srcId="{CF7CF568-FE8E-41A1-89AC-126561319811}" destId="{4FBAD442-605F-4E07-AE92-691ADA0BE793}" srcOrd="0" destOrd="0" presId="urn:microsoft.com/office/officeart/2005/8/layout/list1"/>
    <dgm:cxn modelId="{75935743-D09E-4803-A76C-E83CB0DA6D2F}" type="presOf" srcId="{C8AC0D29-94D6-4F3C-84C7-B56FD46FB963}" destId="{BD0060C9-FC36-4A37-BF51-E083E2592FB0}" srcOrd="0" destOrd="0" presId="urn:microsoft.com/office/officeart/2005/8/layout/list1"/>
    <dgm:cxn modelId="{73ECD87E-2D0C-4855-8502-0337B97A143A}" type="presOf" srcId="{488527DB-7498-4815-BC0B-B9E89E7A6581}" destId="{86FD170B-DD01-4CA6-B0F2-07212CE48D98}" srcOrd="1" destOrd="0" presId="urn:microsoft.com/office/officeart/2005/8/layout/list1"/>
    <dgm:cxn modelId="{446A9230-285F-4696-8689-3E44B82E2DE0}" type="presOf" srcId="{EF379087-8621-4467-B7C2-FF0EC6A73AE3}" destId="{0D458C6B-BFC8-4BE6-BA6E-8E6621E57135}" srcOrd="1" destOrd="0" presId="urn:microsoft.com/office/officeart/2005/8/layout/list1"/>
    <dgm:cxn modelId="{F992337D-4FFC-4D77-9298-328BB87744B4}" type="presOf" srcId="{488527DB-7498-4815-BC0B-B9E89E7A6581}" destId="{3B986B27-D5E9-4180-91FE-E7488193DAAB}" srcOrd="0" destOrd="0" presId="urn:microsoft.com/office/officeart/2005/8/layout/list1"/>
    <dgm:cxn modelId="{E09B5F42-D5E2-45EF-AD1D-26697D10275A}" srcId="{CF7CF568-FE8E-41A1-89AC-126561319811}" destId="{EF379087-8621-4467-B7C2-FF0EC6A73AE3}" srcOrd="2" destOrd="0" parTransId="{7E4D99A1-F32F-44AC-830D-EDE211DA142F}" sibTransId="{E013D4CE-0049-47FA-9F9B-E09299691B54}"/>
    <dgm:cxn modelId="{4D997410-B28F-438B-B4D8-7CC0A38F45C3}" type="presOf" srcId="{C8AC0D29-94D6-4F3C-84C7-B56FD46FB963}" destId="{B47E5118-5057-4863-B1EE-7D1C1328C6AF}" srcOrd="1" destOrd="0" presId="urn:microsoft.com/office/officeart/2005/8/layout/list1"/>
    <dgm:cxn modelId="{901204DF-8852-47AB-A2B5-FF34FCE09B32}" srcId="{CF7CF568-FE8E-41A1-89AC-126561319811}" destId="{488527DB-7498-4815-BC0B-B9E89E7A6581}" srcOrd="0" destOrd="0" parTransId="{D558A31E-9581-4FA0-B3E7-E0C05041F815}" sibTransId="{97361E95-23D9-4723-AB84-73C05EE68113}"/>
    <dgm:cxn modelId="{004B3EFC-995B-4858-9D39-A2F6F274B086}" type="presOf" srcId="{EF379087-8621-4467-B7C2-FF0EC6A73AE3}" destId="{9AA67DD7-0545-4007-B5EE-3D95DB7BC861}" srcOrd="0" destOrd="0" presId="urn:microsoft.com/office/officeart/2005/8/layout/list1"/>
    <dgm:cxn modelId="{E12CA866-6F3F-423B-A74A-3E3FEF7878F0}" type="presParOf" srcId="{4FBAD442-605F-4E07-AE92-691ADA0BE793}" destId="{A26C4A4E-A889-4D63-901D-C7BD5A282733}" srcOrd="0" destOrd="0" presId="urn:microsoft.com/office/officeart/2005/8/layout/list1"/>
    <dgm:cxn modelId="{A324775F-B445-43FE-A302-EE2F2517E058}" type="presParOf" srcId="{A26C4A4E-A889-4D63-901D-C7BD5A282733}" destId="{3B986B27-D5E9-4180-91FE-E7488193DAAB}" srcOrd="0" destOrd="0" presId="urn:microsoft.com/office/officeart/2005/8/layout/list1"/>
    <dgm:cxn modelId="{1AD831C1-9B92-4EE8-8093-0D413E275945}" type="presParOf" srcId="{A26C4A4E-A889-4D63-901D-C7BD5A282733}" destId="{86FD170B-DD01-4CA6-B0F2-07212CE48D98}" srcOrd="1" destOrd="0" presId="urn:microsoft.com/office/officeart/2005/8/layout/list1"/>
    <dgm:cxn modelId="{BE08DD1C-FB53-43D2-B241-3E571520D662}" type="presParOf" srcId="{4FBAD442-605F-4E07-AE92-691ADA0BE793}" destId="{82FD84AB-F246-4EA9-A6D3-94AD0AE68215}" srcOrd="1" destOrd="0" presId="urn:microsoft.com/office/officeart/2005/8/layout/list1"/>
    <dgm:cxn modelId="{34D348CD-C78E-44E4-A4E5-C7DD3953AEE1}" type="presParOf" srcId="{4FBAD442-605F-4E07-AE92-691ADA0BE793}" destId="{281FB423-5474-46BC-9FE6-C26399DF7831}" srcOrd="2" destOrd="0" presId="urn:microsoft.com/office/officeart/2005/8/layout/list1"/>
    <dgm:cxn modelId="{3D9ADF94-1A3C-43D0-B62C-8AB20C06D767}" type="presParOf" srcId="{4FBAD442-605F-4E07-AE92-691ADA0BE793}" destId="{0A558026-30E2-4A6D-9F23-B49D8BF28862}" srcOrd="3" destOrd="0" presId="urn:microsoft.com/office/officeart/2005/8/layout/list1"/>
    <dgm:cxn modelId="{78E41DC9-3679-43F6-A7A2-427E781BD5D1}" type="presParOf" srcId="{4FBAD442-605F-4E07-AE92-691ADA0BE793}" destId="{ACC59E57-5214-483D-AB14-7A69682EB8CF}" srcOrd="4" destOrd="0" presId="urn:microsoft.com/office/officeart/2005/8/layout/list1"/>
    <dgm:cxn modelId="{50A79F48-58EF-4A7A-A6C4-DE5143E8E1E3}" type="presParOf" srcId="{ACC59E57-5214-483D-AB14-7A69682EB8CF}" destId="{BD0060C9-FC36-4A37-BF51-E083E2592FB0}" srcOrd="0" destOrd="0" presId="urn:microsoft.com/office/officeart/2005/8/layout/list1"/>
    <dgm:cxn modelId="{6FC9567C-ED64-4AD2-9359-2DBA5170F039}" type="presParOf" srcId="{ACC59E57-5214-483D-AB14-7A69682EB8CF}" destId="{B47E5118-5057-4863-B1EE-7D1C1328C6AF}" srcOrd="1" destOrd="0" presId="urn:microsoft.com/office/officeart/2005/8/layout/list1"/>
    <dgm:cxn modelId="{DC94956B-76D4-4FAD-A65A-703101C07F5B}" type="presParOf" srcId="{4FBAD442-605F-4E07-AE92-691ADA0BE793}" destId="{1C1E2B80-3E98-4662-B385-DFA5903ACF38}" srcOrd="5" destOrd="0" presId="urn:microsoft.com/office/officeart/2005/8/layout/list1"/>
    <dgm:cxn modelId="{4AB8F321-4C4B-4206-A708-28B1606A8228}" type="presParOf" srcId="{4FBAD442-605F-4E07-AE92-691ADA0BE793}" destId="{985C2B64-958C-4016-B299-6D3D3121D108}" srcOrd="6" destOrd="0" presId="urn:microsoft.com/office/officeart/2005/8/layout/list1"/>
    <dgm:cxn modelId="{38AEDCDD-C955-4EC6-B019-BEF0BFFBC718}" type="presParOf" srcId="{4FBAD442-605F-4E07-AE92-691ADA0BE793}" destId="{28C973BE-08C2-4E8B-A0C2-2D45FE296AF8}" srcOrd="7" destOrd="0" presId="urn:microsoft.com/office/officeart/2005/8/layout/list1"/>
    <dgm:cxn modelId="{AC297A18-77D7-48B3-8D20-C697AE9E76A3}" type="presParOf" srcId="{4FBAD442-605F-4E07-AE92-691ADA0BE793}" destId="{14D3F028-6666-48E7-8B7B-85A9F7B9B860}" srcOrd="8" destOrd="0" presId="urn:microsoft.com/office/officeart/2005/8/layout/list1"/>
    <dgm:cxn modelId="{54EA9CDE-F01D-4625-AC2E-A34C04810112}" type="presParOf" srcId="{14D3F028-6666-48E7-8B7B-85A9F7B9B860}" destId="{9AA67DD7-0545-4007-B5EE-3D95DB7BC861}" srcOrd="0" destOrd="0" presId="urn:microsoft.com/office/officeart/2005/8/layout/list1"/>
    <dgm:cxn modelId="{805DC3A1-2F32-4171-8F77-561D17431599}" type="presParOf" srcId="{14D3F028-6666-48E7-8B7B-85A9F7B9B860}" destId="{0D458C6B-BFC8-4BE6-BA6E-8E6621E57135}" srcOrd="1" destOrd="0" presId="urn:microsoft.com/office/officeart/2005/8/layout/list1"/>
    <dgm:cxn modelId="{1537EEF2-DEBA-4E40-B515-1B33A7B9EF20}" type="presParOf" srcId="{4FBAD442-605F-4E07-AE92-691ADA0BE793}" destId="{D773FB4D-B67C-4DCB-9C15-975EF0CCD7D2}" srcOrd="9" destOrd="0" presId="urn:microsoft.com/office/officeart/2005/8/layout/list1"/>
    <dgm:cxn modelId="{B69040B9-4F85-433C-9822-7F3F9889DB35}" type="presParOf" srcId="{4FBAD442-605F-4E07-AE92-691ADA0BE793}" destId="{315AA8B9-37D3-4766-8E81-F29581F11E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7CF568-FE8E-41A1-89AC-126561319811}" type="doc">
      <dgm:prSet loTypeId="urn:microsoft.com/office/officeart/2005/8/layout/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488527DB-7498-4815-BC0B-B9E89E7A6581}">
      <dgm:prSet phldrT="[Texte]" custT="1"/>
      <dgm:spPr/>
      <dgm:t>
        <a:bodyPr/>
        <a:lstStyle/>
        <a:p>
          <a:r>
            <a:rPr lang="fr-FR" sz="2400" dirty="0" smtClean="0">
              <a:latin typeface="Cambria" panose="02040503050406030204" pitchFamily="18" charset="0"/>
            </a:rPr>
            <a:t>L’audit Préliminaire (à valider par l’ANME) </a:t>
          </a:r>
        </a:p>
      </dgm:t>
    </dgm:pt>
    <dgm:pt modelId="{D558A31E-9581-4FA0-B3E7-E0C05041F815}" type="parTrans" cxnId="{901204DF-8852-47AB-A2B5-FF34FCE09B32}">
      <dgm:prSet/>
      <dgm:spPr/>
      <dgm:t>
        <a:bodyPr/>
        <a:lstStyle/>
        <a:p>
          <a:endParaRPr lang="fr-FR"/>
        </a:p>
      </dgm:t>
    </dgm:pt>
    <dgm:pt modelId="{97361E95-23D9-4723-AB84-73C05EE68113}" type="sibTrans" cxnId="{901204DF-8852-47AB-A2B5-FF34FCE09B32}">
      <dgm:prSet/>
      <dgm:spPr/>
      <dgm:t>
        <a:bodyPr/>
        <a:lstStyle/>
        <a:p>
          <a:endParaRPr lang="fr-FR"/>
        </a:p>
      </dgm:t>
    </dgm:pt>
    <dgm:pt modelId="{C8AC0D29-94D6-4F3C-84C7-B56FD46FB963}">
      <dgm:prSet phldrT="[Texte]" custT="1"/>
      <dgm:spPr/>
      <dgm:t>
        <a:bodyPr/>
        <a:lstStyle/>
        <a:p>
          <a:r>
            <a:rPr lang="fr-FR" sz="2400" dirty="0" smtClean="0">
              <a:latin typeface="Cambria" panose="02040503050406030204" pitchFamily="18" charset="0"/>
            </a:rPr>
            <a:t>L’audit approfondi (à valider par l’ANME)  </a:t>
          </a:r>
        </a:p>
      </dgm:t>
    </dgm:pt>
    <dgm:pt modelId="{C8D7FC32-BD08-48EA-902B-B3EE5E6494B4}" type="parTrans" cxnId="{BD9CE593-5FC5-42DD-A976-52AFF27CFFBD}">
      <dgm:prSet/>
      <dgm:spPr/>
      <dgm:t>
        <a:bodyPr/>
        <a:lstStyle/>
        <a:p>
          <a:endParaRPr lang="fr-FR"/>
        </a:p>
      </dgm:t>
    </dgm:pt>
    <dgm:pt modelId="{082F4B28-CE0F-4F6F-9447-9FC36AEDE317}" type="sibTrans" cxnId="{BD9CE593-5FC5-42DD-A976-52AFF27CFFBD}">
      <dgm:prSet/>
      <dgm:spPr/>
      <dgm:t>
        <a:bodyPr/>
        <a:lstStyle/>
        <a:p>
          <a:endParaRPr lang="fr-FR"/>
        </a:p>
      </dgm:t>
    </dgm:pt>
    <dgm:pt modelId="{EF379087-8621-4467-B7C2-FF0EC6A73AE3}">
      <dgm:prSet phldrT="[Texte]" custT="1"/>
      <dgm:spPr/>
      <dgm:t>
        <a:bodyPr/>
        <a:lstStyle/>
        <a:p>
          <a:r>
            <a:rPr lang="fr-FR" sz="2800" dirty="0" smtClean="0">
              <a:latin typeface="Cambria" panose="02040503050406030204" pitchFamily="18" charset="0"/>
            </a:rPr>
            <a:t>Signature d’un contrat-programme</a:t>
          </a:r>
          <a:endParaRPr lang="fr-FR" sz="2800" dirty="0"/>
        </a:p>
      </dgm:t>
    </dgm:pt>
    <dgm:pt modelId="{7E4D99A1-F32F-44AC-830D-EDE211DA142F}" type="parTrans" cxnId="{E09B5F42-D5E2-45EF-AD1D-26697D10275A}">
      <dgm:prSet/>
      <dgm:spPr/>
      <dgm:t>
        <a:bodyPr/>
        <a:lstStyle/>
        <a:p>
          <a:endParaRPr lang="fr-FR"/>
        </a:p>
      </dgm:t>
    </dgm:pt>
    <dgm:pt modelId="{E013D4CE-0049-47FA-9F9B-E09299691B54}" type="sibTrans" cxnId="{E09B5F42-D5E2-45EF-AD1D-26697D10275A}">
      <dgm:prSet/>
      <dgm:spPr/>
      <dgm:t>
        <a:bodyPr/>
        <a:lstStyle/>
        <a:p>
          <a:endParaRPr lang="fr-FR"/>
        </a:p>
      </dgm:t>
    </dgm:pt>
    <dgm:pt modelId="{4FBAD442-605F-4E07-AE92-691ADA0BE793}" type="pres">
      <dgm:prSet presAssocID="{CF7CF568-FE8E-41A1-89AC-1265613198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C4A4E-A889-4D63-901D-C7BD5A282733}" type="pres">
      <dgm:prSet presAssocID="{488527DB-7498-4815-BC0B-B9E89E7A6581}" presName="parentLin" presStyleCnt="0"/>
      <dgm:spPr/>
    </dgm:pt>
    <dgm:pt modelId="{3B986B27-D5E9-4180-91FE-E7488193DAAB}" type="pres">
      <dgm:prSet presAssocID="{488527DB-7498-4815-BC0B-B9E89E7A6581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86FD170B-DD01-4CA6-B0F2-07212CE48D98}" type="pres">
      <dgm:prSet presAssocID="{488527DB-7498-4815-BC0B-B9E89E7A6581}" presName="parentText" presStyleLbl="node1" presStyleIdx="0" presStyleCnt="3" custScaleX="13018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FD84AB-F246-4EA9-A6D3-94AD0AE68215}" type="pres">
      <dgm:prSet presAssocID="{488527DB-7498-4815-BC0B-B9E89E7A6581}" presName="negativeSpace" presStyleCnt="0"/>
      <dgm:spPr/>
    </dgm:pt>
    <dgm:pt modelId="{281FB423-5474-46BC-9FE6-C26399DF7831}" type="pres">
      <dgm:prSet presAssocID="{488527DB-7498-4815-BC0B-B9E89E7A6581}" presName="childText" presStyleLbl="conFgAcc1" presStyleIdx="0" presStyleCnt="3">
        <dgm:presLayoutVars>
          <dgm:bulletEnabled val="1"/>
        </dgm:presLayoutVars>
      </dgm:prSet>
      <dgm:spPr/>
    </dgm:pt>
    <dgm:pt modelId="{0A558026-30E2-4A6D-9F23-B49D8BF28862}" type="pres">
      <dgm:prSet presAssocID="{97361E95-23D9-4723-AB84-73C05EE68113}" presName="spaceBetweenRectangles" presStyleCnt="0"/>
      <dgm:spPr/>
    </dgm:pt>
    <dgm:pt modelId="{ACC59E57-5214-483D-AB14-7A69682EB8CF}" type="pres">
      <dgm:prSet presAssocID="{C8AC0D29-94D6-4F3C-84C7-B56FD46FB963}" presName="parentLin" presStyleCnt="0"/>
      <dgm:spPr/>
    </dgm:pt>
    <dgm:pt modelId="{BD0060C9-FC36-4A37-BF51-E083E2592FB0}" type="pres">
      <dgm:prSet presAssocID="{C8AC0D29-94D6-4F3C-84C7-B56FD46FB963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B47E5118-5057-4863-B1EE-7D1C1328C6AF}" type="pres">
      <dgm:prSet presAssocID="{C8AC0D29-94D6-4F3C-84C7-B56FD46FB963}" presName="parentText" presStyleLbl="node1" presStyleIdx="1" presStyleCnt="3" custScaleX="13092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1E2B80-3E98-4662-B385-DFA5903ACF38}" type="pres">
      <dgm:prSet presAssocID="{C8AC0D29-94D6-4F3C-84C7-B56FD46FB963}" presName="negativeSpace" presStyleCnt="0"/>
      <dgm:spPr/>
    </dgm:pt>
    <dgm:pt modelId="{985C2B64-958C-4016-B299-6D3D3121D108}" type="pres">
      <dgm:prSet presAssocID="{C8AC0D29-94D6-4F3C-84C7-B56FD46FB963}" presName="childText" presStyleLbl="conFgAcc1" presStyleIdx="1" presStyleCnt="3">
        <dgm:presLayoutVars>
          <dgm:bulletEnabled val="1"/>
        </dgm:presLayoutVars>
      </dgm:prSet>
      <dgm:spPr/>
    </dgm:pt>
    <dgm:pt modelId="{28C973BE-08C2-4E8B-A0C2-2D45FE296AF8}" type="pres">
      <dgm:prSet presAssocID="{082F4B28-CE0F-4F6F-9447-9FC36AEDE317}" presName="spaceBetweenRectangles" presStyleCnt="0"/>
      <dgm:spPr/>
    </dgm:pt>
    <dgm:pt modelId="{14D3F028-6666-48E7-8B7B-85A9F7B9B860}" type="pres">
      <dgm:prSet presAssocID="{EF379087-8621-4467-B7C2-FF0EC6A73AE3}" presName="parentLin" presStyleCnt="0"/>
      <dgm:spPr/>
    </dgm:pt>
    <dgm:pt modelId="{9AA67DD7-0545-4007-B5EE-3D95DB7BC861}" type="pres">
      <dgm:prSet presAssocID="{EF379087-8621-4467-B7C2-FF0EC6A73AE3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0D458C6B-BFC8-4BE6-BA6E-8E6621E57135}" type="pres">
      <dgm:prSet presAssocID="{EF379087-8621-4467-B7C2-FF0EC6A73AE3}" presName="parentText" presStyleLbl="node1" presStyleIdx="2" presStyleCnt="3" custScaleX="13040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773FB4D-B67C-4DCB-9C15-975EF0CCD7D2}" type="pres">
      <dgm:prSet presAssocID="{EF379087-8621-4467-B7C2-FF0EC6A73AE3}" presName="negativeSpace" presStyleCnt="0"/>
      <dgm:spPr/>
    </dgm:pt>
    <dgm:pt modelId="{315AA8B9-37D3-4766-8E81-F29581F11EF5}" type="pres">
      <dgm:prSet presAssocID="{EF379087-8621-4467-B7C2-FF0EC6A73A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D9CE593-5FC5-42DD-A976-52AFF27CFFBD}" srcId="{CF7CF568-FE8E-41A1-89AC-126561319811}" destId="{C8AC0D29-94D6-4F3C-84C7-B56FD46FB963}" srcOrd="1" destOrd="0" parTransId="{C8D7FC32-BD08-48EA-902B-B3EE5E6494B4}" sibTransId="{082F4B28-CE0F-4F6F-9447-9FC36AEDE317}"/>
    <dgm:cxn modelId="{86D6476F-DBA8-49BE-A6E5-99C2274AAAFB}" type="presOf" srcId="{488527DB-7498-4815-BC0B-B9E89E7A6581}" destId="{3B986B27-D5E9-4180-91FE-E7488193DAAB}" srcOrd="0" destOrd="0" presId="urn:microsoft.com/office/officeart/2005/8/layout/list1"/>
    <dgm:cxn modelId="{ED7C3F78-131A-4EB7-BD0C-51E34942134A}" type="presOf" srcId="{CF7CF568-FE8E-41A1-89AC-126561319811}" destId="{4FBAD442-605F-4E07-AE92-691ADA0BE793}" srcOrd="0" destOrd="0" presId="urn:microsoft.com/office/officeart/2005/8/layout/list1"/>
    <dgm:cxn modelId="{4A8DA1FA-B403-41BB-8706-297D68392279}" type="presOf" srcId="{EF379087-8621-4467-B7C2-FF0EC6A73AE3}" destId="{9AA67DD7-0545-4007-B5EE-3D95DB7BC861}" srcOrd="0" destOrd="0" presId="urn:microsoft.com/office/officeart/2005/8/layout/list1"/>
    <dgm:cxn modelId="{F29F1EE6-03A8-40EC-BFC0-01ED51AF98A9}" type="presOf" srcId="{C8AC0D29-94D6-4F3C-84C7-B56FD46FB963}" destId="{B47E5118-5057-4863-B1EE-7D1C1328C6AF}" srcOrd="1" destOrd="0" presId="urn:microsoft.com/office/officeart/2005/8/layout/list1"/>
    <dgm:cxn modelId="{E09B5F42-D5E2-45EF-AD1D-26697D10275A}" srcId="{CF7CF568-FE8E-41A1-89AC-126561319811}" destId="{EF379087-8621-4467-B7C2-FF0EC6A73AE3}" srcOrd="2" destOrd="0" parTransId="{7E4D99A1-F32F-44AC-830D-EDE211DA142F}" sibTransId="{E013D4CE-0049-47FA-9F9B-E09299691B54}"/>
    <dgm:cxn modelId="{DC042736-5F67-4204-9AC6-3542BF96BF56}" type="presOf" srcId="{EF379087-8621-4467-B7C2-FF0EC6A73AE3}" destId="{0D458C6B-BFC8-4BE6-BA6E-8E6621E57135}" srcOrd="1" destOrd="0" presId="urn:microsoft.com/office/officeart/2005/8/layout/list1"/>
    <dgm:cxn modelId="{901204DF-8852-47AB-A2B5-FF34FCE09B32}" srcId="{CF7CF568-FE8E-41A1-89AC-126561319811}" destId="{488527DB-7498-4815-BC0B-B9E89E7A6581}" srcOrd="0" destOrd="0" parTransId="{D558A31E-9581-4FA0-B3E7-E0C05041F815}" sibTransId="{97361E95-23D9-4723-AB84-73C05EE68113}"/>
    <dgm:cxn modelId="{3F77CDDB-29C0-4A36-AD51-B2295131B17C}" type="presOf" srcId="{C8AC0D29-94D6-4F3C-84C7-B56FD46FB963}" destId="{BD0060C9-FC36-4A37-BF51-E083E2592FB0}" srcOrd="0" destOrd="0" presId="urn:microsoft.com/office/officeart/2005/8/layout/list1"/>
    <dgm:cxn modelId="{0F059282-5720-47C8-96B2-1A52F35F7A2F}" type="presOf" srcId="{488527DB-7498-4815-BC0B-B9E89E7A6581}" destId="{86FD170B-DD01-4CA6-B0F2-07212CE48D98}" srcOrd="1" destOrd="0" presId="urn:microsoft.com/office/officeart/2005/8/layout/list1"/>
    <dgm:cxn modelId="{B7E8EFE2-ECD4-4B63-B590-CA5DAFCAF6D8}" type="presParOf" srcId="{4FBAD442-605F-4E07-AE92-691ADA0BE793}" destId="{A26C4A4E-A889-4D63-901D-C7BD5A282733}" srcOrd="0" destOrd="0" presId="urn:microsoft.com/office/officeart/2005/8/layout/list1"/>
    <dgm:cxn modelId="{F2CBFBFA-73E7-4E96-9C30-5EB5E46BE7C0}" type="presParOf" srcId="{A26C4A4E-A889-4D63-901D-C7BD5A282733}" destId="{3B986B27-D5E9-4180-91FE-E7488193DAAB}" srcOrd="0" destOrd="0" presId="urn:microsoft.com/office/officeart/2005/8/layout/list1"/>
    <dgm:cxn modelId="{34CD0D9C-8C4A-4505-A458-F6B50287B561}" type="presParOf" srcId="{A26C4A4E-A889-4D63-901D-C7BD5A282733}" destId="{86FD170B-DD01-4CA6-B0F2-07212CE48D98}" srcOrd="1" destOrd="0" presId="urn:microsoft.com/office/officeart/2005/8/layout/list1"/>
    <dgm:cxn modelId="{8D7B7B47-7991-455D-BBEC-BC62ACBAAC37}" type="presParOf" srcId="{4FBAD442-605F-4E07-AE92-691ADA0BE793}" destId="{82FD84AB-F246-4EA9-A6D3-94AD0AE68215}" srcOrd="1" destOrd="0" presId="urn:microsoft.com/office/officeart/2005/8/layout/list1"/>
    <dgm:cxn modelId="{E7F6F596-52AE-45C8-A66A-F0937AAB8D9B}" type="presParOf" srcId="{4FBAD442-605F-4E07-AE92-691ADA0BE793}" destId="{281FB423-5474-46BC-9FE6-C26399DF7831}" srcOrd="2" destOrd="0" presId="urn:microsoft.com/office/officeart/2005/8/layout/list1"/>
    <dgm:cxn modelId="{186C270E-6BC1-4B0D-B2D9-69039B83034A}" type="presParOf" srcId="{4FBAD442-605F-4E07-AE92-691ADA0BE793}" destId="{0A558026-30E2-4A6D-9F23-B49D8BF28862}" srcOrd="3" destOrd="0" presId="urn:microsoft.com/office/officeart/2005/8/layout/list1"/>
    <dgm:cxn modelId="{6FB04AA7-7D45-4483-B132-E322F8A76923}" type="presParOf" srcId="{4FBAD442-605F-4E07-AE92-691ADA0BE793}" destId="{ACC59E57-5214-483D-AB14-7A69682EB8CF}" srcOrd="4" destOrd="0" presId="urn:microsoft.com/office/officeart/2005/8/layout/list1"/>
    <dgm:cxn modelId="{B3C9378E-D1BB-4083-A68C-0B2A12405C06}" type="presParOf" srcId="{ACC59E57-5214-483D-AB14-7A69682EB8CF}" destId="{BD0060C9-FC36-4A37-BF51-E083E2592FB0}" srcOrd="0" destOrd="0" presId="urn:microsoft.com/office/officeart/2005/8/layout/list1"/>
    <dgm:cxn modelId="{8B32E9FC-E6C3-4CB2-9D59-60C5F62E3EAC}" type="presParOf" srcId="{ACC59E57-5214-483D-AB14-7A69682EB8CF}" destId="{B47E5118-5057-4863-B1EE-7D1C1328C6AF}" srcOrd="1" destOrd="0" presId="urn:microsoft.com/office/officeart/2005/8/layout/list1"/>
    <dgm:cxn modelId="{ED7F190D-E296-4745-A4F2-168EDDF7EA02}" type="presParOf" srcId="{4FBAD442-605F-4E07-AE92-691ADA0BE793}" destId="{1C1E2B80-3E98-4662-B385-DFA5903ACF38}" srcOrd="5" destOrd="0" presId="urn:microsoft.com/office/officeart/2005/8/layout/list1"/>
    <dgm:cxn modelId="{26204ECF-FBA6-4A4D-812A-EB399B77DCFF}" type="presParOf" srcId="{4FBAD442-605F-4E07-AE92-691ADA0BE793}" destId="{985C2B64-958C-4016-B299-6D3D3121D108}" srcOrd="6" destOrd="0" presId="urn:microsoft.com/office/officeart/2005/8/layout/list1"/>
    <dgm:cxn modelId="{CBCB4142-EB3D-455B-A81A-A7659388BE83}" type="presParOf" srcId="{4FBAD442-605F-4E07-AE92-691ADA0BE793}" destId="{28C973BE-08C2-4E8B-A0C2-2D45FE296AF8}" srcOrd="7" destOrd="0" presId="urn:microsoft.com/office/officeart/2005/8/layout/list1"/>
    <dgm:cxn modelId="{EE74E5AA-4BB1-47B9-9488-1C893990D01E}" type="presParOf" srcId="{4FBAD442-605F-4E07-AE92-691ADA0BE793}" destId="{14D3F028-6666-48E7-8B7B-85A9F7B9B860}" srcOrd="8" destOrd="0" presId="urn:microsoft.com/office/officeart/2005/8/layout/list1"/>
    <dgm:cxn modelId="{9C9A075D-5240-48E3-B247-715CB29E6A32}" type="presParOf" srcId="{14D3F028-6666-48E7-8B7B-85A9F7B9B860}" destId="{9AA67DD7-0545-4007-B5EE-3D95DB7BC861}" srcOrd="0" destOrd="0" presId="urn:microsoft.com/office/officeart/2005/8/layout/list1"/>
    <dgm:cxn modelId="{EEB5DF76-E278-4A76-8596-099E17EF2F86}" type="presParOf" srcId="{14D3F028-6666-48E7-8B7B-85A9F7B9B860}" destId="{0D458C6B-BFC8-4BE6-BA6E-8E6621E57135}" srcOrd="1" destOrd="0" presId="urn:microsoft.com/office/officeart/2005/8/layout/list1"/>
    <dgm:cxn modelId="{0FE830D6-97B6-4F35-8F9F-1531FF69E42A}" type="presParOf" srcId="{4FBAD442-605F-4E07-AE92-691ADA0BE793}" destId="{D773FB4D-B67C-4DCB-9C15-975EF0CCD7D2}" srcOrd="9" destOrd="0" presId="urn:microsoft.com/office/officeart/2005/8/layout/list1"/>
    <dgm:cxn modelId="{B2226E68-83F3-42D4-92D5-8AC813B485C2}" type="presParOf" srcId="{4FBAD442-605F-4E07-AE92-691ADA0BE793}" destId="{315AA8B9-37D3-4766-8E81-F29581F11E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8A243-915D-4F06-851C-28C97979811F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AD1E4-EE4A-44E1-843E-1E2CECAF7B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88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7F56A-8A95-41EA-B983-0C549FE13252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36588" y="1241425"/>
            <a:ext cx="55245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29463-F49C-4507-A5D5-0238A41A66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843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8613" y="744538"/>
            <a:ext cx="6140450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FECB0-C046-4135-9DF3-24B42EFEC0A8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6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1064" y="2236947"/>
            <a:ext cx="10098723" cy="1543526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2128" y="4080510"/>
            <a:ext cx="8316596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4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0853653" y="303372"/>
            <a:ext cx="3368304" cy="6450806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8741" y="303372"/>
            <a:ext cx="9906896" cy="645080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8505" y="4627246"/>
            <a:ext cx="10098723" cy="1430179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38505" y="3052049"/>
            <a:ext cx="10098723" cy="157519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84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4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9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4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95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44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9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8743" y="1763554"/>
            <a:ext cx="6637600" cy="499062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584357" y="1763554"/>
            <a:ext cx="6637600" cy="499062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043" y="288370"/>
            <a:ext cx="10692766" cy="12001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4043" y="1611869"/>
            <a:ext cx="5249438" cy="67175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4043" y="2283619"/>
            <a:ext cx="5249438" cy="4148852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35308" y="1611869"/>
            <a:ext cx="5251501" cy="67175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35308" y="2283619"/>
            <a:ext cx="5251501" cy="4148852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045" y="286703"/>
            <a:ext cx="3908717" cy="122015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45082" y="286704"/>
            <a:ext cx="6641725" cy="6145769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4045" y="1506856"/>
            <a:ext cx="3908717" cy="4925616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8730" y="5040631"/>
            <a:ext cx="7128510" cy="5950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28730" y="643414"/>
            <a:ext cx="7128510" cy="4320540"/>
          </a:xfrm>
        </p:spPr>
        <p:txBody>
          <a:bodyPr/>
          <a:lstStyle>
            <a:lvl1pPr marL="0" indent="0">
              <a:buNone/>
              <a:defRPr sz="3700"/>
            </a:lvl1pPr>
            <a:lvl2pPr marL="534924" indent="0">
              <a:buNone/>
              <a:defRPr sz="3300"/>
            </a:lvl2pPr>
            <a:lvl3pPr marL="1069848" indent="0">
              <a:buNone/>
              <a:defRPr sz="2800"/>
            </a:lvl3pPr>
            <a:lvl4pPr marL="1604772" indent="0">
              <a:buNone/>
              <a:defRPr sz="2300"/>
            </a:lvl4pPr>
            <a:lvl5pPr marL="2139696" indent="0">
              <a:buNone/>
              <a:defRPr sz="2300"/>
            </a:lvl5pPr>
            <a:lvl6pPr marL="2674620" indent="0">
              <a:buNone/>
              <a:defRPr sz="2300"/>
            </a:lvl6pPr>
            <a:lvl7pPr marL="3209544" indent="0">
              <a:buNone/>
              <a:defRPr sz="2300"/>
            </a:lvl7pPr>
            <a:lvl8pPr marL="3744468" indent="0">
              <a:buNone/>
              <a:defRPr sz="2300"/>
            </a:lvl8pPr>
            <a:lvl9pPr marL="4279392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28730" y="5635706"/>
            <a:ext cx="7128510" cy="845105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94043" y="288370"/>
            <a:ext cx="10692766" cy="1200150"/>
          </a:xfrm>
          <a:prstGeom prst="rect">
            <a:avLst/>
          </a:prstGeom>
        </p:spPr>
        <p:txBody>
          <a:bodyPr vert="horz" lIns="106985" tIns="53492" rIns="106985" bIns="53492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4043" y="1680212"/>
            <a:ext cx="10692766" cy="4752261"/>
          </a:xfrm>
          <a:prstGeom prst="rect">
            <a:avLst/>
          </a:prstGeom>
        </p:spPr>
        <p:txBody>
          <a:bodyPr vert="horz" lIns="106985" tIns="53492" rIns="106985" bIns="53492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4043" y="6674169"/>
            <a:ext cx="2772198" cy="383381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7438D-6347-40CA-9563-DD8779B5167E}" type="datetimeFigureOut">
              <a:rPr lang="fr-FR" smtClean="0"/>
              <a:pPr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59291" y="6674169"/>
            <a:ext cx="3762269" cy="383381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14609" y="6674169"/>
            <a:ext cx="2772198" cy="383381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1576C-C8B0-48C5-BF2B-A914C94A22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9848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1193" indent="-401193" algn="l" defTabSz="1069848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9252" indent="-334328" algn="l" defTabSz="1069848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154475" y="0"/>
            <a:ext cx="35737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sz="2800" b="1" dirty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République Tunisienne</a:t>
            </a:r>
            <a:endParaRPr lang="fr-FR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97219" y="3171822"/>
            <a:ext cx="53698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b="1" dirty="0" smtClean="0">
                <a:solidFill>
                  <a:schemeClr val="tx2"/>
                </a:solidFill>
                <a:ea typeface="Calibri" pitchFamily="34" charset="0"/>
                <a:cs typeface="Simplified Arabic" pitchFamily="2" charset="-78"/>
              </a:rPr>
              <a:t>Agence Nationale pour la Maîtrise de l’Energie</a:t>
            </a:r>
            <a:endParaRPr lang="fr-FR" b="1" dirty="0">
              <a:solidFill>
                <a:schemeClr val="tx2"/>
              </a:solidFill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5451" y="4171954"/>
            <a:ext cx="10332913" cy="1800200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2"/>
                </a:solidFill>
              </a:rPr>
              <a:t>Procédure et déroulement des audits énergétiques des bâtiments </a:t>
            </a:r>
          </a:p>
          <a:p>
            <a:pPr algn="ctr"/>
            <a:r>
              <a:rPr lang="fr-FR" sz="2800" b="1" dirty="0" smtClean="0">
                <a:solidFill>
                  <a:schemeClr val="tx2"/>
                </a:solidFill>
                <a:ea typeface="Calibri" pitchFamily="34" charset="0"/>
                <a:cs typeface="Simplified Arabic" pitchFamily="2" charset="-78"/>
              </a:rPr>
              <a:t>Dispositifs légaux et cadre incitatif et réglementaire en Tunisie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458501" y="6353304"/>
            <a:ext cx="1965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rtl="1" eaLnBrk="0" hangingPunct="0"/>
            <a:r>
              <a:rPr lang="fr-FR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Novembre </a:t>
            </a:r>
            <a:r>
              <a:rPr lang="fr-FR" b="1" dirty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2018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0227" y="1171558"/>
            <a:ext cx="3075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1a28b7e84bdb3d7ef1db490ff289f7f_XL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654" y="814368"/>
            <a:ext cx="3240000" cy="2160000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511533" y="814368"/>
            <a:ext cx="8137177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Audit Énergétique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Obligatoire: 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Bâtiments (500 tep)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Périodique: </a:t>
            </a:r>
            <a:endParaRPr lang="fr-FR" sz="2000" b="1" i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2000" b="1" dirty="0">
                <a:solidFill>
                  <a:schemeClr val="accent4">
                    <a:lumMod val="75000"/>
                  </a:schemeClr>
                </a:solidFill>
              </a:rPr>
              <a:t>Chaque 5 ans</a:t>
            </a:r>
          </a:p>
          <a:p>
            <a:pPr algn="just"/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5450" y="3045916"/>
            <a:ext cx="111553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400" dirty="0" smtClean="0"/>
          </a:p>
          <a:p>
            <a:pPr>
              <a:buFont typeface="Wingdings" pitchFamily="2" charset="2"/>
              <a:buChar char="ü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Loi n° 2009-7 du 9 février 2009 : modifiant et complétant la loi n° 2004-72 du 2 août 2004, relative à la maîtrise de l’énergie,</a:t>
            </a:r>
          </a:p>
          <a:p>
            <a:endParaRPr lang="fr-F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Décret 2269-2009 du 31 juillet 2009,</a:t>
            </a:r>
          </a:p>
          <a:p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 Le décret n°2017-983 du 26 juillet 2017 relatif aux règles d’organisation, de gestion et d’intervention du fond de transition énergétique</a:t>
            </a:r>
          </a:p>
          <a:p>
            <a:endParaRPr lang="fr-FR" sz="24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L’audit Énergétique : Cadre réglementaire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Procédure d’audit énergétique</a:t>
            </a:r>
          </a:p>
        </p:txBody>
      </p:sp>
      <p:graphicFrame>
        <p:nvGraphicFramePr>
          <p:cNvPr id="8" name="Diagramme 7"/>
          <p:cNvGraphicFramePr/>
          <p:nvPr/>
        </p:nvGraphicFramePr>
        <p:xfrm>
          <a:off x="3225781" y="814368"/>
          <a:ext cx="7920567" cy="624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 rot="16200000">
            <a:off x="-1457844" y="3283417"/>
            <a:ext cx="552287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32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Phase préparatoire</a:t>
            </a:r>
            <a:endParaRPr lang="ar-DZ" sz="3200" b="1" dirty="0">
              <a:solidFill>
                <a:srgbClr val="595959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Procédure d’audit énergétique</a:t>
            </a:r>
          </a:p>
        </p:txBody>
      </p:sp>
      <p:graphicFrame>
        <p:nvGraphicFramePr>
          <p:cNvPr id="8" name="Diagramme 7"/>
          <p:cNvGraphicFramePr/>
          <p:nvPr/>
        </p:nvGraphicFramePr>
        <p:xfrm>
          <a:off x="3225781" y="814368"/>
          <a:ext cx="7920567" cy="624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 rot="16200000">
            <a:off x="-1457844" y="3283417"/>
            <a:ext cx="552287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32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Phase d’audit</a:t>
            </a:r>
            <a:endParaRPr lang="ar-DZ" sz="3200" b="1" dirty="0">
              <a:solidFill>
                <a:srgbClr val="595959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Exemples de mesures types de maîtrise d’énergie</a:t>
            </a:r>
          </a:p>
        </p:txBody>
      </p:sp>
      <p:sp>
        <p:nvSpPr>
          <p:cNvPr id="5" name="Rectangle 4"/>
          <p:cNvSpPr/>
          <p:nvPr/>
        </p:nvSpPr>
        <p:spPr>
          <a:xfrm>
            <a:off x="2797153" y="885806"/>
            <a:ext cx="8715435" cy="10001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Réduction de la consommation du poste d'éclairage.</a:t>
            </a:r>
            <a:endParaRPr lang="fr-FR" sz="2000" b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Réduire la consommation d'énergie dans un hôtel - Chasseur de Fon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5806"/>
            <a:ext cx="2797153" cy="10001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2781879" y="2243127"/>
            <a:ext cx="8730709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Réduction de la consommation énergétique du poste chauffage et de climatisation.</a:t>
            </a:r>
            <a:endParaRPr lang="fr-FR" sz="2000" b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97153" y="3386136"/>
            <a:ext cx="8715435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Mise en place des système de gestion technique centralisée.</a:t>
            </a:r>
            <a:endParaRPr lang="fr-FR" sz="2000" b="1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97153" y="4600581"/>
            <a:ext cx="8715435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Actions liées à la réduction de la consommation d’eau chaude sanitaire.</a:t>
            </a:r>
            <a:endParaRPr lang="fr-FR" sz="2000" b="1" dirty="0">
              <a:solidFill>
                <a:srgbClr val="C00000"/>
              </a:solidFill>
            </a:endParaRP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243128"/>
            <a:ext cx="2797153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</p:pic>
      <p:pic>
        <p:nvPicPr>
          <p:cNvPr id="29705" name="Picture 9" descr="LA GESTION TECHNIQUE DU BÂTIMENT – SWATE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86136"/>
            <a:ext cx="2797153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</p:pic>
      <p:pic>
        <p:nvPicPr>
          <p:cNvPr id="29707" name="Picture 11" descr="11 : Principe du chauffe-eau solaire monobloc [28]-Chauffe-eau à... |  Download Scientific Diagra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00582"/>
            <a:ext cx="2797153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</p:pic>
      <p:sp>
        <p:nvSpPr>
          <p:cNvPr id="19" name="Rectangle 18"/>
          <p:cNvSpPr/>
          <p:nvPr/>
        </p:nvSpPr>
        <p:spPr>
          <a:xfrm>
            <a:off x="2808224" y="5815027"/>
            <a:ext cx="8715435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Actions liées à la production de l'électricité via les énergies renouvelables.</a:t>
            </a:r>
            <a:endParaRPr lang="fr-FR" sz="2000" b="1" dirty="0">
              <a:solidFill>
                <a:srgbClr val="C00000"/>
              </a:solidFill>
            </a:endParaRPr>
          </a:p>
        </p:txBody>
      </p:sp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448" y="5815028"/>
            <a:ext cx="2782840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Dispositifs incitatifs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297" y="671492"/>
            <a:ext cx="11521553" cy="99340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accent1"/>
                </a:solidFill>
              </a:rPr>
              <a:t>Solutions intégrées de financement </a:t>
            </a:r>
            <a:r>
              <a:rPr lang="fr-FR" sz="2400" b="1" dirty="0">
                <a:solidFill>
                  <a:schemeClr val="accent1"/>
                </a:solidFill>
              </a:rPr>
              <a:t>:</a:t>
            </a: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Étendre les primes aux investissements immatériels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839032"/>
              </p:ext>
            </p:extLst>
          </p:nvPr>
        </p:nvGraphicFramePr>
        <p:xfrm>
          <a:off x="179999" y="1814500"/>
          <a:ext cx="11521065" cy="495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947" y="742930"/>
            <a:ext cx="11521553" cy="99340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accent1"/>
                </a:solidFill>
              </a:rPr>
              <a:t>Solutions intégrées de financement </a:t>
            </a:r>
            <a:r>
              <a:rPr lang="fr-FR" sz="2400" b="1" dirty="0">
                <a:solidFill>
                  <a:schemeClr val="accent1"/>
                </a:solidFill>
              </a:rPr>
              <a:t>:</a:t>
            </a:r>
          </a:p>
          <a:p>
            <a:pPr algn="ctr"/>
            <a:r>
              <a:rPr lang="fr-FR" sz="2400" b="1" dirty="0" smtClean="0">
                <a:solidFill>
                  <a:srgbClr val="C00000"/>
                </a:solidFill>
              </a:rPr>
              <a:t>Offrir des facilités d’accès aux crédits</a:t>
            </a:r>
          </a:p>
        </p:txBody>
      </p:sp>
      <p:graphicFrame>
        <p:nvGraphicFramePr>
          <p:cNvPr id="5" name="Graphiqu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448787"/>
              </p:ext>
            </p:extLst>
          </p:nvPr>
        </p:nvGraphicFramePr>
        <p:xfrm>
          <a:off x="179999" y="1957376"/>
          <a:ext cx="11521065" cy="4810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5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Dispositifs incitatifs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154475" y="0"/>
            <a:ext cx="35737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sz="2800" b="1" dirty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République Tunisienne</a:t>
            </a:r>
            <a:endParaRPr lang="fr-FR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5451" y="2886070"/>
            <a:ext cx="10332913" cy="3086084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2"/>
                </a:solidFill>
              </a:rPr>
              <a:t>Merci Pour votre attention</a:t>
            </a:r>
          </a:p>
          <a:p>
            <a:pPr algn="ctr"/>
            <a:endParaRPr lang="fr-FR" sz="4000" b="1" dirty="0" smtClean="0">
              <a:solidFill>
                <a:schemeClr val="tx2"/>
              </a:solidFill>
              <a:ea typeface="Calibri" pitchFamily="34" charset="0"/>
              <a:cs typeface="Simplified Arabic" pitchFamily="2" charset="-78"/>
            </a:endParaRPr>
          </a:p>
          <a:p>
            <a:pPr algn="ctr"/>
            <a:r>
              <a:rPr lang="fr-FR" sz="4000" b="1" dirty="0" smtClean="0">
                <a:solidFill>
                  <a:srgbClr val="00B050"/>
                </a:solidFill>
                <a:ea typeface="Calibri" pitchFamily="34" charset="0"/>
                <a:cs typeface="Simplified Arabic" pitchFamily="2" charset="-78"/>
              </a:rPr>
              <a:t>nagati_oussama@anme.nat.tn</a:t>
            </a:r>
            <a:endParaRPr lang="fr-FR" sz="2800" b="1" dirty="0" smtClean="0">
              <a:solidFill>
                <a:srgbClr val="00B050"/>
              </a:solidFill>
              <a:ea typeface="Calibri" pitchFamily="34" charset="0"/>
              <a:cs typeface="Simplified Arabic" pitchFamily="2" charset="-78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0227" y="1171558"/>
            <a:ext cx="3075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03"/>
          <p:cNvGrpSpPr/>
          <p:nvPr/>
        </p:nvGrpSpPr>
        <p:grpSpPr>
          <a:xfrm>
            <a:off x="-702363" y="651722"/>
            <a:ext cx="12489663" cy="7107190"/>
            <a:chOff x="-540568" y="620688"/>
            <a:chExt cx="9612568" cy="6768752"/>
          </a:xfrm>
        </p:grpSpPr>
        <p:pic>
          <p:nvPicPr>
            <p:cNvPr id="17410" name="Picture 2" descr="Image associÃ©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540568" y="620688"/>
              <a:ext cx="3648075" cy="6768752"/>
            </a:xfrm>
            <a:prstGeom prst="rect">
              <a:avLst/>
            </a:prstGeom>
            <a:noFill/>
          </p:spPr>
        </p:pic>
        <p:sp>
          <p:nvSpPr>
            <p:cNvPr id="101" name="Rectangle 100"/>
            <p:cNvSpPr/>
            <p:nvPr/>
          </p:nvSpPr>
          <p:spPr>
            <a:xfrm>
              <a:off x="4572000" y="720000"/>
              <a:ext cx="4500000" cy="7647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fr-FR" sz="2400" b="1" dirty="0">
                  <a:solidFill>
                    <a:schemeClr val="accent2"/>
                  </a:solidFill>
                </a:rPr>
                <a:t>3 objectifs ont été fixés à l’horizon de 2030</a:t>
              </a:r>
              <a:endParaRPr lang="fr-FR" sz="24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" name="Groupe 105"/>
          <p:cNvGrpSpPr/>
          <p:nvPr/>
        </p:nvGrpSpPr>
        <p:grpSpPr>
          <a:xfrm>
            <a:off x="3507855" y="2088358"/>
            <a:ext cx="7578392" cy="680400"/>
            <a:chOff x="2987824" y="1700808"/>
            <a:chExt cx="5832648" cy="648000"/>
          </a:xfrm>
        </p:grpSpPr>
        <p:sp>
          <p:nvSpPr>
            <p:cNvPr id="58" name="TextBox 6"/>
            <p:cNvSpPr txBox="1"/>
            <p:nvPr/>
          </p:nvSpPr>
          <p:spPr>
            <a:xfrm>
              <a:off x="3635896" y="1844824"/>
              <a:ext cx="5184576" cy="39569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da-DK" b="1" dirty="0">
                  <a:solidFill>
                    <a:schemeClr val="accent5"/>
                  </a:solidFill>
                  <a:ea typeface="Kozuka Gothic Pro EL" panose="020B0200000000000000" pitchFamily="34" charset="-128"/>
                  <a:cs typeface="Lato Regular"/>
                </a:rPr>
                <a:t>  30%  Renouvelables dans le mix energétique</a:t>
              </a:r>
              <a:endParaRPr lang="id-ID" b="1" dirty="0">
                <a:solidFill>
                  <a:schemeClr val="accent5"/>
                </a:solidFill>
                <a:ea typeface="Kozuka Gothic Pro EL" panose="020B0200000000000000" pitchFamily="34" charset="-128"/>
                <a:cs typeface="Lato Regular"/>
              </a:endParaRPr>
            </a:p>
          </p:txBody>
        </p:sp>
        <p:grpSp>
          <p:nvGrpSpPr>
            <p:cNvPr id="5" name="Groupe 104"/>
            <p:cNvGrpSpPr/>
            <p:nvPr/>
          </p:nvGrpSpPr>
          <p:grpSpPr>
            <a:xfrm>
              <a:off x="2987824" y="1700808"/>
              <a:ext cx="1080120" cy="648000"/>
              <a:chOff x="2987824" y="1700808"/>
              <a:chExt cx="1080120" cy="648000"/>
            </a:xfrm>
          </p:grpSpPr>
          <p:sp>
            <p:nvSpPr>
              <p:cNvPr id="63" name="Octagon 11"/>
              <p:cNvSpPr>
                <a:spLocks noChangeAspect="1"/>
              </p:cNvSpPr>
              <p:nvPr/>
            </p:nvSpPr>
            <p:spPr>
              <a:xfrm>
                <a:off x="2987824" y="1700808"/>
                <a:ext cx="648000" cy="648000"/>
              </a:xfrm>
              <a:prstGeom prst="octagon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</a:p>
            </p:txBody>
          </p:sp>
          <p:sp>
            <p:nvSpPr>
              <p:cNvPr id="65" name="Flèche vers le haut 64"/>
              <p:cNvSpPr/>
              <p:nvPr/>
            </p:nvSpPr>
            <p:spPr>
              <a:xfrm>
                <a:off x="3779912" y="1844824"/>
                <a:ext cx="288032" cy="288032"/>
              </a:xfrm>
              <a:prstGeom prst="upArrow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" name="Groupe 106"/>
          <p:cNvGrpSpPr/>
          <p:nvPr/>
        </p:nvGrpSpPr>
        <p:grpSpPr>
          <a:xfrm>
            <a:off x="3507855" y="3600526"/>
            <a:ext cx="6455668" cy="680400"/>
            <a:chOff x="2987824" y="2852936"/>
            <a:chExt cx="4968552" cy="648000"/>
          </a:xfrm>
        </p:grpSpPr>
        <p:sp>
          <p:nvSpPr>
            <p:cNvPr id="56" name="TextBox 4"/>
            <p:cNvSpPr txBox="1"/>
            <p:nvPr/>
          </p:nvSpPr>
          <p:spPr>
            <a:xfrm>
              <a:off x="3491880" y="2852936"/>
              <a:ext cx="4464496" cy="39569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da-DK" b="1" dirty="0">
                  <a:solidFill>
                    <a:schemeClr val="accent3"/>
                  </a:solidFill>
                  <a:ea typeface="Kozuka Gothic Pro EL" panose="020B0200000000000000" pitchFamily="34" charset="-128"/>
                  <a:cs typeface="Lato Regular"/>
                </a:rPr>
                <a:t> 30% </a:t>
              </a:r>
              <a:r>
                <a:rPr lang="fr-FR" b="1" dirty="0">
                  <a:solidFill>
                    <a:schemeClr val="accent3"/>
                  </a:solidFill>
                </a:rPr>
                <a:t>demande d’énergie primaire</a:t>
              </a:r>
              <a:endParaRPr lang="id-ID" b="1" dirty="0">
                <a:solidFill>
                  <a:schemeClr val="accent3"/>
                </a:solidFill>
                <a:ea typeface="Kozuka Gothic Pro EL" panose="020B0200000000000000" pitchFamily="34" charset="-128"/>
                <a:cs typeface="Lato Regular"/>
              </a:endParaRPr>
            </a:p>
          </p:txBody>
        </p:sp>
        <p:sp>
          <p:nvSpPr>
            <p:cNvPr id="62" name="Octagon 10"/>
            <p:cNvSpPr>
              <a:spLocks noChangeAspect="1"/>
            </p:cNvSpPr>
            <p:nvPr/>
          </p:nvSpPr>
          <p:spPr>
            <a:xfrm>
              <a:off x="2987824" y="2852936"/>
              <a:ext cx="648000" cy="648000"/>
            </a:xfrm>
            <a:prstGeom prst="oct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102" name="Flèche vers le bas 101"/>
            <p:cNvSpPr/>
            <p:nvPr/>
          </p:nvSpPr>
          <p:spPr>
            <a:xfrm>
              <a:off x="3779912" y="2852936"/>
              <a:ext cx="288032" cy="288032"/>
            </a:xfrm>
            <a:prstGeom prst="downArrow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107"/>
          <p:cNvGrpSpPr/>
          <p:nvPr/>
        </p:nvGrpSpPr>
        <p:grpSpPr>
          <a:xfrm>
            <a:off x="3518042" y="5037013"/>
            <a:ext cx="7568205" cy="814254"/>
            <a:chOff x="2843808" y="4293096"/>
            <a:chExt cx="4896544" cy="775480"/>
          </a:xfrm>
        </p:grpSpPr>
        <p:sp>
          <p:nvSpPr>
            <p:cNvPr id="60" name="TextBox 8"/>
            <p:cNvSpPr txBox="1"/>
            <p:nvPr/>
          </p:nvSpPr>
          <p:spPr>
            <a:xfrm>
              <a:off x="3491880" y="4365104"/>
              <a:ext cx="4248472" cy="703472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da-DK" b="1" dirty="0">
                  <a:solidFill>
                    <a:schemeClr val="accent1"/>
                  </a:solidFill>
                  <a:ea typeface="Kozuka Gothic Pro EL" panose="020B0200000000000000" pitchFamily="34" charset="-128"/>
                  <a:cs typeface="Lato Regular"/>
                </a:rPr>
                <a:t>            </a:t>
              </a:r>
              <a:r>
                <a:rPr lang="da-DK" b="1" dirty="0">
                  <a:solidFill>
                    <a:srgbClr val="00B050"/>
                  </a:solidFill>
                  <a:ea typeface="Kozuka Gothic Pro EL" panose="020B0200000000000000" pitchFamily="34" charset="-128"/>
                  <a:cs typeface="Lato Regular"/>
                </a:rPr>
                <a:t>41%   </a:t>
              </a:r>
              <a:r>
                <a:rPr lang="fr-FR" b="1" dirty="0">
                  <a:solidFill>
                    <a:srgbClr val="00B050"/>
                  </a:solidFill>
                </a:rPr>
                <a:t>l’intensité carbone par rapport au scénario tendanciel de 2010.   </a:t>
              </a:r>
              <a:endParaRPr lang="id-ID" b="1" dirty="0">
                <a:solidFill>
                  <a:srgbClr val="00B050"/>
                </a:solidFill>
              </a:endParaRPr>
            </a:p>
          </p:txBody>
        </p:sp>
        <p:sp>
          <p:nvSpPr>
            <p:cNvPr id="64" name="Octagon 12"/>
            <p:cNvSpPr>
              <a:spLocks noChangeAspect="1"/>
            </p:cNvSpPr>
            <p:nvPr/>
          </p:nvSpPr>
          <p:spPr>
            <a:xfrm>
              <a:off x="2843808" y="4293096"/>
              <a:ext cx="648000" cy="648000"/>
            </a:xfrm>
            <a:prstGeom prst="octagon">
              <a:avLst/>
            </a:prstGeom>
            <a:solidFill>
              <a:srgbClr val="99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103" name="Flèche vers le bas 102"/>
            <p:cNvSpPr/>
            <p:nvPr/>
          </p:nvSpPr>
          <p:spPr>
            <a:xfrm>
              <a:off x="3779912" y="4437112"/>
              <a:ext cx="288032" cy="288032"/>
            </a:xfrm>
            <a:prstGeom prst="downArrow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Rectangle 3"/>
          <p:cNvSpPr/>
          <p:nvPr/>
        </p:nvSpPr>
        <p:spPr>
          <a:xfrm>
            <a:off x="46778" y="756000"/>
            <a:ext cx="5846875" cy="8030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400" b="1" dirty="0">
                <a:solidFill>
                  <a:schemeClr val="accent1"/>
                </a:solidFill>
              </a:rPr>
              <a:t>La mise en place d’une politique de transition énergétique: </a:t>
            </a:r>
          </a:p>
        </p:txBody>
      </p:sp>
      <p:grpSp>
        <p:nvGrpSpPr>
          <p:cNvPr id="8" name="Groupe 22"/>
          <p:cNvGrpSpPr/>
          <p:nvPr/>
        </p:nvGrpSpPr>
        <p:grpSpPr>
          <a:xfrm>
            <a:off x="8185875" y="5566268"/>
            <a:ext cx="2058329" cy="1058518"/>
            <a:chOff x="179512" y="3933056"/>
            <a:chExt cx="2592288" cy="1872208"/>
          </a:xfrm>
        </p:grpSpPr>
        <p:pic>
          <p:nvPicPr>
            <p:cNvPr id="24" name="Picture 2" descr="Résultat de recherche d'images pour &quot;diminuer les emission carbone&quot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75656" y="4509120"/>
              <a:ext cx="1296144" cy="1296144"/>
            </a:xfrm>
            <a:prstGeom prst="rect">
              <a:avLst/>
            </a:prstGeom>
            <a:noFill/>
          </p:spPr>
        </p:pic>
        <p:pic>
          <p:nvPicPr>
            <p:cNvPr id="25" name="Picture 4" descr="Résultat de recherche d'images pour &quot;cop 21&quot;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3933056"/>
              <a:ext cx="1008112" cy="1872208"/>
            </a:xfrm>
            <a:prstGeom prst="rect">
              <a:avLst/>
            </a:prstGeom>
            <a:noFill/>
          </p:spPr>
        </p:pic>
      </p:grpSp>
      <p:sp>
        <p:nvSpPr>
          <p:cNvPr id="22" name="Rectangle 21"/>
          <p:cNvSpPr/>
          <p:nvPr/>
        </p:nvSpPr>
        <p:spPr>
          <a:xfrm>
            <a:off x="0" y="5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Stratégie nationale de maitrise de l’énergie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957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Approche d’intervention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12000"/>
            <a:ext cx="1188085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Axes d’intervention de la Stratégie ME</a:t>
            </a:r>
            <a:endParaRPr lang="fr-FR" sz="2800" dirty="0" smtClean="0"/>
          </a:p>
        </p:txBody>
      </p:sp>
      <p:grpSp>
        <p:nvGrpSpPr>
          <p:cNvPr id="2" name="Groupe 10"/>
          <p:cNvGrpSpPr/>
          <p:nvPr/>
        </p:nvGrpSpPr>
        <p:grpSpPr>
          <a:xfrm>
            <a:off x="2905575" y="2911524"/>
            <a:ext cx="2242780" cy="2201299"/>
            <a:chOff x="1187624" y="2911524"/>
            <a:chExt cx="2242780" cy="2201299"/>
          </a:xfrm>
        </p:grpSpPr>
        <p:sp>
          <p:nvSpPr>
            <p:cNvPr id="12" name="Freeform 56"/>
            <p:cNvSpPr/>
            <p:nvPr/>
          </p:nvSpPr>
          <p:spPr>
            <a:xfrm>
              <a:off x="1187628" y="2911524"/>
              <a:ext cx="2242776" cy="2201299"/>
            </a:xfrm>
            <a:custGeom>
              <a:avLst/>
              <a:gdLst>
                <a:gd name="connsiteX0" fmla="*/ 1016212 w 2311821"/>
                <a:gd name="connsiteY0" fmla="*/ 0 h 2269068"/>
                <a:gd name="connsiteX1" fmla="*/ 1286722 w 2311821"/>
                <a:gd name="connsiteY1" fmla="*/ 151004 h 2269068"/>
                <a:gd name="connsiteX2" fmla="*/ 1266872 w 2311821"/>
                <a:gd name="connsiteY2" fmla="*/ 187574 h 2269068"/>
                <a:gd name="connsiteX3" fmla="*/ 1244915 w 2311821"/>
                <a:gd name="connsiteY3" fmla="*/ 296330 h 2269068"/>
                <a:gd name="connsiteX4" fmla="*/ 1524317 w 2311821"/>
                <a:gd name="connsiteY4" fmla="*/ 575732 h 2269068"/>
                <a:gd name="connsiteX5" fmla="*/ 1756002 w 2311821"/>
                <a:gd name="connsiteY5" fmla="*/ 452546 h 2269068"/>
                <a:gd name="connsiteX6" fmla="*/ 1772490 w 2311821"/>
                <a:gd name="connsiteY6" fmla="*/ 422168 h 2269068"/>
                <a:gd name="connsiteX7" fmla="*/ 2032423 w 2311821"/>
                <a:gd name="connsiteY7" fmla="*/ 567267 h 2269068"/>
                <a:gd name="connsiteX8" fmla="*/ 2032423 w 2311821"/>
                <a:gd name="connsiteY8" fmla="*/ 855131 h 2269068"/>
                <a:gd name="connsiteX9" fmla="*/ 2088728 w 2311821"/>
                <a:gd name="connsiteY9" fmla="*/ 860807 h 2269068"/>
                <a:gd name="connsiteX10" fmla="*/ 2311821 w 2311821"/>
                <a:gd name="connsiteY10" fmla="*/ 1134533 h 2269068"/>
                <a:gd name="connsiteX11" fmla="*/ 2088728 w 2311821"/>
                <a:gd name="connsiteY11" fmla="*/ 1408258 h 2269068"/>
                <a:gd name="connsiteX12" fmla="*/ 2032423 w 2311821"/>
                <a:gd name="connsiteY12" fmla="*/ 1413934 h 2269068"/>
                <a:gd name="connsiteX13" fmla="*/ 2032423 w 2311821"/>
                <a:gd name="connsiteY13" fmla="*/ 1701801 h 2269068"/>
                <a:gd name="connsiteX14" fmla="*/ 1770720 w 2311821"/>
                <a:gd name="connsiteY14" fmla="*/ 1847889 h 2269068"/>
                <a:gd name="connsiteX15" fmla="*/ 1781748 w 2311821"/>
                <a:gd name="connsiteY15" fmla="*/ 1868207 h 2269068"/>
                <a:gd name="connsiteX16" fmla="*/ 1803705 w 2311821"/>
                <a:gd name="connsiteY16" fmla="*/ 1976963 h 2269068"/>
                <a:gd name="connsiteX17" fmla="*/ 1524303 w 2311821"/>
                <a:gd name="connsiteY17" fmla="*/ 2256365 h 2269068"/>
                <a:gd name="connsiteX18" fmla="*/ 1292619 w 2311821"/>
                <a:gd name="connsiteY18" fmla="*/ 2133179 h 2269068"/>
                <a:gd name="connsiteX19" fmla="*/ 1284951 w 2311821"/>
                <a:gd name="connsiteY19" fmla="*/ 2119053 h 2269068"/>
                <a:gd name="connsiteX20" fmla="*/ 1016211 w 2311821"/>
                <a:gd name="connsiteY20" fmla="*/ 2269068 h 2269068"/>
                <a:gd name="connsiteX21" fmla="*/ 0 w 2311821"/>
                <a:gd name="connsiteY21" fmla="*/ 1701801 h 2269068"/>
                <a:gd name="connsiteX22" fmla="*/ 0 w 2311821"/>
                <a:gd name="connsiteY22" fmla="*/ 567267 h 22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11821" h="2269068">
                  <a:moveTo>
                    <a:pt x="1016212" y="0"/>
                  </a:moveTo>
                  <a:lnTo>
                    <a:pt x="1286722" y="151004"/>
                  </a:lnTo>
                  <a:lnTo>
                    <a:pt x="1266872" y="187574"/>
                  </a:lnTo>
                  <a:cubicBezTo>
                    <a:pt x="1252734" y="221002"/>
                    <a:pt x="1244915" y="257753"/>
                    <a:pt x="1244915" y="296330"/>
                  </a:cubicBezTo>
                  <a:cubicBezTo>
                    <a:pt x="1244915" y="450639"/>
                    <a:pt x="1370008" y="575732"/>
                    <a:pt x="1524317" y="575732"/>
                  </a:cubicBezTo>
                  <a:cubicBezTo>
                    <a:pt x="1620760" y="575732"/>
                    <a:pt x="1705791" y="526868"/>
                    <a:pt x="1756002" y="452546"/>
                  </a:cubicBezTo>
                  <a:lnTo>
                    <a:pt x="1772490" y="422168"/>
                  </a:lnTo>
                  <a:lnTo>
                    <a:pt x="2032423" y="567267"/>
                  </a:lnTo>
                  <a:lnTo>
                    <a:pt x="2032423" y="855131"/>
                  </a:lnTo>
                  <a:lnTo>
                    <a:pt x="2088728" y="860807"/>
                  </a:lnTo>
                  <a:cubicBezTo>
                    <a:pt x="2216047" y="886861"/>
                    <a:pt x="2311821" y="999513"/>
                    <a:pt x="2311821" y="1134533"/>
                  </a:cubicBezTo>
                  <a:cubicBezTo>
                    <a:pt x="2311821" y="1269553"/>
                    <a:pt x="2216047" y="1382205"/>
                    <a:pt x="2088728" y="1408258"/>
                  </a:cubicBezTo>
                  <a:lnTo>
                    <a:pt x="2032423" y="1413934"/>
                  </a:lnTo>
                  <a:lnTo>
                    <a:pt x="2032423" y="1701801"/>
                  </a:lnTo>
                  <a:lnTo>
                    <a:pt x="1770720" y="1847889"/>
                  </a:lnTo>
                  <a:lnTo>
                    <a:pt x="1781748" y="1868207"/>
                  </a:lnTo>
                  <a:cubicBezTo>
                    <a:pt x="1795887" y="1901635"/>
                    <a:pt x="1803705" y="1938386"/>
                    <a:pt x="1803705" y="1976963"/>
                  </a:cubicBezTo>
                  <a:cubicBezTo>
                    <a:pt x="1803705" y="2131272"/>
                    <a:pt x="1678612" y="2256365"/>
                    <a:pt x="1524303" y="2256365"/>
                  </a:cubicBezTo>
                  <a:cubicBezTo>
                    <a:pt x="1427860" y="2256365"/>
                    <a:pt x="1342830" y="2207501"/>
                    <a:pt x="1292619" y="2133179"/>
                  </a:cubicBezTo>
                  <a:lnTo>
                    <a:pt x="1284951" y="2119053"/>
                  </a:lnTo>
                  <a:lnTo>
                    <a:pt x="1016211" y="2269068"/>
                  </a:lnTo>
                  <a:lnTo>
                    <a:pt x="0" y="1701801"/>
                  </a:lnTo>
                  <a:lnTo>
                    <a:pt x="0" y="56726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87624" y="3801493"/>
              <a:ext cx="1971719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Communication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e 18"/>
          <p:cNvGrpSpPr/>
          <p:nvPr/>
        </p:nvGrpSpPr>
        <p:grpSpPr>
          <a:xfrm>
            <a:off x="5604521" y="1268760"/>
            <a:ext cx="2230363" cy="2201301"/>
            <a:chOff x="3886570" y="1268760"/>
            <a:chExt cx="2230363" cy="2201301"/>
          </a:xfrm>
        </p:grpSpPr>
        <p:sp>
          <p:nvSpPr>
            <p:cNvPr id="20" name="Freeform 48"/>
            <p:cNvSpPr/>
            <p:nvPr/>
          </p:nvSpPr>
          <p:spPr>
            <a:xfrm>
              <a:off x="3886570" y="1268760"/>
              <a:ext cx="2230363" cy="2201301"/>
            </a:xfrm>
            <a:custGeom>
              <a:avLst/>
              <a:gdLst>
                <a:gd name="connsiteX0" fmla="*/ 1282815 w 2299026"/>
                <a:gd name="connsiteY0" fmla="*/ 0 h 2269070"/>
                <a:gd name="connsiteX1" fmla="*/ 2299026 w 2299026"/>
                <a:gd name="connsiteY1" fmla="*/ 567267 h 2269070"/>
                <a:gd name="connsiteX2" fmla="*/ 2299026 w 2299026"/>
                <a:gd name="connsiteY2" fmla="*/ 1701801 h 2269070"/>
                <a:gd name="connsiteX3" fmla="*/ 2032042 w 2299026"/>
                <a:gd name="connsiteY3" fmla="*/ 1850837 h 2269070"/>
                <a:gd name="connsiteX4" fmla="*/ 2022606 w 2299026"/>
                <a:gd name="connsiteY4" fmla="*/ 1833452 h 2269070"/>
                <a:gd name="connsiteX5" fmla="*/ 1790921 w 2299026"/>
                <a:gd name="connsiteY5" fmla="*/ 1710266 h 2269070"/>
                <a:gd name="connsiteX6" fmla="*/ 1511519 w 2299026"/>
                <a:gd name="connsiteY6" fmla="*/ 1989668 h 2269070"/>
                <a:gd name="connsiteX7" fmla="*/ 1533476 w 2299026"/>
                <a:gd name="connsiteY7" fmla="*/ 2098424 h 2269070"/>
                <a:gd name="connsiteX8" fmla="*/ 1546273 w 2299026"/>
                <a:gd name="connsiteY8" fmla="*/ 2122001 h 2269070"/>
                <a:gd name="connsiteX9" fmla="*/ 1282814 w 2299026"/>
                <a:gd name="connsiteY9" fmla="*/ 2269068 h 2269070"/>
                <a:gd name="connsiteX10" fmla="*/ 1019358 w 2299026"/>
                <a:gd name="connsiteY10" fmla="*/ 2122002 h 2269070"/>
                <a:gd name="connsiteX11" fmla="*/ 1006395 w 2299026"/>
                <a:gd name="connsiteY11" fmla="*/ 2145884 h 2269070"/>
                <a:gd name="connsiteX12" fmla="*/ 774710 w 2299026"/>
                <a:gd name="connsiteY12" fmla="*/ 2269070 h 2269070"/>
                <a:gd name="connsiteX13" fmla="*/ 495308 w 2299026"/>
                <a:gd name="connsiteY13" fmla="*/ 1989668 h 2269070"/>
                <a:gd name="connsiteX14" fmla="*/ 517265 w 2299026"/>
                <a:gd name="connsiteY14" fmla="*/ 1880912 h 2269070"/>
                <a:gd name="connsiteX15" fmla="*/ 533589 w 2299026"/>
                <a:gd name="connsiteY15" fmla="*/ 1850837 h 2269070"/>
                <a:gd name="connsiteX16" fmla="*/ 266603 w 2299026"/>
                <a:gd name="connsiteY16" fmla="*/ 1701801 h 2269070"/>
                <a:gd name="connsiteX17" fmla="*/ 266603 w 2299026"/>
                <a:gd name="connsiteY17" fmla="*/ 1412646 h 2269070"/>
                <a:gd name="connsiteX18" fmla="*/ 223093 w 2299026"/>
                <a:gd name="connsiteY18" fmla="*/ 1408260 h 2269070"/>
                <a:gd name="connsiteX19" fmla="*/ 0 w 2299026"/>
                <a:gd name="connsiteY19" fmla="*/ 1134534 h 2269070"/>
                <a:gd name="connsiteX20" fmla="*/ 223093 w 2299026"/>
                <a:gd name="connsiteY20" fmla="*/ 860809 h 2269070"/>
                <a:gd name="connsiteX21" fmla="*/ 266603 w 2299026"/>
                <a:gd name="connsiteY21" fmla="*/ 856422 h 2269070"/>
                <a:gd name="connsiteX22" fmla="*/ 266603 w 2299026"/>
                <a:gd name="connsiteY22" fmla="*/ 567267 h 226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9026" h="2269070">
                  <a:moveTo>
                    <a:pt x="1282815" y="0"/>
                  </a:moveTo>
                  <a:lnTo>
                    <a:pt x="2299026" y="567267"/>
                  </a:lnTo>
                  <a:lnTo>
                    <a:pt x="2299026" y="1701801"/>
                  </a:lnTo>
                  <a:lnTo>
                    <a:pt x="2032042" y="1850837"/>
                  </a:lnTo>
                  <a:lnTo>
                    <a:pt x="2022606" y="1833452"/>
                  </a:lnTo>
                  <a:cubicBezTo>
                    <a:pt x="1972395" y="1759131"/>
                    <a:pt x="1887364" y="1710266"/>
                    <a:pt x="1790921" y="1710266"/>
                  </a:cubicBezTo>
                  <a:cubicBezTo>
                    <a:pt x="1636612" y="1710266"/>
                    <a:pt x="1511519" y="1835359"/>
                    <a:pt x="1511519" y="1989668"/>
                  </a:cubicBezTo>
                  <a:cubicBezTo>
                    <a:pt x="1511519" y="2028245"/>
                    <a:pt x="1519338" y="2064997"/>
                    <a:pt x="1533476" y="2098424"/>
                  </a:cubicBezTo>
                  <a:lnTo>
                    <a:pt x="1546273" y="2122001"/>
                  </a:lnTo>
                  <a:lnTo>
                    <a:pt x="1282814" y="2269068"/>
                  </a:lnTo>
                  <a:lnTo>
                    <a:pt x="1019358" y="2122002"/>
                  </a:lnTo>
                  <a:lnTo>
                    <a:pt x="1006395" y="2145884"/>
                  </a:lnTo>
                  <a:cubicBezTo>
                    <a:pt x="956184" y="2220206"/>
                    <a:pt x="871153" y="2269070"/>
                    <a:pt x="774710" y="2269070"/>
                  </a:cubicBezTo>
                  <a:cubicBezTo>
                    <a:pt x="620401" y="2269070"/>
                    <a:pt x="495308" y="2143977"/>
                    <a:pt x="495308" y="1989668"/>
                  </a:cubicBezTo>
                  <a:cubicBezTo>
                    <a:pt x="495308" y="1951091"/>
                    <a:pt x="503127" y="1914340"/>
                    <a:pt x="517265" y="1880912"/>
                  </a:cubicBezTo>
                  <a:lnTo>
                    <a:pt x="533589" y="1850837"/>
                  </a:lnTo>
                  <a:lnTo>
                    <a:pt x="266603" y="1701801"/>
                  </a:lnTo>
                  <a:lnTo>
                    <a:pt x="266603" y="1412646"/>
                  </a:lnTo>
                  <a:lnTo>
                    <a:pt x="223093" y="1408260"/>
                  </a:lnTo>
                  <a:cubicBezTo>
                    <a:pt x="95775" y="1382206"/>
                    <a:pt x="0" y="1269554"/>
                    <a:pt x="0" y="1134534"/>
                  </a:cubicBezTo>
                  <a:cubicBezTo>
                    <a:pt x="0" y="999514"/>
                    <a:pt x="95775" y="886862"/>
                    <a:pt x="223093" y="860809"/>
                  </a:cubicBezTo>
                  <a:lnTo>
                    <a:pt x="266603" y="856422"/>
                  </a:lnTo>
                  <a:lnTo>
                    <a:pt x="266603" y="56726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45204" y="1963870"/>
              <a:ext cx="1971719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bg1"/>
                  </a:solidFill>
                </a:rPr>
                <a:t>Aspects réglementaires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e 21"/>
          <p:cNvGrpSpPr/>
          <p:nvPr/>
        </p:nvGrpSpPr>
        <p:grpSpPr>
          <a:xfrm>
            <a:off x="3891441" y="4554284"/>
            <a:ext cx="2242777" cy="2201303"/>
            <a:chOff x="2173490" y="4554284"/>
            <a:chExt cx="2242777" cy="2201303"/>
          </a:xfrm>
        </p:grpSpPr>
        <p:sp>
          <p:nvSpPr>
            <p:cNvPr id="23" name="Freeform 54"/>
            <p:cNvSpPr/>
            <p:nvPr/>
          </p:nvSpPr>
          <p:spPr>
            <a:xfrm rot="10800000">
              <a:off x="2173490" y="4554284"/>
              <a:ext cx="2242777" cy="2201303"/>
            </a:xfrm>
            <a:custGeom>
              <a:avLst/>
              <a:gdLst>
                <a:gd name="connsiteX0" fmla="*/ 787510 w 2311822"/>
                <a:gd name="connsiteY0" fmla="*/ 2269072 h 2269072"/>
                <a:gd name="connsiteX1" fmla="*/ 508108 w 2311822"/>
                <a:gd name="connsiteY1" fmla="*/ 1989670 h 2269072"/>
                <a:gd name="connsiteX2" fmla="*/ 530065 w 2311822"/>
                <a:gd name="connsiteY2" fmla="*/ 1880915 h 2269072"/>
                <a:gd name="connsiteX3" fmla="*/ 546389 w 2311822"/>
                <a:gd name="connsiteY3" fmla="*/ 1850840 h 2269072"/>
                <a:gd name="connsiteX4" fmla="*/ 279399 w 2311822"/>
                <a:gd name="connsiteY4" fmla="*/ 1701801 h 2269072"/>
                <a:gd name="connsiteX5" fmla="*/ 279399 w 2311822"/>
                <a:gd name="connsiteY5" fmla="*/ 1413934 h 2269072"/>
                <a:gd name="connsiteX6" fmla="*/ 223093 w 2311822"/>
                <a:gd name="connsiteY6" fmla="*/ 1408258 h 2269072"/>
                <a:gd name="connsiteX7" fmla="*/ 0 w 2311822"/>
                <a:gd name="connsiteY7" fmla="*/ 1134532 h 2269072"/>
                <a:gd name="connsiteX8" fmla="*/ 223093 w 2311822"/>
                <a:gd name="connsiteY8" fmla="*/ 860807 h 2269072"/>
                <a:gd name="connsiteX9" fmla="*/ 279399 w 2311822"/>
                <a:gd name="connsiteY9" fmla="*/ 855131 h 2269072"/>
                <a:gd name="connsiteX10" fmla="*/ 279399 w 2311822"/>
                <a:gd name="connsiteY10" fmla="*/ 567267 h 2269072"/>
                <a:gd name="connsiteX11" fmla="*/ 1295611 w 2311822"/>
                <a:gd name="connsiteY11" fmla="*/ 0 h 2269072"/>
                <a:gd name="connsiteX12" fmla="*/ 2311822 w 2311822"/>
                <a:gd name="connsiteY12" fmla="*/ 567267 h 2269072"/>
                <a:gd name="connsiteX13" fmla="*/ 2311822 w 2311822"/>
                <a:gd name="connsiteY13" fmla="*/ 1701801 h 2269072"/>
                <a:gd name="connsiteX14" fmla="*/ 2046609 w 2311822"/>
                <a:gd name="connsiteY14" fmla="*/ 1849848 h 2269072"/>
                <a:gd name="connsiteX15" fmla="*/ 2035416 w 2311822"/>
                <a:gd name="connsiteY15" fmla="*/ 1829226 h 2269072"/>
                <a:gd name="connsiteX16" fmla="*/ 1803731 w 2311822"/>
                <a:gd name="connsiteY16" fmla="*/ 1706040 h 2269072"/>
                <a:gd name="connsiteX17" fmla="*/ 1524329 w 2311822"/>
                <a:gd name="connsiteY17" fmla="*/ 1985442 h 2269072"/>
                <a:gd name="connsiteX18" fmla="*/ 1546286 w 2311822"/>
                <a:gd name="connsiteY18" fmla="*/ 2094198 h 2269072"/>
                <a:gd name="connsiteX19" fmla="*/ 1560840 w 2311822"/>
                <a:gd name="connsiteY19" fmla="*/ 2121012 h 2269072"/>
                <a:gd name="connsiteX20" fmla="*/ 1295610 w 2311822"/>
                <a:gd name="connsiteY20" fmla="*/ 2269068 h 2269072"/>
                <a:gd name="connsiteX21" fmla="*/ 1032157 w 2311822"/>
                <a:gd name="connsiteY21" fmla="*/ 2122004 h 2269072"/>
                <a:gd name="connsiteX22" fmla="*/ 1019195 w 2311822"/>
                <a:gd name="connsiteY22" fmla="*/ 2145886 h 2269072"/>
                <a:gd name="connsiteX23" fmla="*/ 787510 w 2311822"/>
                <a:gd name="connsiteY23" fmla="*/ 2269072 h 226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11822" h="2269072">
                  <a:moveTo>
                    <a:pt x="787510" y="2269072"/>
                  </a:moveTo>
                  <a:cubicBezTo>
                    <a:pt x="633201" y="2269072"/>
                    <a:pt x="508108" y="2143979"/>
                    <a:pt x="508108" y="1989670"/>
                  </a:cubicBezTo>
                  <a:cubicBezTo>
                    <a:pt x="508108" y="1951093"/>
                    <a:pt x="515927" y="1914342"/>
                    <a:pt x="530065" y="1880915"/>
                  </a:cubicBezTo>
                  <a:lnTo>
                    <a:pt x="546389" y="1850840"/>
                  </a:lnTo>
                  <a:lnTo>
                    <a:pt x="279399" y="1701801"/>
                  </a:lnTo>
                  <a:lnTo>
                    <a:pt x="279399" y="1413934"/>
                  </a:lnTo>
                  <a:lnTo>
                    <a:pt x="223093" y="1408258"/>
                  </a:lnTo>
                  <a:cubicBezTo>
                    <a:pt x="95774" y="1382204"/>
                    <a:pt x="0" y="1269553"/>
                    <a:pt x="0" y="1134532"/>
                  </a:cubicBezTo>
                  <a:cubicBezTo>
                    <a:pt x="0" y="999512"/>
                    <a:pt x="95774" y="886860"/>
                    <a:pt x="223093" y="860807"/>
                  </a:cubicBezTo>
                  <a:lnTo>
                    <a:pt x="279399" y="855131"/>
                  </a:lnTo>
                  <a:lnTo>
                    <a:pt x="279399" y="567267"/>
                  </a:lnTo>
                  <a:lnTo>
                    <a:pt x="1295611" y="0"/>
                  </a:lnTo>
                  <a:lnTo>
                    <a:pt x="2311822" y="567267"/>
                  </a:lnTo>
                  <a:lnTo>
                    <a:pt x="2311822" y="1701801"/>
                  </a:lnTo>
                  <a:lnTo>
                    <a:pt x="2046609" y="1849848"/>
                  </a:lnTo>
                  <a:lnTo>
                    <a:pt x="2035416" y="1829226"/>
                  </a:lnTo>
                  <a:cubicBezTo>
                    <a:pt x="1985205" y="1754905"/>
                    <a:pt x="1900174" y="1706040"/>
                    <a:pt x="1803731" y="1706040"/>
                  </a:cubicBezTo>
                  <a:cubicBezTo>
                    <a:pt x="1649422" y="1706040"/>
                    <a:pt x="1524329" y="1831133"/>
                    <a:pt x="1524329" y="1985442"/>
                  </a:cubicBezTo>
                  <a:cubicBezTo>
                    <a:pt x="1524329" y="2024019"/>
                    <a:pt x="1532148" y="2060771"/>
                    <a:pt x="1546286" y="2094198"/>
                  </a:cubicBezTo>
                  <a:lnTo>
                    <a:pt x="1560840" y="2121012"/>
                  </a:lnTo>
                  <a:lnTo>
                    <a:pt x="1295610" y="2269068"/>
                  </a:lnTo>
                  <a:lnTo>
                    <a:pt x="1032157" y="2122004"/>
                  </a:lnTo>
                  <a:lnTo>
                    <a:pt x="1019195" y="2145886"/>
                  </a:lnTo>
                  <a:cubicBezTo>
                    <a:pt x="968984" y="2220208"/>
                    <a:pt x="883953" y="2269072"/>
                    <a:pt x="787510" y="2269072"/>
                  </a:cubicBez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22210" y="5386400"/>
              <a:ext cx="1971719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/>
              <a:r>
                <a:rPr lang="en-US" sz="2400" b="1" dirty="0" err="1" smtClean="0">
                  <a:solidFill>
                    <a:schemeClr val="bg1"/>
                  </a:solidFill>
                </a:rPr>
                <a:t>Appui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fiscal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e 24"/>
          <p:cNvGrpSpPr/>
          <p:nvPr/>
        </p:nvGrpSpPr>
        <p:grpSpPr>
          <a:xfrm>
            <a:off x="5863155" y="4550178"/>
            <a:ext cx="1971729" cy="2205409"/>
            <a:chOff x="4145204" y="4550178"/>
            <a:chExt cx="1971729" cy="2205409"/>
          </a:xfrm>
        </p:grpSpPr>
        <p:sp>
          <p:nvSpPr>
            <p:cNvPr id="26" name="Freeform 52"/>
            <p:cNvSpPr/>
            <p:nvPr/>
          </p:nvSpPr>
          <p:spPr>
            <a:xfrm rot="10800000">
              <a:off x="4145211" y="4550178"/>
              <a:ext cx="1971722" cy="2205409"/>
            </a:xfrm>
            <a:custGeom>
              <a:avLst/>
              <a:gdLst>
                <a:gd name="connsiteX0" fmla="*/ 1524312 w 2032423"/>
                <a:gd name="connsiteY0" fmla="*/ 2273304 h 2273304"/>
                <a:gd name="connsiteX1" fmla="*/ 1292628 w 2032423"/>
                <a:gd name="connsiteY1" fmla="*/ 2150118 h 2273304"/>
                <a:gd name="connsiteX2" fmla="*/ 1277902 w 2032423"/>
                <a:gd name="connsiteY2" fmla="*/ 2122988 h 2273304"/>
                <a:gd name="connsiteX3" fmla="*/ 1016211 w 2032423"/>
                <a:gd name="connsiteY3" fmla="*/ 2269068 h 2273304"/>
                <a:gd name="connsiteX4" fmla="*/ 750983 w 2032423"/>
                <a:gd name="connsiteY4" fmla="*/ 2121013 h 2273304"/>
                <a:gd name="connsiteX5" fmla="*/ 739777 w 2032423"/>
                <a:gd name="connsiteY5" fmla="*/ 2141658 h 2273304"/>
                <a:gd name="connsiteX6" fmla="*/ 508092 w 2032423"/>
                <a:gd name="connsiteY6" fmla="*/ 2264844 h 2273304"/>
                <a:gd name="connsiteX7" fmla="*/ 228690 w 2032423"/>
                <a:gd name="connsiteY7" fmla="*/ 1985442 h 2273304"/>
                <a:gd name="connsiteX8" fmla="*/ 250647 w 2032423"/>
                <a:gd name="connsiteY8" fmla="*/ 1876687 h 2273304"/>
                <a:gd name="connsiteX9" fmla="*/ 265214 w 2032423"/>
                <a:gd name="connsiteY9" fmla="*/ 1849848 h 2273304"/>
                <a:gd name="connsiteX10" fmla="*/ 0 w 2032423"/>
                <a:gd name="connsiteY10" fmla="*/ 1701801 h 2273304"/>
                <a:gd name="connsiteX11" fmla="*/ 0 w 2032423"/>
                <a:gd name="connsiteY11" fmla="*/ 567267 h 2273304"/>
                <a:gd name="connsiteX12" fmla="*/ 1016212 w 2032423"/>
                <a:gd name="connsiteY12" fmla="*/ 0 h 2273304"/>
                <a:gd name="connsiteX13" fmla="*/ 2032423 w 2032423"/>
                <a:gd name="connsiteY13" fmla="*/ 567267 h 2273304"/>
                <a:gd name="connsiteX14" fmla="*/ 2032423 w 2032423"/>
                <a:gd name="connsiteY14" fmla="*/ 855130 h 2273304"/>
                <a:gd name="connsiteX15" fmla="*/ 1976116 w 2032423"/>
                <a:gd name="connsiteY15" fmla="*/ 860807 h 2273304"/>
                <a:gd name="connsiteX16" fmla="*/ 1753023 w 2032423"/>
                <a:gd name="connsiteY16" fmla="*/ 1134532 h 2273304"/>
                <a:gd name="connsiteX17" fmla="*/ 1976116 w 2032423"/>
                <a:gd name="connsiteY17" fmla="*/ 1408258 h 2273304"/>
                <a:gd name="connsiteX18" fmla="*/ 2032423 w 2032423"/>
                <a:gd name="connsiteY18" fmla="*/ 1413934 h 2273304"/>
                <a:gd name="connsiteX19" fmla="*/ 2032423 w 2032423"/>
                <a:gd name="connsiteY19" fmla="*/ 1701801 h 2273304"/>
                <a:gd name="connsiteX20" fmla="*/ 1763670 w 2032423"/>
                <a:gd name="connsiteY20" fmla="*/ 1851824 h 2273304"/>
                <a:gd name="connsiteX21" fmla="*/ 1781757 w 2032423"/>
                <a:gd name="connsiteY21" fmla="*/ 1885147 h 2273304"/>
                <a:gd name="connsiteX22" fmla="*/ 1803714 w 2032423"/>
                <a:gd name="connsiteY22" fmla="*/ 1993902 h 2273304"/>
                <a:gd name="connsiteX23" fmla="*/ 1524312 w 2032423"/>
                <a:gd name="connsiteY23" fmla="*/ 2273304 h 22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32423" h="2273304">
                  <a:moveTo>
                    <a:pt x="1524312" y="2273304"/>
                  </a:moveTo>
                  <a:cubicBezTo>
                    <a:pt x="1427869" y="2273304"/>
                    <a:pt x="1342838" y="2224440"/>
                    <a:pt x="1292628" y="2150118"/>
                  </a:cubicBezTo>
                  <a:lnTo>
                    <a:pt x="1277902" y="2122988"/>
                  </a:lnTo>
                  <a:lnTo>
                    <a:pt x="1016211" y="2269068"/>
                  </a:lnTo>
                  <a:lnTo>
                    <a:pt x="750983" y="2121013"/>
                  </a:lnTo>
                  <a:lnTo>
                    <a:pt x="739777" y="2141658"/>
                  </a:lnTo>
                  <a:cubicBezTo>
                    <a:pt x="689566" y="2215980"/>
                    <a:pt x="604535" y="2264844"/>
                    <a:pt x="508092" y="2264844"/>
                  </a:cubicBezTo>
                  <a:cubicBezTo>
                    <a:pt x="353783" y="2264844"/>
                    <a:pt x="228690" y="2139751"/>
                    <a:pt x="228690" y="1985442"/>
                  </a:cubicBezTo>
                  <a:cubicBezTo>
                    <a:pt x="228690" y="1946865"/>
                    <a:pt x="236509" y="1910114"/>
                    <a:pt x="250647" y="1876687"/>
                  </a:cubicBezTo>
                  <a:lnTo>
                    <a:pt x="265214" y="1849848"/>
                  </a:lnTo>
                  <a:lnTo>
                    <a:pt x="0" y="1701801"/>
                  </a:lnTo>
                  <a:lnTo>
                    <a:pt x="0" y="567267"/>
                  </a:lnTo>
                  <a:lnTo>
                    <a:pt x="1016212" y="0"/>
                  </a:lnTo>
                  <a:lnTo>
                    <a:pt x="2032423" y="567267"/>
                  </a:lnTo>
                  <a:lnTo>
                    <a:pt x="2032423" y="855130"/>
                  </a:lnTo>
                  <a:lnTo>
                    <a:pt x="1976116" y="860807"/>
                  </a:lnTo>
                  <a:cubicBezTo>
                    <a:pt x="1848798" y="886860"/>
                    <a:pt x="1753023" y="999512"/>
                    <a:pt x="1753023" y="1134532"/>
                  </a:cubicBezTo>
                  <a:cubicBezTo>
                    <a:pt x="1753023" y="1269553"/>
                    <a:pt x="1848798" y="1382204"/>
                    <a:pt x="1976116" y="1408258"/>
                  </a:cubicBezTo>
                  <a:lnTo>
                    <a:pt x="2032423" y="1413934"/>
                  </a:lnTo>
                  <a:lnTo>
                    <a:pt x="2032423" y="1701801"/>
                  </a:lnTo>
                  <a:lnTo>
                    <a:pt x="1763670" y="1851824"/>
                  </a:lnTo>
                  <a:lnTo>
                    <a:pt x="1781757" y="1885147"/>
                  </a:lnTo>
                  <a:cubicBezTo>
                    <a:pt x="1795896" y="1918574"/>
                    <a:pt x="1803714" y="1955325"/>
                    <a:pt x="1803714" y="1993902"/>
                  </a:cubicBezTo>
                  <a:cubicBezTo>
                    <a:pt x="1803714" y="2148211"/>
                    <a:pt x="1678621" y="2273304"/>
                    <a:pt x="1524312" y="2273304"/>
                  </a:cubicBez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145204" y="5198345"/>
              <a:ext cx="1971719" cy="83099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/>
              <a:r>
                <a:rPr lang="fr-FR" sz="2400" b="1" dirty="0" smtClean="0">
                  <a:solidFill>
                    <a:schemeClr val="bg1"/>
                  </a:solidFill>
                </a:rPr>
                <a:t>Aspect  </a:t>
              </a:r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financier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e 27"/>
          <p:cNvGrpSpPr/>
          <p:nvPr/>
        </p:nvGrpSpPr>
        <p:grpSpPr>
          <a:xfrm>
            <a:off x="6577963" y="2911524"/>
            <a:ext cx="2242782" cy="2201299"/>
            <a:chOff x="4860012" y="2911524"/>
            <a:chExt cx="2242782" cy="2201299"/>
          </a:xfrm>
        </p:grpSpPr>
        <p:sp>
          <p:nvSpPr>
            <p:cNvPr id="29" name="Freeform 50"/>
            <p:cNvSpPr/>
            <p:nvPr/>
          </p:nvSpPr>
          <p:spPr>
            <a:xfrm>
              <a:off x="4860012" y="2911524"/>
              <a:ext cx="2242782" cy="2201299"/>
            </a:xfrm>
            <a:custGeom>
              <a:avLst/>
              <a:gdLst>
                <a:gd name="connsiteX0" fmla="*/ 1295616 w 2311827"/>
                <a:gd name="connsiteY0" fmla="*/ 0 h 2269068"/>
                <a:gd name="connsiteX1" fmla="*/ 2311827 w 2311827"/>
                <a:gd name="connsiteY1" fmla="*/ 567267 h 2269068"/>
                <a:gd name="connsiteX2" fmla="*/ 2311827 w 2311827"/>
                <a:gd name="connsiteY2" fmla="*/ 1701801 h 2269068"/>
                <a:gd name="connsiteX3" fmla="*/ 1295615 w 2311827"/>
                <a:gd name="connsiteY3" fmla="*/ 2269068 h 2269068"/>
                <a:gd name="connsiteX4" fmla="*/ 1026876 w 2311827"/>
                <a:gd name="connsiteY4" fmla="*/ 2119053 h 2269068"/>
                <a:gd name="connsiteX5" fmla="*/ 1044969 w 2311827"/>
                <a:gd name="connsiteY5" fmla="*/ 2085719 h 2269068"/>
                <a:gd name="connsiteX6" fmla="*/ 1066926 w 2311827"/>
                <a:gd name="connsiteY6" fmla="*/ 1976963 h 2269068"/>
                <a:gd name="connsiteX7" fmla="*/ 787524 w 2311827"/>
                <a:gd name="connsiteY7" fmla="*/ 1697561 h 2269068"/>
                <a:gd name="connsiteX8" fmla="*/ 555840 w 2311827"/>
                <a:gd name="connsiteY8" fmla="*/ 1820747 h 2269068"/>
                <a:gd name="connsiteX9" fmla="*/ 541108 w 2311827"/>
                <a:gd name="connsiteY9" fmla="*/ 1847889 h 2269068"/>
                <a:gd name="connsiteX10" fmla="*/ 279404 w 2311827"/>
                <a:gd name="connsiteY10" fmla="*/ 1701801 h 2269068"/>
                <a:gd name="connsiteX11" fmla="*/ 279404 w 2311827"/>
                <a:gd name="connsiteY11" fmla="*/ 1413935 h 2269068"/>
                <a:gd name="connsiteX12" fmla="*/ 279402 w 2311827"/>
                <a:gd name="connsiteY12" fmla="*/ 1413935 h 2269068"/>
                <a:gd name="connsiteX13" fmla="*/ 0 w 2311827"/>
                <a:gd name="connsiteY13" fmla="*/ 1134533 h 2269068"/>
                <a:gd name="connsiteX14" fmla="*/ 279402 w 2311827"/>
                <a:gd name="connsiteY14" fmla="*/ 855131 h 2269068"/>
                <a:gd name="connsiteX15" fmla="*/ 279404 w 2311827"/>
                <a:gd name="connsiteY15" fmla="*/ 855131 h 2269068"/>
                <a:gd name="connsiteX16" fmla="*/ 279404 w 2311827"/>
                <a:gd name="connsiteY16" fmla="*/ 567267 h 2269068"/>
                <a:gd name="connsiteX17" fmla="*/ 539338 w 2311827"/>
                <a:gd name="connsiteY17" fmla="*/ 422167 h 2269068"/>
                <a:gd name="connsiteX18" fmla="*/ 530066 w 2311827"/>
                <a:gd name="connsiteY18" fmla="*/ 405086 h 2269068"/>
                <a:gd name="connsiteX19" fmla="*/ 508109 w 2311827"/>
                <a:gd name="connsiteY19" fmla="*/ 296330 h 2269068"/>
                <a:gd name="connsiteX20" fmla="*/ 787511 w 2311827"/>
                <a:gd name="connsiteY20" fmla="*/ 16928 h 2269068"/>
                <a:gd name="connsiteX21" fmla="*/ 1019196 w 2311827"/>
                <a:gd name="connsiteY21" fmla="*/ 140114 h 2269068"/>
                <a:gd name="connsiteX22" fmla="*/ 1025106 w 2311827"/>
                <a:gd name="connsiteY22" fmla="*/ 151003 h 22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11827" h="2269068">
                  <a:moveTo>
                    <a:pt x="1295616" y="0"/>
                  </a:moveTo>
                  <a:lnTo>
                    <a:pt x="2311827" y="567267"/>
                  </a:lnTo>
                  <a:lnTo>
                    <a:pt x="2311827" y="1701801"/>
                  </a:lnTo>
                  <a:lnTo>
                    <a:pt x="1295615" y="2269068"/>
                  </a:lnTo>
                  <a:lnTo>
                    <a:pt x="1026876" y="2119053"/>
                  </a:lnTo>
                  <a:lnTo>
                    <a:pt x="1044969" y="2085719"/>
                  </a:lnTo>
                  <a:cubicBezTo>
                    <a:pt x="1059108" y="2052292"/>
                    <a:pt x="1066926" y="2015541"/>
                    <a:pt x="1066926" y="1976963"/>
                  </a:cubicBezTo>
                  <a:cubicBezTo>
                    <a:pt x="1066926" y="1822654"/>
                    <a:pt x="941833" y="1697561"/>
                    <a:pt x="787524" y="1697561"/>
                  </a:cubicBezTo>
                  <a:cubicBezTo>
                    <a:pt x="691081" y="1697561"/>
                    <a:pt x="606051" y="1746426"/>
                    <a:pt x="555840" y="1820747"/>
                  </a:cubicBezTo>
                  <a:lnTo>
                    <a:pt x="541108" y="1847889"/>
                  </a:lnTo>
                  <a:lnTo>
                    <a:pt x="279404" y="1701801"/>
                  </a:lnTo>
                  <a:lnTo>
                    <a:pt x="279404" y="1413935"/>
                  </a:lnTo>
                  <a:lnTo>
                    <a:pt x="279402" y="1413935"/>
                  </a:lnTo>
                  <a:cubicBezTo>
                    <a:pt x="125093" y="1413935"/>
                    <a:pt x="0" y="1288842"/>
                    <a:pt x="0" y="1134533"/>
                  </a:cubicBezTo>
                  <a:cubicBezTo>
                    <a:pt x="0" y="980224"/>
                    <a:pt x="125093" y="855131"/>
                    <a:pt x="279402" y="855131"/>
                  </a:cubicBezTo>
                  <a:lnTo>
                    <a:pt x="279404" y="855131"/>
                  </a:lnTo>
                  <a:lnTo>
                    <a:pt x="279404" y="567267"/>
                  </a:lnTo>
                  <a:lnTo>
                    <a:pt x="539338" y="422167"/>
                  </a:lnTo>
                  <a:lnTo>
                    <a:pt x="530066" y="405086"/>
                  </a:lnTo>
                  <a:cubicBezTo>
                    <a:pt x="515928" y="371658"/>
                    <a:pt x="508109" y="334907"/>
                    <a:pt x="508109" y="296330"/>
                  </a:cubicBezTo>
                  <a:cubicBezTo>
                    <a:pt x="508109" y="142021"/>
                    <a:pt x="633202" y="16928"/>
                    <a:pt x="787511" y="16928"/>
                  </a:cubicBezTo>
                  <a:cubicBezTo>
                    <a:pt x="883954" y="16928"/>
                    <a:pt x="968985" y="65792"/>
                    <a:pt x="1019196" y="140114"/>
                  </a:cubicBezTo>
                  <a:lnTo>
                    <a:pt x="1025106" y="15100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31071" y="3513481"/>
              <a:ext cx="1971719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/>
              <a:r>
                <a:rPr lang="fr-FR" sz="2300" b="1" dirty="0" smtClean="0">
                  <a:solidFill>
                    <a:schemeClr val="bg1"/>
                  </a:solidFill>
                </a:rPr>
                <a:t>Renforcement Technique </a:t>
              </a:r>
            </a:p>
            <a:p>
              <a:pPr algn="ctr"/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e 30"/>
          <p:cNvGrpSpPr/>
          <p:nvPr/>
        </p:nvGrpSpPr>
        <p:grpSpPr>
          <a:xfrm>
            <a:off x="4877299" y="2911524"/>
            <a:ext cx="1971722" cy="2201299"/>
            <a:chOff x="3159348" y="2911524"/>
            <a:chExt cx="1971722" cy="2201299"/>
          </a:xfrm>
        </p:grpSpPr>
        <p:sp>
          <p:nvSpPr>
            <p:cNvPr id="32" name="Freeform 45"/>
            <p:cNvSpPr/>
            <p:nvPr/>
          </p:nvSpPr>
          <p:spPr>
            <a:xfrm rot="10800000">
              <a:off x="3159348" y="2911524"/>
              <a:ext cx="1971722" cy="2201299"/>
            </a:xfrm>
            <a:custGeom>
              <a:avLst/>
              <a:gdLst>
                <a:gd name="connsiteX0" fmla="*/ 1016211 w 2032423"/>
                <a:gd name="connsiteY0" fmla="*/ 2269068 h 2269068"/>
                <a:gd name="connsiteX1" fmla="*/ 745699 w 2032423"/>
                <a:gd name="connsiteY1" fmla="*/ 2118063 h 2269068"/>
                <a:gd name="connsiteX2" fmla="*/ 765548 w 2032423"/>
                <a:gd name="connsiteY2" fmla="*/ 2081494 h 2269068"/>
                <a:gd name="connsiteX3" fmla="*/ 787505 w 2032423"/>
                <a:gd name="connsiteY3" fmla="*/ 1972738 h 2269068"/>
                <a:gd name="connsiteX4" fmla="*/ 508103 w 2032423"/>
                <a:gd name="connsiteY4" fmla="*/ 1693336 h 2269068"/>
                <a:gd name="connsiteX5" fmla="*/ 276419 w 2032423"/>
                <a:gd name="connsiteY5" fmla="*/ 1816522 h 2269068"/>
                <a:gd name="connsiteX6" fmla="*/ 259931 w 2032423"/>
                <a:gd name="connsiteY6" fmla="*/ 1846899 h 2269068"/>
                <a:gd name="connsiteX7" fmla="*/ 0 w 2032423"/>
                <a:gd name="connsiteY7" fmla="*/ 1701801 h 2269068"/>
                <a:gd name="connsiteX8" fmla="*/ 0 w 2032423"/>
                <a:gd name="connsiteY8" fmla="*/ 1413937 h 2269068"/>
                <a:gd name="connsiteX9" fmla="*/ 1 w 2032423"/>
                <a:gd name="connsiteY9" fmla="*/ 1413937 h 2269068"/>
                <a:gd name="connsiteX10" fmla="*/ 279403 w 2032423"/>
                <a:gd name="connsiteY10" fmla="*/ 1134535 h 2269068"/>
                <a:gd name="connsiteX11" fmla="*/ 1 w 2032423"/>
                <a:gd name="connsiteY11" fmla="*/ 855133 h 2269068"/>
                <a:gd name="connsiteX12" fmla="*/ 0 w 2032423"/>
                <a:gd name="connsiteY12" fmla="*/ 855133 h 2269068"/>
                <a:gd name="connsiteX13" fmla="*/ 0 w 2032423"/>
                <a:gd name="connsiteY13" fmla="*/ 567267 h 2269068"/>
                <a:gd name="connsiteX14" fmla="*/ 258164 w 2032423"/>
                <a:gd name="connsiteY14" fmla="*/ 423156 h 2269068"/>
                <a:gd name="connsiteX15" fmla="*/ 276415 w 2032423"/>
                <a:gd name="connsiteY15" fmla="*/ 456781 h 2269068"/>
                <a:gd name="connsiteX16" fmla="*/ 508099 w 2032423"/>
                <a:gd name="connsiteY16" fmla="*/ 579967 h 2269068"/>
                <a:gd name="connsiteX17" fmla="*/ 787501 w 2032423"/>
                <a:gd name="connsiteY17" fmla="*/ 300565 h 2269068"/>
                <a:gd name="connsiteX18" fmla="*/ 765544 w 2032423"/>
                <a:gd name="connsiteY18" fmla="*/ 191810 h 2269068"/>
                <a:gd name="connsiteX19" fmla="*/ 743932 w 2032423"/>
                <a:gd name="connsiteY19" fmla="*/ 151992 h 2269068"/>
                <a:gd name="connsiteX20" fmla="*/ 1016212 w 2032423"/>
                <a:gd name="connsiteY20" fmla="*/ 0 h 2269068"/>
                <a:gd name="connsiteX21" fmla="*/ 1286726 w 2032423"/>
                <a:gd name="connsiteY21" fmla="*/ 151006 h 2269068"/>
                <a:gd name="connsiteX22" fmla="*/ 1266875 w 2032423"/>
                <a:gd name="connsiteY22" fmla="*/ 187578 h 2269068"/>
                <a:gd name="connsiteX23" fmla="*/ 1244918 w 2032423"/>
                <a:gd name="connsiteY23" fmla="*/ 296333 h 2269068"/>
                <a:gd name="connsiteX24" fmla="*/ 1524320 w 2032423"/>
                <a:gd name="connsiteY24" fmla="*/ 575735 h 2269068"/>
                <a:gd name="connsiteX25" fmla="*/ 1756005 w 2032423"/>
                <a:gd name="connsiteY25" fmla="*/ 452549 h 2269068"/>
                <a:gd name="connsiteX26" fmla="*/ 1772494 w 2032423"/>
                <a:gd name="connsiteY26" fmla="*/ 422170 h 2269068"/>
                <a:gd name="connsiteX27" fmla="*/ 2032423 w 2032423"/>
                <a:gd name="connsiteY27" fmla="*/ 567267 h 2269068"/>
                <a:gd name="connsiteX28" fmla="*/ 2032423 w 2032423"/>
                <a:gd name="connsiteY28" fmla="*/ 855133 h 2269068"/>
                <a:gd name="connsiteX29" fmla="*/ 1976116 w 2032423"/>
                <a:gd name="connsiteY29" fmla="*/ 860810 h 2269068"/>
                <a:gd name="connsiteX30" fmla="*/ 1753023 w 2032423"/>
                <a:gd name="connsiteY30" fmla="*/ 1134535 h 2269068"/>
                <a:gd name="connsiteX31" fmla="*/ 1976116 w 2032423"/>
                <a:gd name="connsiteY31" fmla="*/ 1408261 h 2269068"/>
                <a:gd name="connsiteX32" fmla="*/ 2032423 w 2032423"/>
                <a:gd name="connsiteY32" fmla="*/ 1413937 h 2269068"/>
                <a:gd name="connsiteX33" fmla="*/ 2032423 w 2032423"/>
                <a:gd name="connsiteY33" fmla="*/ 1701801 h 2269068"/>
                <a:gd name="connsiteX34" fmla="*/ 1772489 w 2032423"/>
                <a:gd name="connsiteY34" fmla="*/ 1846901 h 2269068"/>
                <a:gd name="connsiteX35" fmla="*/ 1756000 w 2032423"/>
                <a:gd name="connsiteY35" fmla="*/ 1816522 h 2269068"/>
                <a:gd name="connsiteX36" fmla="*/ 1524315 w 2032423"/>
                <a:gd name="connsiteY36" fmla="*/ 1693336 h 2269068"/>
                <a:gd name="connsiteX37" fmla="*/ 1244913 w 2032423"/>
                <a:gd name="connsiteY37" fmla="*/ 1972738 h 2269068"/>
                <a:gd name="connsiteX38" fmla="*/ 1266870 w 2032423"/>
                <a:gd name="connsiteY38" fmla="*/ 2081494 h 2269068"/>
                <a:gd name="connsiteX39" fmla="*/ 1286720 w 2032423"/>
                <a:gd name="connsiteY39" fmla="*/ 2118065 h 22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032423" h="2269068">
                  <a:moveTo>
                    <a:pt x="1016211" y="2269068"/>
                  </a:moveTo>
                  <a:lnTo>
                    <a:pt x="745699" y="2118063"/>
                  </a:lnTo>
                  <a:lnTo>
                    <a:pt x="765548" y="2081494"/>
                  </a:lnTo>
                  <a:cubicBezTo>
                    <a:pt x="779687" y="2048067"/>
                    <a:pt x="787505" y="2011315"/>
                    <a:pt x="787505" y="1972738"/>
                  </a:cubicBezTo>
                  <a:cubicBezTo>
                    <a:pt x="787505" y="1818429"/>
                    <a:pt x="662412" y="1693336"/>
                    <a:pt x="508103" y="1693336"/>
                  </a:cubicBezTo>
                  <a:cubicBezTo>
                    <a:pt x="411660" y="1693336"/>
                    <a:pt x="326630" y="1742201"/>
                    <a:pt x="276419" y="1816522"/>
                  </a:cubicBezTo>
                  <a:lnTo>
                    <a:pt x="259931" y="1846899"/>
                  </a:lnTo>
                  <a:lnTo>
                    <a:pt x="0" y="1701801"/>
                  </a:lnTo>
                  <a:lnTo>
                    <a:pt x="0" y="1413937"/>
                  </a:lnTo>
                  <a:lnTo>
                    <a:pt x="1" y="1413937"/>
                  </a:lnTo>
                  <a:cubicBezTo>
                    <a:pt x="154310" y="1413937"/>
                    <a:pt x="279403" y="1288844"/>
                    <a:pt x="279403" y="1134535"/>
                  </a:cubicBezTo>
                  <a:cubicBezTo>
                    <a:pt x="279403" y="980226"/>
                    <a:pt x="154310" y="855133"/>
                    <a:pt x="1" y="855133"/>
                  </a:cubicBezTo>
                  <a:lnTo>
                    <a:pt x="0" y="855133"/>
                  </a:lnTo>
                  <a:lnTo>
                    <a:pt x="0" y="567267"/>
                  </a:lnTo>
                  <a:lnTo>
                    <a:pt x="258164" y="423156"/>
                  </a:lnTo>
                  <a:lnTo>
                    <a:pt x="276415" y="456781"/>
                  </a:lnTo>
                  <a:cubicBezTo>
                    <a:pt x="326626" y="531103"/>
                    <a:pt x="411656" y="579967"/>
                    <a:pt x="508099" y="579967"/>
                  </a:cubicBezTo>
                  <a:cubicBezTo>
                    <a:pt x="662408" y="579967"/>
                    <a:pt x="787501" y="454874"/>
                    <a:pt x="787501" y="300565"/>
                  </a:cubicBezTo>
                  <a:cubicBezTo>
                    <a:pt x="787501" y="261988"/>
                    <a:pt x="779683" y="225237"/>
                    <a:pt x="765544" y="191810"/>
                  </a:cubicBezTo>
                  <a:lnTo>
                    <a:pt x="743932" y="151992"/>
                  </a:lnTo>
                  <a:lnTo>
                    <a:pt x="1016212" y="0"/>
                  </a:lnTo>
                  <a:lnTo>
                    <a:pt x="1286726" y="151006"/>
                  </a:lnTo>
                  <a:lnTo>
                    <a:pt x="1266875" y="187578"/>
                  </a:lnTo>
                  <a:cubicBezTo>
                    <a:pt x="1252737" y="221005"/>
                    <a:pt x="1244918" y="257756"/>
                    <a:pt x="1244918" y="296333"/>
                  </a:cubicBezTo>
                  <a:cubicBezTo>
                    <a:pt x="1244918" y="450642"/>
                    <a:pt x="1370011" y="575735"/>
                    <a:pt x="1524320" y="575735"/>
                  </a:cubicBezTo>
                  <a:cubicBezTo>
                    <a:pt x="1620763" y="575735"/>
                    <a:pt x="1705794" y="526871"/>
                    <a:pt x="1756005" y="452549"/>
                  </a:cubicBezTo>
                  <a:lnTo>
                    <a:pt x="1772494" y="422170"/>
                  </a:lnTo>
                  <a:lnTo>
                    <a:pt x="2032423" y="567267"/>
                  </a:lnTo>
                  <a:lnTo>
                    <a:pt x="2032423" y="855133"/>
                  </a:lnTo>
                  <a:lnTo>
                    <a:pt x="1976116" y="860810"/>
                  </a:lnTo>
                  <a:cubicBezTo>
                    <a:pt x="1848798" y="886863"/>
                    <a:pt x="1753023" y="999515"/>
                    <a:pt x="1753023" y="1134535"/>
                  </a:cubicBezTo>
                  <a:cubicBezTo>
                    <a:pt x="1753023" y="1269555"/>
                    <a:pt x="1848798" y="1382207"/>
                    <a:pt x="1976116" y="1408261"/>
                  </a:cubicBezTo>
                  <a:lnTo>
                    <a:pt x="2032423" y="1413937"/>
                  </a:lnTo>
                  <a:lnTo>
                    <a:pt x="2032423" y="1701801"/>
                  </a:lnTo>
                  <a:lnTo>
                    <a:pt x="1772489" y="1846901"/>
                  </a:lnTo>
                  <a:lnTo>
                    <a:pt x="1756000" y="1816522"/>
                  </a:lnTo>
                  <a:cubicBezTo>
                    <a:pt x="1705789" y="1742201"/>
                    <a:pt x="1620758" y="1693336"/>
                    <a:pt x="1524315" y="1693336"/>
                  </a:cubicBezTo>
                  <a:cubicBezTo>
                    <a:pt x="1370006" y="1693336"/>
                    <a:pt x="1244913" y="1818429"/>
                    <a:pt x="1244913" y="1972738"/>
                  </a:cubicBezTo>
                  <a:cubicBezTo>
                    <a:pt x="1244913" y="2011315"/>
                    <a:pt x="1252732" y="2048067"/>
                    <a:pt x="1266870" y="2081494"/>
                  </a:cubicBezTo>
                  <a:lnTo>
                    <a:pt x="1286720" y="2118065"/>
                  </a:lnTo>
                  <a:close/>
                </a:path>
              </a:pathLst>
            </a:custGeom>
            <a:solidFill>
              <a:srgbClr val="1A4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3419873" y="3786287"/>
              <a:ext cx="1440160" cy="461665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/>
            <a:p>
              <a:pPr lvl="0" algn="ctr"/>
              <a:r>
                <a:rPr lang="en-US" sz="2400" b="1" dirty="0" smtClean="0">
                  <a:solidFill>
                    <a:schemeClr val="bg1"/>
                  </a:solidFill>
                </a:rPr>
                <a:t>Stratégie de ME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e 33"/>
          <p:cNvGrpSpPr/>
          <p:nvPr/>
        </p:nvGrpSpPr>
        <p:grpSpPr>
          <a:xfrm>
            <a:off x="3797285" y="1314434"/>
            <a:ext cx="2065878" cy="2201300"/>
            <a:chOff x="2079334" y="1268761"/>
            <a:chExt cx="2065878" cy="2201300"/>
          </a:xfrm>
        </p:grpSpPr>
        <p:sp>
          <p:nvSpPr>
            <p:cNvPr id="35" name="Freeform 46"/>
            <p:cNvSpPr/>
            <p:nvPr/>
          </p:nvSpPr>
          <p:spPr>
            <a:xfrm>
              <a:off x="2173490" y="1268761"/>
              <a:ext cx="1971722" cy="2201300"/>
            </a:xfrm>
            <a:custGeom>
              <a:avLst/>
              <a:gdLst>
                <a:gd name="connsiteX0" fmla="*/ 1016212 w 2032423"/>
                <a:gd name="connsiteY0" fmla="*/ 0 h 2269069"/>
                <a:gd name="connsiteX1" fmla="*/ 2032423 w 2032423"/>
                <a:gd name="connsiteY1" fmla="*/ 567267 h 2269069"/>
                <a:gd name="connsiteX2" fmla="*/ 2032423 w 2032423"/>
                <a:gd name="connsiteY2" fmla="*/ 856421 h 2269069"/>
                <a:gd name="connsiteX3" fmla="*/ 1988912 w 2032423"/>
                <a:gd name="connsiteY3" fmla="*/ 860808 h 2269069"/>
                <a:gd name="connsiteX4" fmla="*/ 1765819 w 2032423"/>
                <a:gd name="connsiteY4" fmla="*/ 1134533 h 2269069"/>
                <a:gd name="connsiteX5" fmla="*/ 1988912 w 2032423"/>
                <a:gd name="connsiteY5" fmla="*/ 1408259 h 2269069"/>
                <a:gd name="connsiteX6" fmla="*/ 2032423 w 2032423"/>
                <a:gd name="connsiteY6" fmla="*/ 1412645 h 2269069"/>
                <a:gd name="connsiteX7" fmla="*/ 2032423 w 2032423"/>
                <a:gd name="connsiteY7" fmla="*/ 1701801 h 2269069"/>
                <a:gd name="connsiteX8" fmla="*/ 1765438 w 2032423"/>
                <a:gd name="connsiteY8" fmla="*/ 1850837 h 2269069"/>
                <a:gd name="connsiteX9" fmla="*/ 1781762 w 2032423"/>
                <a:gd name="connsiteY9" fmla="*/ 1880911 h 2269069"/>
                <a:gd name="connsiteX10" fmla="*/ 1803719 w 2032423"/>
                <a:gd name="connsiteY10" fmla="*/ 1989667 h 2269069"/>
                <a:gd name="connsiteX11" fmla="*/ 1524317 w 2032423"/>
                <a:gd name="connsiteY11" fmla="*/ 2269069 h 2269069"/>
                <a:gd name="connsiteX12" fmla="*/ 1292633 w 2032423"/>
                <a:gd name="connsiteY12" fmla="*/ 2145883 h 2269069"/>
                <a:gd name="connsiteX13" fmla="*/ 1279670 w 2032423"/>
                <a:gd name="connsiteY13" fmla="*/ 2122001 h 2269069"/>
                <a:gd name="connsiteX14" fmla="*/ 1016211 w 2032423"/>
                <a:gd name="connsiteY14" fmla="*/ 2269068 h 2269069"/>
                <a:gd name="connsiteX15" fmla="*/ 752753 w 2032423"/>
                <a:gd name="connsiteY15" fmla="*/ 2122001 h 2269069"/>
                <a:gd name="connsiteX16" fmla="*/ 739790 w 2032423"/>
                <a:gd name="connsiteY16" fmla="*/ 2145883 h 2269069"/>
                <a:gd name="connsiteX17" fmla="*/ 508105 w 2032423"/>
                <a:gd name="connsiteY17" fmla="*/ 2269069 h 2269069"/>
                <a:gd name="connsiteX18" fmla="*/ 228703 w 2032423"/>
                <a:gd name="connsiteY18" fmla="*/ 1989667 h 2269069"/>
                <a:gd name="connsiteX19" fmla="*/ 250660 w 2032423"/>
                <a:gd name="connsiteY19" fmla="*/ 1880911 h 2269069"/>
                <a:gd name="connsiteX20" fmla="*/ 266984 w 2032423"/>
                <a:gd name="connsiteY20" fmla="*/ 1850836 h 2269069"/>
                <a:gd name="connsiteX21" fmla="*/ 0 w 2032423"/>
                <a:gd name="connsiteY21" fmla="*/ 1701801 h 2269069"/>
                <a:gd name="connsiteX22" fmla="*/ 0 w 2032423"/>
                <a:gd name="connsiteY22" fmla="*/ 567267 h 22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32423" h="2269069">
                  <a:moveTo>
                    <a:pt x="1016212" y="0"/>
                  </a:moveTo>
                  <a:lnTo>
                    <a:pt x="2032423" y="567267"/>
                  </a:lnTo>
                  <a:lnTo>
                    <a:pt x="2032423" y="856421"/>
                  </a:lnTo>
                  <a:lnTo>
                    <a:pt x="1988912" y="860808"/>
                  </a:lnTo>
                  <a:cubicBezTo>
                    <a:pt x="1861594" y="886861"/>
                    <a:pt x="1765819" y="999513"/>
                    <a:pt x="1765819" y="1134533"/>
                  </a:cubicBezTo>
                  <a:cubicBezTo>
                    <a:pt x="1765819" y="1269553"/>
                    <a:pt x="1861594" y="1382205"/>
                    <a:pt x="1988912" y="1408259"/>
                  </a:cubicBezTo>
                  <a:lnTo>
                    <a:pt x="2032423" y="1412645"/>
                  </a:lnTo>
                  <a:lnTo>
                    <a:pt x="2032423" y="1701801"/>
                  </a:lnTo>
                  <a:lnTo>
                    <a:pt x="1765438" y="1850837"/>
                  </a:lnTo>
                  <a:lnTo>
                    <a:pt x="1781762" y="1880911"/>
                  </a:lnTo>
                  <a:cubicBezTo>
                    <a:pt x="1795901" y="1914339"/>
                    <a:pt x="1803719" y="1951090"/>
                    <a:pt x="1803719" y="1989667"/>
                  </a:cubicBezTo>
                  <a:cubicBezTo>
                    <a:pt x="1803719" y="2143976"/>
                    <a:pt x="1678626" y="2269069"/>
                    <a:pt x="1524317" y="2269069"/>
                  </a:cubicBezTo>
                  <a:cubicBezTo>
                    <a:pt x="1427874" y="2269069"/>
                    <a:pt x="1342844" y="2220205"/>
                    <a:pt x="1292633" y="2145883"/>
                  </a:cubicBezTo>
                  <a:lnTo>
                    <a:pt x="1279670" y="2122001"/>
                  </a:lnTo>
                  <a:lnTo>
                    <a:pt x="1016211" y="2269068"/>
                  </a:lnTo>
                  <a:lnTo>
                    <a:pt x="752753" y="2122001"/>
                  </a:lnTo>
                  <a:lnTo>
                    <a:pt x="739790" y="2145883"/>
                  </a:lnTo>
                  <a:cubicBezTo>
                    <a:pt x="689579" y="2220205"/>
                    <a:pt x="604548" y="2269069"/>
                    <a:pt x="508105" y="2269069"/>
                  </a:cubicBezTo>
                  <a:cubicBezTo>
                    <a:pt x="353796" y="2269069"/>
                    <a:pt x="228703" y="2143976"/>
                    <a:pt x="228703" y="1989667"/>
                  </a:cubicBezTo>
                  <a:cubicBezTo>
                    <a:pt x="228703" y="1951090"/>
                    <a:pt x="236522" y="1914339"/>
                    <a:pt x="250660" y="1880911"/>
                  </a:cubicBezTo>
                  <a:lnTo>
                    <a:pt x="266984" y="1850836"/>
                  </a:lnTo>
                  <a:lnTo>
                    <a:pt x="0" y="1701801"/>
                  </a:lnTo>
                  <a:lnTo>
                    <a:pt x="0" y="567267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079334" y="1768827"/>
              <a:ext cx="1971719" cy="1259807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/>
            <a:p>
              <a:pPr lvl="0" algn="ctr"/>
              <a:r>
                <a:rPr lang="fr-FR" sz="2000" b="1" dirty="0" smtClean="0">
                  <a:solidFill>
                    <a:schemeClr val="bg1"/>
                  </a:solidFill>
                </a:rPr>
                <a:t>Institutionnel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2000"/>
            <a:ext cx="1188085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Principaux programmes institutionnels</a:t>
            </a:r>
            <a:endParaRPr lang="fr-FR" sz="2800" dirty="0" smtClean="0"/>
          </a:p>
        </p:txBody>
      </p:sp>
      <p:pic>
        <p:nvPicPr>
          <p:cNvPr id="25" name="Image 24" descr="b1a28b7e84bdb3d7ef1db490ff289f7f_XL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0" y="1440000"/>
            <a:ext cx="3240000" cy="2160000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Rectangle 30"/>
          <p:cNvSpPr/>
          <p:nvPr/>
        </p:nvSpPr>
        <p:spPr>
          <a:xfrm>
            <a:off x="3491879" y="1440000"/>
            <a:ext cx="8137177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Audit Énergétique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Obligatoire: 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Bâtiments (500 tep)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Périodique: </a:t>
            </a:r>
            <a:endParaRPr lang="fr-FR" sz="2000" b="1" i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2000" b="1" dirty="0">
                <a:solidFill>
                  <a:schemeClr val="accent4">
                    <a:lumMod val="75000"/>
                  </a:schemeClr>
                </a:solidFill>
              </a:rPr>
              <a:t>Chaque 5 ans</a:t>
            </a:r>
          </a:p>
          <a:p>
            <a:pPr algn="just"/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Approche d’intervention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1879" y="4226532"/>
            <a:ext cx="8209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dirty="0" smtClean="0">
                <a:solidFill>
                  <a:srgbClr val="C00000"/>
                </a:solidFill>
              </a:rPr>
              <a:t>Règlementation thermique des bâtiments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Bureaux (&gt;500 m²)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Résidentiel collectif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cours: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Santé &amp; hôtellerie</a:t>
            </a: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12" name="Image 11" descr="camera-thermi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0000" y="4226532"/>
            <a:ext cx="324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entagone 12"/>
          <p:cNvSpPr/>
          <p:nvPr/>
        </p:nvSpPr>
        <p:spPr bwMode="auto">
          <a:xfrm>
            <a:off x="611560" y="4226532"/>
            <a:ext cx="1018985" cy="254747"/>
          </a:xfrm>
          <a:prstGeom prst="homePlate">
            <a:avLst/>
          </a:prstGeom>
          <a:solidFill>
            <a:srgbClr val="0194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1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4" name="Pentagone 13"/>
          <p:cNvSpPr/>
          <p:nvPr/>
        </p:nvSpPr>
        <p:spPr bwMode="auto">
          <a:xfrm>
            <a:off x="611560" y="4498711"/>
            <a:ext cx="1273732" cy="254747"/>
          </a:xfrm>
          <a:prstGeom prst="homePlate">
            <a:avLst/>
          </a:prstGeom>
          <a:solidFill>
            <a:srgbClr val="029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2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5" name="Pentagone 14"/>
          <p:cNvSpPr/>
          <p:nvPr/>
        </p:nvSpPr>
        <p:spPr bwMode="auto">
          <a:xfrm>
            <a:off x="611560" y="4770890"/>
            <a:ext cx="1528478" cy="254747"/>
          </a:xfrm>
          <a:prstGeom prst="homePlate">
            <a:avLst/>
          </a:prstGeom>
          <a:solidFill>
            <a:srgbClr val="1EA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fr-FR" sz="1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 Rounded MT Bold" pitchFamily="34" charset="0"/>
              </a:rPr>
              <a:t>Public</a:t>
            </a:r>
            <a:r>
              <a:rPr lang="fr-FR" sz="11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 Rounded MT Bold" pitchFamily="34" charset="0"/>
              </a:rPr>
              <a:t>               </a:t>
            </a: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3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6" name="Pentagone 15"/>
          <p:cNvSpPr/>
          <p:nvPr/>
        </p:nvSpPr>
        <p:spPr bwMode="auto">
          <a:xfrm>
            <a:off x="611560" y="5043068"/>
            <a:ext cx="1783225" cy="254747"/>
          </a:xfrm>
          <a:prstGeom prst="homePlate">
            <a:avLst/>
          </a:prstGeom>
          <a:solidFill>
            <a:srgbClr val="9DCD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4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7" name="Pentagone 16"/>
          <p:cNvSpPr/>
          <p:nvPr/>
        </p:nvSpPr>
        <p:spPr bwMode="auto">
          <a:xfrm>
            <a:off x="611560" y="5315247"/>
            <a:ext cx="2037971" cy="254747"/>
          </a:xfrm>
          <a:prstGeom prst="homePlate">
            <a:avLst/>
          </a:prstGeom>
          <a:solidFill>
            <a:srgbClr val="FFF3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fr-FR" sz="1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 Rounded MT Bold" pitchFamily="34" charset="0"/>
              </a:rPr>
              <a:t>Privé </a:t>
            </a:r>
            <a:r>
              <a:rPr lang="fr-FR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                      </a:t>
            </a: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5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8" name="Pentagone 17"/>
          <p:cNvSpPr/>
          <p:nvPr/>
        </p:nvSpPr>
        <p:spPr bwMode="auto">
          <a:xfrm>
            <a:off x="611560" y="5587426"/>
            <a:ext cx="2292717" cy="254747"/>
          </a:xfrm>
          <a:prstGeom prst="homePlate">
            <a:avLst/>
          </a:prstGeom>
          <a:solidFill>
            <a:srgbClr val="F2A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6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9" name="Pentagone 18"/>
          <p:cNvSpPr/>
          <p:nvPr/>
        </p:nvSpPr>
        <p:spPr bwMode="auto">
          <a:xfrm>
            <a:off x="611560" y="5859605"/>
            <a:ext cx="2547464" cy="254747"/>
          </a:xfrm>
          <a:prstGeom prst="homePlate">
            <a:avLst/>
          </a:prstGeom>
          <a:solidFill>
            <a:srgbClr val="E766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7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20" name="Pentagone 19"/>
          <p:cNvSpPr/>
          <p:nvPr/>
        </p:nvSpPr>
        <p:spPr bwMode="auto">
          <a:xfrm>
            <a:off x="611560" y="6131785"/>
            <a:ext cx="2802210" cy="254747"/>
          </a:xfrm>
          <a:prstGeom prst="homePlate">
            <a:avLst/>
          </a:prstGeom>
          <a:solidFill>
            <a:srgbClr val="D726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ar-SA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8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2000"/>
            <a:ext cx="1188085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Principaux programmes institutionnels</a:t>
            </a:r>
            <a:endParaRPr lang="fr-FR" sz="28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491999" y="1385872"/>
            <a:ext cx="8209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Audit </a:t>
            </a:r>
            <a:r>
              <a:rPr lang="fr-FR" sz="2000" b="1" dirty="0">
                <a:solidFill>
                  <a:srgbClr val="C00000"/>
                </a:solidFill>
              </a:rPr>
              <a:t>sur plan</a:t>
            </a:r>
          </a:p>
          <a:p>
            <a:pPr algn="just"/>
            <a:r>
              <a:rPr lang="fr-FR" sz="2000" b="1" dirty="0">
                <a:solidFill>
                  <a:schemeClr val="accent4">
                    <a:lumMod val="75000"/>
                  </a:schemeClr>
                </a:solidFill>
              </a:rPr>
              <a:t>Bâtiments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(200 </a:t>
            </a:r>
            <a:r>
              <a:rPr lang="fr-FR" sz="2000" b="1" dirty="0">
                <a:solidFill>
                  <a:schemeClr val="accent4">
                    <a:lumMod val="75000"/>
                  </a:schemeClr>
                </a:solidFill>
              </a:rPr>
              <a:t>tep)</a:t>
            </a: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21" name="Image 20" descr="canstockphoto333360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000" y="1385872"/>
            <a:ext cx="3240000" cy="2160000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Approche d’intervention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91999" y="4226532"/>
            <a:ext cx="8209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Certification énergétique des équipements électroménagers</a:t>
            </a:r>
            <a:endParaRPr lang="fr-FR" sz="2000" b="1" dirty="0">
              <a:solidFill>
                <a:srgbClr val="C00000"/>
              </a:solidFill>
            </a:endParaRP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Réfrigérateur/Climatiseur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fr-FR" sz="20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Lave linge/lampes/four</a:t>
            </a:r>
          </a:p>
          <a:p>
            <a:pPr algn="just"/>
            <a:r>
              <a:rPr lang="fr-FR" sz="20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préparation: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TV</a:t>
            </a:r>
          </a:p>
          <a:p>
            <a:pPr algn="just"/>
            <a:r>
              <a:rPr lang="fr-FR" sz="20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préparer: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Moteurs électriques / Voitures / Pneus</a:t>
            </a: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24" name="Image 23" descr="électroménager-crédit-travaux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512" y="4226532"/>
            <a:ext cx="324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3" descr="FICHIER ARRÊTÉ SANS MESUR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26532"/>
            <a:ext cx="1607442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2000"/>
            <a:ext cx="1188085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Autres programmes</a:t>
            </a:r>
            <a:endParaRPr lang="fr-FR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511" y="1260000"/>
            <a:ext cx="11521553" cy="99340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accent1"/>
                </a:solidFill>
              </a:rPr>
              <a:t>Mécanismes spécifiques innovants</a:t>
            </a:r>
            <a:endParaRPr lang="fr-FR" sz="2400" b="1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55511" y="2340000"/>
            <a:ext cx="8245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Promo-ISOL (mécanisme)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Promotion de l’isolation des toitures de 65.000 logements individuels (sur 5 ans)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55999" y="4572000"/>
            <a:ext cx="8245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Promo-FRIGO </a:t>
            </a:r>
            <a:r>
              <a:rPr lang="fr-FR" sz="2000" b="1" dirty="0">
                <a:solidFill>
                  <a:srgbClr val="C00000"/>
                </a:solidFill>
              </a:rPr>
              <a:t>(mécanisme)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Remplacement de 400.000 réfrigérateurs anciens par de réfrigérateurs performants (sur 5 ans)</a:t>
            </a: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7" name="Picture 5" descr="extrude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00" y="2340000"/>
            <a:ext cx="324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4572000"/>
            <a:ext cx="324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Approche d’intervention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2000"/>
            <a:ext cx="1188085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Autres programmes</a:t>
            </a:r>
            <a:endParaRPr lang="fr-FR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511" y="1260000"/>
            <a:ext cx="11521553" cy="99340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accent1"/>
                </a:solidFill>
              </a:rPr>
              <a:t>Mécanismes spécifiques innovants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Approche d’intervention</a:t>
            </a:r>
            <a:endParaRPr lang="ar-DZ" sz="2800" b="1" dirty="0">
              <a:solidFill>
                <a:schemeClr val="tx2"/>
              </a:solidFill>
              <a:latin typeface="+mj-lt"/>
              <a:ea typeface="Calibri" pitchFamily="34" charset="0"/>
              <a:cs typeface="Simplified Arabic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55511" y="2340000"/>
            <a:ext cx="8245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Promo-LED (Programme)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Remplacement de 4 millions de lampes à incandescences par des lampes à LED (18 mois)</a:t>
            </a: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12" name="Image 1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340000"/>
            <a:ext cx="324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4" name="Picture 2" descr="http://www.anme.tn/sites/default/files/_pxl7864-panor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47" y="4672020"/>
            <a:ext cx="3214709" cy="214314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440095" y="4672020"/>
            <a:ext cx="8245065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err="1" smtClean="0">
                <a:solidFill>
                  <a:srgbClr val="C00000"/>
                </a:solidFill>
              </a:rPr>
              <a:t>Prosol</a:t>
            </a:r>
            <a:r>
              <a:rPr lang="fr-FR" sz="2000" b="1" dirty="0" smtClean="0">
                <a:solidFill>
                  <a:srgbClr val="C00000"/>
                </a:solidFill>
              </a:rPr>
              <a:t>-ELEC (Programme)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Promotion des toitures solaires pour les ménages </a:t>
            </a:r>
            <a:endParaRPr lang="fr-FR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L’audit Énergétique</a:t>
            </a:r>
          </a:p>
        </p:txBody>
      </p:sp>
      <p:pic>
        <p:nvPicPr>
          <p:cNvPr id="1026" name="Picture 2" descr="Rénovation énergétique de copropriété à Bayo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1929" y="1743062"/>
            <a:ext cx="4143404" cy="385887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96823" y="2243128"/>
            <a:ext cx="6496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chemeClr val="accent1"/>
                </a:solidFill>
              </a:rPr>
              <a:t>Qu’est ce qu’on entend par un audit énergétique</a:t>
            </a:r>
            <a:r>
              <a:rPr lang="fr-FR" dirty="0" smtClean="0"/>
              <a:t> 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96823" y="3671888"/>
            <a:ext cx="4423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chemeClr val="accent1"/>
                </a:solidFill>
              </a:rPr>
              <a:t>Quelle démarche à entreprendre</a:t>
            </a:r>
            <a:r>
              <a:rPr lang="fr-FR" dirty="0" smtClean="0"/>
              <a:t> 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53947" y="5243524"/>
            <a:ext cx="62976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Cambria" panose="02040503050406030204" pitchFamily="18" charset="0"/>
              </a:rPr>
              <a:t> </a:t>
            </a:r>
            <a:r>
              <a:rPr lang="fr-FR" sz="2400" b="1" dirty="0" smtClean="0">
                <a:solidFill>
                  <a:schemeClr val="accent1"/>
                </a:solidFill>
              </a:rPr>
              <a:t>Exemples de mesures de maîtrise de l’énergie et dispositifs incitatifs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1a28b7e84bdb3d7ef1db490ff289f7f_XL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654" y="814368"/>
            <a:ext cx="3240000" cy="2160000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511533" y="814368"/>
            <a:ext cx="8137177" cy="216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b="1" dirty="0" smtClean="0">
                <a:solidFill>
                  <a:srgbClr val="C00000"/>
                </a:solidFill>
              </a:rPr>
              <a:t>Audit Énergétique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Obligatoire: </a:t>
            </a:r>
          </a:p>
          <a:p>
            <a:pPr algn="just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Bâtiments (500 tep)</a:t>
            </a:r>
          </a:p>
          <a:p>
            <a:pPr algn="just"/>
            <a:r>
              <a:rPr lang="fr-FR" sz="20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Périodique: </a:t>
            </a:r>
            <a:endParaRPr lang="fr-FR" sz="2000" b="1" i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2000" b="1" dirty="0">
                <a:solidFill>
                  <a:schemeClr val="accent4">
                    <a:lumMod val="75000"/>
                  </a:schemeClr>
                </a:solidFill>
              </a:rPr>
              <a:t>Chaque 5 ans</a:t>
            </a:r>
          </a:p>
          <a:p>
            <a:pPr algn="just"/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2575" y="3814764"/>
            <a:ext cx="10572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On entend par audit énergétique, toute opération de diagnostic de la consommation d’énergie au sein de l’entreprise à travers la réalisation de recherches, d’études et de contrôles visant à :</a:t>
            </a:r>
          </a:p>
          <a:p>
            <a:endParaRPr lang="fr-F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 Evaluer le niveau de performance énergétique de l’entreprise;</a:t>
            </a:r>
          </a:p>
          <a:p>
            <a:pPr lvl="0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 Analyser les insuffisances, les causes; </a:t>
            </a:r>
          </a:p>
          <a:p>
            <a:pPr lvl="0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 Proposer les actions correctives. </a:t>
            </a:r>
            <a:endParaRPr lang="fr-F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188085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 defTabSz="912813" eaLnBrk="0" hangingPunct="0">
              <a:tabLst>
                <a:tab pos="177800" algn="l"/>
                <a:tab pos="355600" algn="l"/>
                <a:tab pos="533400" algn="l"/>
                <a:tab pos="723900" algn="l"/>
              </a:tabLst>
            </a:pPr>
            <a:r>
              <a:rPr lang="fr-FR" sz="28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Simplified Arabic" pitchFamily="2" charset="-78"/>
              </a:rPr>
              <a:t>L’audit Énergétique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33c555b16e84bb4c281d5f25998a155a4088bc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5423</TotalTime>
  <Words>606</Words>
  <Application>Microsoft Office PowerPoint</Application>
  <PresentationFormat>Personnalisé</PresentationFormat>
  <Paragraphs>119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6" baseType="lpstr">
      <vt:lpstr>Arial</vt:lpstr>
      <vt:lpstr>Arial Rounded MT Bold</vt:lpstr>
      <vt:lpstr>Calibri</vt:lpstr>
      <vt:lpstr>Cambria</vt:lpstr>
      <vt:lpstr>Kozuka Gothic Pro EL</vt:lpstr>
      <vt:lpstr>Lato Regular</vt:lpstr>
      <vt:lpstr>Simplified Arabic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fethi hanchi</dc:creator>
  <cp:lastModifiedBy>vincent decroocq</cp:lastModifiedBy>
  <cp:revision>53</cp:revision>
  <dcterms:created xsi:type="dcterms:W3CDTF">2018-05-23T20:23:48Z</dcterms:created>
  <dcterms:modified xsi:type="dcterms:W3CDTF">2021-03-05T10:34:01Z</dcterms:modified>
</cp:coreProperties>
</file>