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727" r:id="rId2"/>
    <p:sldId id="650" r:id="rId3"/>
    <p:sldId id="655" r:id="rId4"/>
    <p:sldId id="730" r:id="rId5"/>
    <p:sldId id="731" r:id="rId6"/>
    <p:sldId id="691" r:id="rId7"/>
    <p:sldId id="683" r:id="rId8"/>
    <p:sldId id="673" r:id="rId9"/>
    <p:sldId id="732" r:id="rId10"/>
    <p:sldId id="733" r:id="rId11"/>
    <p:sldId id="695" r:id="rId12"/>
    <p:sldId id="311" r:id="rId13"/>
  </p:sldIdLst>
  <p:sldSz cx="9144000" cy="6858000" type="screen4x3"/>
  <p:notesSz cx="6735763" cy="9869488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0000FF"/>
    <a:srgbClr val="FF0000"/>
    <a:srgbClr val="3399FF"/>
    <a:srgbClr val="FF00FF"/>
    <a:srgbClr val="CCFFFF"/>
    <a:srgbClr val="008000"/>
    <a:srgbClr val="FFFF00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865" autoAdjust="0"/>
    <p:restoredTop sz="94915" autoAdjust="0"/>
  </p:normalViewPr>
  <p:slideViewPr>
    <p:cSldViewPr showGuides="1">
      <p:cViewPr>
        <p:scale>
          <a:sx n="80" d="100"/>
          <a:sy n="80" d="100"/>
        </p:scale>
        <p:origin x="-2430" y="-6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6" d="100"/>
          <a:sy n="56" d="100"/>
        </p:scale>
        <p:origin x="-1830" y="-72"/>
      </p:cViewPr>
      <p:guideLst>
        <p:guide orient="horz" pos="3108"/>
        <p:guide pos="212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t" anchorCtr="0" compatLnSpc="1">
            <a:prstTxWarp prst="textNoShape">
              <a:avLst/>
            </a:prstTxWarp>
          </a:bodyPr>
          <a:lstStyle>
            <a:lvl1pPr algn="l" defTabSz="911225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b" anchorCtr="0" compatLnSpc="1">
            <a:prstTxWarp prst="textNoShape">
              <a:avLst/>
            </a:prstTxWarp>
          </a:bodyPr>
          <a:lstStyle>
            <a:lvl1pPr algn="l" defTabSz="911225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5775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BDBF6AE-31D0-414C-8DA8-DC8A3477F0FC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t" anchorCtr="0" compatLnSpc="1">
            <a:prstTxWarp prst="textNoShape">
              <a:avLst/>
            </a:prstTxWarp>
          </a:bodyPr>
          <a:lstStyle>
            <a:lvl1pPr algn="l" defTabSz="911225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5805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868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6388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62000"/>
            <a:ext cx="4875212" cy="3656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805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22813"/>
            <a:ext cx="4906962" cy="441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5805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9425"/>
            <a:ext cx="29448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b" anchorCtr="0" compatLnSpc="1">
            <a:prstTxWarp prst="textNoShape">
              <a:avLst/>
            </a:prstTxWarp>
          </a:bodyPr>
          <a:lstStyle>
            <a:lvl1pPr algn="l" defTabSz="911225">
              <a:defRPr sz="12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5805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69425"/>
            <a:ext cx="28686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63" tIns="45532" rIns="91063" bIns="45532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C5505A1-198B-4C1F-A4DB-1555BB39E653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B7CB05-CFAD-436B-BF68-952192A8BA92}" type="slidenum">
              <a:rPr lang="fr-FR" smtClean="0"/>
              <a:pPr/>
              <a:t>1</a:t>
            </a:fld>
            <a:endParaRPr lang="fr-FR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62000"/>
            <a:ext cx="4872038" cy="3656013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F33B9-B3D0-4F06-96B9-6199DF04F7F0}" type="slidenum">
              <a:rPr lang="fr-FR" smtClean="0"/>
              <a:pPr/>
              <a:t>2</a:t>
            </a:fld>
            <a:endParaRPr lang="fr-FR" dirty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62000"/>
            <a:ext cx="4872038" cy="3656013"/>
          </a:xfrm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DE7AE-2F7C-49DD-8C88-620BFD113D7B}" type="slidenum">
              <a:rPr lang="fr-FR" smtClean="0"/>
              <a:pPr/>
              <a:t>3</a:t>
            </a:fld>
            <a:endParaRPr lang="fr-FR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E2692D-DA6C-45F5-A07F-199F47C309AA}" type="slidenum">
              <a:rPr lang="fr-FR" smtClean="0"/>
              <a:pPr/>
              <a:t>5</a:t>
            </a:fld>
            <a:endParaRPr lang="fr-FR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62000"/>
            <a:ext cx="4872038" cy="3656013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D754C5-0F6C-41AB-A794-7637BF0C9468}" type="slidenum">
              <a:rPr lang="fr-FR" smtClean="0"/>
              <a:pPr/>
              <a:t>6</a:t>
            </a:fld>
            <a:endParaRPr lang="fr-FR" dirty="0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62000"/>
            <a:ext cx="4872038" cy="365601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E0F80E-9607-431E-AD9A-BF1C008D6236}" type="slidenum">
              <a:rPr lang="fr-FR" smtClean="0"/>
              <a:pPr/>
              <a:t>7</a:t>
            </a:fld>
            <a:endParaRPr lang="fr-FR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126BFF-228A-4F32-A5B4-AE8D46CFCC5A}" type="slidenum">
              <a:rPr lang="fr-FR" smtClean="0"/>
              <a:pPr/>
              <a:t>8</a:t>
            </a:fld>
            <a:endParaRPr lang="fr-FR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253692-84B0-4658-8962-21DACB1D4488}" type="slidenum">
              <a:rPr lang="fr-FR" smtClean="0"/>
              <a:pPr/>
              <a:t>11</a:t>
            </a:fld>
            <a:endParaRPr lang="fr-FR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7888"/>
            <a:ext cx="4938713" cy="444182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2C8277-52C2-4C8F-9212-4E3DD215D1A0}" type="slidenum">
              <a:rPr lang="fr-FR" smtClean="0"/>
              <a:pPr/>
              <a:t>12</a:t>
            </a:fld>
            <a:endParaRPr lang="fr-FR" dirty="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62000"/>
            <a:ext cx="4872038" cy="36560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B024A-0599-4B10-874E-F45D392B7A33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5CC86-8010-4234-A1C3-737CEFFA8353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9FEF3-EEC5-48F4-851E-FEBB619CE0F0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re. Diagramm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27BBC-1B06-42E7-8D93-59C313CEC884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352A6-E36D-4235-9C4D-F28D6DA19D61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146E9-E153-4442-A687-7B411C44F65A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4494B-D4BD-4B0D-93DD-2524B6D81415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7CC3-6E2A-4C9B-BD29-A06254732396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B3D75-839F-4FC6-A0A2-7D7F7C7DF39C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35A9C-F3DF-4FE6-BA25-03892B720D7F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FD031-65FE-4264-A130-7578CD3A8EC5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637F2-53F5-4CD1-A26C-EB03E4B5690E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dirty="0">
                <a:latin typeface="+mn-lt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latin typeface="+mn-lt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cs typeface="Times New Roman" pitchFamily="18" charset="0"/>
              </a:defRPr>
            </a:lvl1pPr>
          </a:lstStyle>
          <a:p>
            <a:pPr>
              <a:defRPr/>
            </a:pPr>
            <a:fld id="{2C8FDD26-291B-4ED2-8F68-4705FDFE477C}" type="slidenum">
              <a:rPr lang="en-US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27" name="Text Box 11"/>
          <p:cNvSpPr txBox="1">
            <a:spLocks noChangeArrowheads="1"/>
          </p:cNvSpPr>
          <p:nvPr/>
        </p:nvSpPr>
        <p:spPr bwMode="auto">
          <a:xfrm>
            <a:off x="33015" y="3143248"/>
            <a:ext cx="9039579" cy="584775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</a:rPr>
              <a:t>L’Audit Énergétique sur Plan</a:t>
            </a:r>
            <a:endParaRPr lang="fr-FR" sz="3200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6215" y="147083"/>
            <a:ext cx="2952328" cy="1353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1406" y="1752889"/>
            <a:ext cx="89802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Webinaire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écoconstruction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Rev'ACTE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1326419" y="4103849"/>
            <a:ext cx="64087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Mardi 23 février 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2021</a:t>
            </a:r>
            <a:endParaRPr lang="fr-FR" sz="16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1938950" y="4665328"/>
            <a:ext cx="5199768" cy="127727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Imed TRIKI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Ingénieur thermicien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Direction de l’Utilisation Rationnelle de l’Énergie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Agence Nationale pour la Maitrise de l’ Énergie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 imed.triki@anme.nat.tn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 Box 9"/>
          <p:cNvSpPr txBox="1">
            <a:spLocks noChangeArrowheads="1"/>
          </p:cNvSpPr>
          <p:nvPr/>
        </p:nvSpPr>
        <p:spPr bwMode="auto">
          <a:xfrm>
            <a:off x="190500" y="142852"/>
            <a:ext cx="8763000" cy="657744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Procédure d’AEP et d’EEEB - Approche volontaire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sp>
        <p:nvSpPr>
          <p:cNvPr id="43" name="AutoShape 47"/>
          <p:cNvSpPr>
            <a:spLocks noChangeArrowheads="1"/>
          </p:cNvSpPr>
          <p:nvPr/>
        </p:nvSpPr>
        <p:spPr bwMode="auto">
          <a:xfrm>
            <a:off x="453665" y="4155454"/>
            <a:ext cx="1620000" cy="540000"/>
          </a:xfrm>
          <a:prstGeom prst="flowChartDecision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Rapport approuvé par l’ANME.</a:t>
            </a:r>
          </a:p>
        </p:txBody>
      </p:sp>
      <p:sp>
        <p:nvSpPr>
          <p:cNvPr id="44" name="Line 49"/>
          <p:cNvSpPr>
            <a:spLocks noChangeShapeType="1"/>
          </p:cNvSpPr>
          <p:nvPr/>
        </p:nvSpPr>
        <p:spPr bwMode="auto">
          <a:xfrm>
            <a:off x="2648372" y="3481411"/>
            <a:ext cx="0" cy="217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45" name="Text Box 53"/>
          <p:cNvSpPr txBox="1">
            <a:spLocks noChangeArrowheads="1"/>
          </p:cNvSpPr>
          <p:nvPr/>
        </p:nvSpPr>
        <p:spPr bwMode="auto">
          <a:xfrm>
            <a:off x="1982243" y="4175336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FF0000"/>
                </a:solidFill>
                <a:latin typeface="Arial" charset="0"/>
              </a:rPr>
              <a:t>Non</a:t>
            </a:r>
          </a:p>
        </p:txBody>
      </p:sp>
      <p:sp>
        <p:nvSpPr>
          <p:cNvPr id="46" name="Text Box 54"/>
          <p:cNvSpPr txBox="1">
            <a:spLocks noChangeArrowheads="1"/>
          </p:cNvSpPr>
          <p:nvPr/>
        </p:nvSpPr>
        <p:spPr bwMode="auto">
          <a:xfrm>
            <a:off x="1261021" y="4664169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008000"/>
                </a:solidFill>
                <a:latin typeface="Arial" charset="0"/>
              </a:rPr>
              <a:t>Oui</a:t>
            </a:r>
          </a:p>
        </p:txBody>
      </p:sp>
      <p:sp>
        <p:nvSpPr>
          <p:cNvPr id="47" name="Line 49"/>
          <p:cNvSpPr>
            <a:spLocks noChangeShapeType="1"/>
          </p:cNvSpPr>
          <p:nvPr/>
        </p:nvSpPr>
        <p:spPr bwMode="auto">
          <a:xfrm flipH="1">
            <a:off x="1259631" y="3748804"/>
            <a:ext cx="0" cy="406649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48" name="AutoShape 64"/>
          <p:cNvSpPr>
            <a:spLocks noChangeArrowheads="1"/>
          </p:cNvSpPr>
          <p:nvPr/>
        </p:nvSpPr>
        <p:spPr bwMode="auto">
          <a:xfrm>
            <a:off x="474859" y="3388765"/>
            <a:ext cx="3780000" cy="36004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Le B.A. élabore le rapport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d’AEP relatif à la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phase 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"R. T. &amp; R."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.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M.O. valide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 le rapport et le transmet à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l’ANME.</a:t>
            </a:r>
          </a:p>
        </p:txBody>
      </p:sp>
      <p:sp>
        <p:nvSpPr>
          <p:cNvPr id="49" name="Line 49"/>
          <p:cNvSpPr>
            <a:spLocks noChangeShapeType="1"/>
          </p:cNvSpPr>
          <p:nvPr/>
        </p:nvSpPr>
        <p:spPr bwMode="auto">
          <a:xfrm>
            <a:off x="1259632" y="4699498"/>
            <a:ext cx="5938" cy="241669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0" name="AutoShape 52"/>
          <p:cNvSpPr>
            <a:spLocks noChangeArrowheads="1"/>
          </p:cNvSpPr>
          <p:nvPr/>
        </p:nvSpPr>
        <p:spPr bwMode="auto">
          <a:xfrm>
            <a:off x="476001" y="4941208"/>
            <a:ext cx="8208000" cy="360000"/>
          </a:xfrm>
          <a:prstGeom prst="flowChartProcess">
            <a:avLst/>
          </a:prstGeom>
          <a:gradFill flip="none" rotWithShape="1">
            <a:gsLst>
              <a:gs pos="0">
                <a:srgbClr val="339966"/>
              </a:gs>
              <a:gs pos="100000">
                <a:srgbClr val="CCFF66"/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Le M.O. dépose une demande, accompagnée d’un dossier financier auprès de l’ANME pour le déblocage des primes objet du  contrat-programme.</a:t>
            </a:r>
          </a:p>
        </p:txBody>
      </p:sp>
      <p:sp>
        <p:nvSpPr>
          <p:cNvPr id="51" name="AutoShape 46"/>
          <p:cNvSpPr>
            <a:spLocks noChangeArrowheads="1"/>
          </p:cNvSpPr>
          <p:nvPr/>
        </p:nvSpPr>
        <p:spPr bwMode="auto">
          <a:xfrm>
            <a:off x="4972349" y="5589280"/>
            <a:ext cx="1800000" cy="540000"/>
          </a:xfrm>
          <a:prstGeom prst="flowChartProcess">
            <a:avLst/>
          </a:prstGeom>
          <a:gradFill flip="none" rotWithShape="1">
            <a:gsLst>
              <a:gs pos="0">
                <a:srgbClr val="339966"/>
              </a:gs>
              <a:gs pos="100000">
                <a:srgbClr val="CCFF66"/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Le M.O. révise la demande en 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fonction des remarques de l’ANME.</a:t>
            </a:r>
          </a:p>
        </p:txBody>
      </p:sp>
      <p:sp>
        <p:nvSpPr>
          <p:cNvPr id="52" name="AutoShape 47"/>
          <p:cNvSpPr>
            <a:spLocks noChangeArrowheads="1"/>
          </p:cNvSpPr>
          <p:nvPr/>
        </p:nvSpPr>
        <p:spPr bwMode="auto">
          <a:xfrm>
            <a:off x="3027932" y="5589643"/>
            <a:ext cx="1620000" cy="540000"/>
          </a:xfrm>
          <a:prstGeom prst="flowChartDecision">
            <a:avLst/>
          </a:prstGeom>
          <a:gradFill flip="none" rotWithShape="1">
            <a:gsLst>
              <a:gs pos="0">
                <a:srgbClr val="339966"/>
              </a:gs>
              <a:gs pos="100000">
                <a:srgbClr val="CCFF66"/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Demande approuvée par l’ANME.</a:t>
            </a:r>
          </a:p>
        </p:txBody>
      </p:sp>
      <p:sp>
        <p:nvSpPr>
          <p:cNvPr id="53" name="Line 48"/>
          <p:cNvSpPr>
            <a:spLocks noChangeShapeType="1"/>
          </p:cNvSpPr>
          <p:nvPr/>
        </p:nvSpPr>
        <p:spPr bwMode="auto">
          <a:xfrm flipV="1">
            <a:off x="4647932" y="5859643"/>
            <a:ext cx="324417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4" name="Text Box 53"/>
          <p:cNvSpPr txBox="1">
            <a:spLocks noChangeArrowheads="1"/>
          </p:cNvSpPr>
          <p:nvPr/>
        </p:nvSpPr>
        <p:spPr bwMode="auto">
          <a:xfrm>
            <a:off x="4476094" y="5599329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FF0000"/>
                </a:solidFill>
                <a:latin typeface="Arial" charset="0"/>
              </a:rPr>
              <a:t>Non</a:t>
            </a:r>
          </a:p>
        </p:txBody>
      </p:sp>
      <p:sp>
        <p:nvSpPr>
          <p:cNvPr id="55" name="Text Box 54"/>
          <p:cNvSpPr txBox="1">
            <a:spLocks noChangeArrowheads="1"/>
          </p:cNvSpPr>
          <p:nvPr/>
        </p:nvSpPr>
        <p:spPr bwMode="auto">
          <a:xfrm>
            <a:off x="3853309" y="6178738"/>
            <a:ext cx="574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008000"/>
                </a:solidFill>
                <a:latin typeface="Arial" charset="0"/>
              </a:rPr>
              <a:t>Oui</a:t>
            </a:r>
          </a:p>
        </p:txBody>
      </p:sp>
      <p:sp>
        <p:nvSpPr>
          <p:cNvPr id="56" name="AutoShape 52"/>
          <p:cNvSpPr>
            <a:spLocks noChangeArrowheads="1"/>
          </p:cNvSpPr>
          <p:nvPr/>
        </p:nvSpPr>
        <p:spPr bwMode="auto">
          <a:xfrm>
            <a:off x="2955925" y="6453376"/>
            <a:ext cx="3780000" cy="360000"/>
          </a:xfrm>
          <a:prstGeom prst="flowChartProcess">
            <a:avLst/>
          </a:prstGeom>
          <a:gradFill flip="none" rotWithShape="1">
            <a:gsLst>
              <a:gs pos="0">
                <a:srgbClr val="339966"/>
              </a:gs>
              <a:gs pos="100000">
                <a:srgbClr val="CCFF66"/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L’ANME effectue le déblocage des primes.</a:t>
            </a:r>
          </a:p>
        </p:txBody>
      </p:sp>
      <p:sp>
        <p:nvSpPr>
          <p:cNvPr id="57" name="Line 49"/>
          <p:cNvSpPr>
            <a:spLocks noChangeShapeType="1"/>
          </p:cNvSpPr>
          <p:nvPr/>
        </p:nvSpPr>
        <p:spPr bwMode="auto">
          <a:xfrm>
            <a:off x="3837932" y="6151990"/>
            <a:ext cx="0" cy="30138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8" name="Line 49"/>
          <p:cNvSpPr>
            <a:spLocks noChangeShapeType="1"/>
          </p:cNvSpPr>
          <p:nvPr/>
        </p:nvSpPr>
        <p:spPr bwMode="auto">
          <a:xfrm flipH="1">
            <a:off x="3828259" y="5301208"/>
            <a:ext cx="0" cy="28843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9" name="AutoShape 66"/>
          <p:cNvSpPr>
            <a:spLocks noChangeArrowheads="1"/>
          </p:cNvSpPr>
          <p:nvPr/>
        </p:nvSpPr>
        <p:spPr bwMode="auto">
          <a:xfrm>
            <a:off x="2483768" y="4159499"/>
            <a:ext cx="1800200" cy="5400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Le B.A. révise le rapport  en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 fonction des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remarques de l’ANME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.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 Le M.O. valide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le rapport révisé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et le transmet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à l’ANME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fr-FR" sz="80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60" name="Forme 97"/>
          <p:cNvCxnSpPr/>
          <p:nvPr/>
        </p:nvCxnSpPr>
        <p:spPr>
          <a:xfrm rot="16200000" flipV="1">
            <a:off x="2253986" y="3022655"/>
            <a:ext cx="200187" cy="210517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1" name="Forme 97"/>
          <p:cNvCxnSpPr>
            <a:stCxn id="51" idx="0"/>
          </p:cNvCxnSpPr>
          <p:nvPr/>
        </p:nvCxnSpPr>
        <p:spPr>
          <a:xfrm rot="16200000" flipV="1">
            <a:off x="4776734" y="4493665"/>
            <a:ext cx="166318" cy="202491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2" name="Line 48"/>
          <p:cNvSpPr>
            <a:spLocks noChangeShapeType="1"/>
          </p:cNvSpPr>
          <p:nvPr/>
        </p:nvSpPr>
        <p:spPr bwMode="auto">
          <a:xfrm>
            <a:off x="2073664" y="4425454"/>
            <a:ext cx="410104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3" name="AutoShape 88"/>
          <p:cNvSpPr>
            <a:spLocks noChangeArrowheads="1"/>
          </p:cNvSpPr>
          <p:nvPr/>
        </p:nvSpPr>
        <p:spPr bwMode="auto">
          <a:xfrm>
            <a:off x="1491341" y="1196752"/>
            <a:ext cx="3780000" cy="360000"/>
          </a:xfrm>
          <a:prstGeom prst="flowChartProcess">
            <a:avLst/>
          </a:prstGeom>
          <a:gradFill flip="none" rotWithShape="1">
            <a:gsLst>
              <a:gs pos="0">
                <a:srgbClr val="339966"/>
              </a:gs>
              <a:gs pos="100000">
                <a:srgbClr val="CCFF66"/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L’ANME prépare et présente le Dossier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Technico-Economique </a:t>
            </a:r>
            <a:endParaRPr lang="fr-FR" sz="800" dirty="0">
              <a:solidFill>
                <a:schemeClr val="tx1"/>
              </a:solidFill>
              <a:latin typeface="Arial" charset="0"/>
            </a:endParaRP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relatif au projet en question à la CTC.</a:t>
            </a:r>
          </a:p>
        </p:txBody>
      </p:sp>
      <p:sp>
        <p:nvSpPr>
          <p:cNvPr id="64" name="Text Box 26"/>
          <p:cNvSpPr txBox="1">
            <a:spLocks noChangeArrowheads="1"/>
          </p:cNvSpPr>
          <p:nvPr/>
        </p:nvSpPr>
        <p:spPr bwMode="auto">
          <a:xfrm>
            <a:off x="2341141" y="2452713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008000"/>
                </a:solidFill>
                <a:latin typeface="Arial" charset="0"/>
              </a:rPr>
              <a:t>Oui</a:t>
            </a:r>
          </a:p>
        </p:txBody>
      </p:sp>
      <p:sp>
        <p:nvSpPr>
          <p:cNvPr id="65" name="Text Box 27"/>
          <p:cNvSpPr txBox="1">
            <a:spLocks noChangeArrowheads="1"/>
          </p:cNvSpPr>
          <p:nvPr/>
        </p:nvSpPr>
        <p:spPr bwMode="auto">
          <a:xfrm>
            <a:off x="2974866" y="1925496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FF0000"/>
                </a:solidFill>
                <a:latin typeface="Arial" charset="0"/>
              </a:rPr>
              <a:t>Non</a:t>
            </a:r>
          </a:p>
        </p:txBody>
      </p:sp>
      <p:sp>
        <p:nvSpPr>
          <p:cNvPr id="66" name="AutoShape 30"/>
          <p:cNvSpPr>
            <a:spLocks noChangeArrowheads="1"/>
          </p:cNvSpPr>
          <p:nvPr/>
        </p:nvSpPr>
        <p:spPr bwMode="auto">
          <a:xfrm>
            <a:off x="3479447" y="1936938"/>
            <a:ext cx="1800000" cy="540000"/>
          </a:xfrm>
          <a:prstGeom prst="flowChartProcess">
            <a:avLst/>
          </a:prstGeom>
          <a:gradFill flip="none" rotWithShape="1">
            <a:gsLst>
              <a:gs pos="0">
                <a:srgbClr val="339966"/>
              </a:gs>
              <a:gs pos="100000">
                <a:srgbClr val="CCFF66"/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L’ANME révise le dossier en 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fonction des remarques de la CTC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et le présente de nouveau à la CTC.</a:t>
            </a:r>
          </a:p>
        </p:txBody>
      </p:sp>
      <p:sp>
        <p:nvSpPr>
          <p:cNvPr id="67" name="AutoShape 31"/>
          <p:cNvSpPr>
            <a:spLocks noChangeArrowheads="1"/>
          </p:cNvSpPr>
          <p:nvPr/>
        </p:nvSpPr>
        <p:spPr bwMode="auto">
          <a:xfrm>
            <a:off x="1477462" y="1926677"/>
            <a:ext cx="1620000" cy="540000"/>
          </a:xfrm>
          <a:prstGeom prst="flowChartDecision">
            <a:avLst/>
          </a:prstGeom>
          <a:gradFill flip="none" rotWithShape="1">
            <a:gsLst>
              <a:gs pos="0">
                <a:srgbClr val="339966"/>
              </a:gs>
              <a:gs pos="100000">
                <a:srgbClr val="CCFF66"/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    Dossier approuvé par la CTC.</a:t>
            </a:r>
          </a:p>
        </p:txBody>
      </p:sp>
      <p:sp>
        <p:nvSpPr>
          <p:cNvPr id="68" name="Line 33"/>
          <p:cNvSpPr>
            <a:spLocks noChangeShapeType="1"/>
          </p:cNvSpPr>
          <p:nvPr/>
        </p:nvSpPr>
        <p:spPr bwMode="auto">
          <a:xfrm flipV="1">
            <a:off x="3097461" y="2196677"/>
            <a:ext cx="38198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9" name="Line 65"/>
          <p:cNvSpPr>
            <a:spLocks noChangeShapeType="1"/>
          </p:cNvSpPr>
          <p:nvPr/>
        </p:nvSpPr>
        <p:spPr bwMode="auto">
          <a:xfrm flipH="1">
            <a:off x="2283429" y="1556752"/>
            <a:ext cx="0" cy="36007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70" name="Line 65"/>
          <p:cNvSpPr>
            <a:spLocks noChangeShapeType="1"/>
          </p:cNvSpPr>
          <p:nvPr/>
        </p:nvSpPr>
        <p:spPr bwMode="auto">
          <a:xfrm flipH="1">
            <a:off x="1247753" y="3180659"/>
            <a:ext cx="0" cy="20810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cxnSp>
        <p:nvCxnSpPr>
          <p:cNvPr id="71" name="Forme 97"/>
          <p:cNvCxnSpPr/>
          <p:nvPr/>
        </p:nvCxnSpPr>
        <p:spPr>
          <a:xfrm rot="16200000" flipV="1">
            <a:off x="3271863" y="765637"/>
            <a:ext cx="127431" cy="208773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 bwMode="auto">
          <a:xfrm flipV="1">
            <a:off x="1231855" y="3186188"/>
            <a:ext cx="4595192" cy="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3" name="Line 65"/>
          <p:cNvSpPr>
            <a:spLocks noChangeShapeType="1"/>
          </p:cNvSpPr>
          <p:nvPr/>
        </p:nvSpPr>
        <p:spPr bwMode="auto">
          <a:xfrm>
            <a:off x="5827047" y="3180659"/>
            <a:ext cx="0" cy="17337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74" name="AutoShape 88"/>
          <p:cNvSpPr>
            <a:spLocks noChangeArrowheads="1"/>
          </p:cNvSpPr>
          <p:nvPr/>
        </p:nvSpPr>
        <p:spPr bwMode="auto">
          <a:xfrm>
            <a:off x="1872120" y="2708920"/>
            <a:ext cx="2843896" cy="288032"/>
          </a:xfrm>
          <a:prstGeom prst="flowChartProcess">
            <a:avLst/>
          </a:prstGeom>
          <a:gradFill flip="none" rotWithShape="1">
            <a:gsLst>
              <a:gs pos="0">
                <a:srgbClr val="339966"/>
              </a:gs>
              <a:gs pos="100000">
                <a:srgbClr val="CCFF66"/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Signature d’un contrat-programme entre l’ANME et le M.O.</a:t>
            </a:r>
            <a:endParaRPr lang="fr-FR" sz="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5" name="Line 65"/>
          <p:cNvSpPr>
            <a:spLocks noChangeShapeType="1"/>
          </p:cNvSpPr>
          <p:nvPr/>
        </p:nvSpPr>
        <p:spPr bwMode="auto">
          <a:xfrm>
            <a:off x="3275856" y="2996953"/>
            <a:ext cx="0" cy="21602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76" name="Line 65"/>
          <p:cNvSpPr>
            <a:spLocks noChangeShapeType="1"/>
          </p:cNvSpPr>
          <p:nvPr/>
        </p:nvSpPr>
        <p:spPr bwMode="auto">
          <a:xfrm>
            <a:off x="2267744" y="2420888"/>
            <a:ext cx="0" cy="288031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77" name="Text Box 26"/>
          <p:cNvSpPr txBox="1">
            <a:spLocks noChangeArrowheads="1"/>
          </p:cNvSpPr>
          <p:nvPr/>
        </p:nvSpPr>
        <p:spPr bwMode="auto">
          <a:xfrm>
            <a:off x="3275856" y="2935977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008000"/>
                </a:solidFill>
                <a:latin typeface="Arial" charset="0"/>
              </a:rPr>
              <a:t>Oui</a:t>
            </a:r>
          </a:p>
        </p:txBody>
      </p:sp>
      <p:sp>
        <p:nvSpPr>
          <p:cNvPr id="78" name="Line 65"/>
          <p:cNvSpPr>
            <a:spLocks noChangeShapeType="1"/>
          </p:cNvSpPr>
          <p:nvPr/>
        </p:nvSpPr>
        <p:spPr bwMode="auto">
          <a:xfrm flipH="1">
            <a:off x="3347864" y="836712"/>
            <a:ext cx="0" cy="36007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190500" y="188640"/>
            <a:ext cx="8763000" cy="535531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Actions types d’EE</a:t>
            </a:r>
            <a:endParaRPr lang="fr-FR" sz="1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sp>
        <p:nvSpPr>
          <p:cNvPr id="681105" name="Rectangle 145"/>
          <p:cNvSpPr>
            <a:spLocks noChangeArrowheads="1"/>
          </p:cNvSpPr>
          <p:nvPr/>
        </p:nvSpPr>
        <p:spPr bwMode="auto">
          <a:xfrm>
            <a:off x="250825" y="896838"/>
            <a:ext cx="8642350" cy="562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  <a:defRPr/>
            </a:pPr>
            <a:r>
              <a:rPr lang="fr-FR" sz="18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Les types d’actions d’EE, généralement, réalisés dans le cadre d’une opération d’AEP sont : </a:t>
            </a: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L’isolation </a:t>
            </a:r>
            <a:r>
              <a:rPr lang="fr-FR" sz="13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thermique des toitures et des murs extérieurs ;</a:t>
            </a: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La mise en œuvre de forme de pente en béton </a:t>
            </a:r>
            <a:r>
              <a:rPr lang="fr-FR" sz="13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léger (*);</a:t>
            </a:r>
            <a:endParaRPr lang="fr-FR" sz="130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L’isolation </a:t>
            </a: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thermique </a:t>
            </a:r>
            <a:r>
              <a:rPr lang="fr-FR" sz="13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des </a:t>
            </a: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toitures et des murs extérieurs ;</a:t>
            </a: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L’utilisation de matériaux de construction économes en énergie (plâtre, briques thermiques, bloc de béton léger, etc.) ;</a:t>
            </a: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L’utilisation de caissons préfabriqués avec isolant thermique pour volet roulant ;</a:t>
            </a: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L’utilisation de menuiseries à Haute Performance Thermique (PVC, Alu à Rupteur de Pont Thermique, etc.)</a:t>
            </a: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L’utilisation de vitrages à Haute Performance Thermique et Optique (DV, etc.) ;</a:t>
            </a: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L’utilisation de brises soleils ;</a:t>
            </a: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L’utilisation de lampes basses consommations </a:t>
            </a:r>
            <a:r>
              <a:rPr lang="fr-FR" sz="13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(LED);</a:t>
            </a:r>
            <a:endParaRPr lang="fr-FR" sz="130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L’utilisation de luminaires à Haut Rendement Optique ;</a:t>
            </a: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L’utilisation d’équipements à Haute </a:t>
            </a:r>
            <a:r>
              <a:rPr lang="fr-FR" sz="13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Efficacité Energétique </a:t>
            </a: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pour la ventilation, le chauffage/refroidissement des ambiances et le chauffage de l’eau sanitaire ;</a:t>
            </a: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L’utilisation de systèmes de régulation et de gestion des installations d’éclairage, de ventilation, de chauffage/refroidissement des ambiances et chauffage de l’eau sanitaire </a:t>
            </a:r>
            <a:r>
              <a:rPr lang="fr-FR" sz="13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;</a:t>
            </a:r>
            <a:endParaRPr lang="fr-FR" sz="130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0850" indent="-260350" algn="just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ü"/>
              <a:defRPr/>
            </a:pPr>
            <a:r>
              <a:rPr lang="fr-FR" sz="1300" dirty="0">
                <a:latin typeface="Arial" pitchFamily="34" charset="0"/>
                <a:cs typeface="Arial" pitchFamily="34" charset="0"/>
                <a:sym typeface="Wingdings" pitchFamily="2" charset="2"/>
              </a:rPr>
              <a:t>L’utilisation des énergies </a:t>
            </a:r>
            <a:r>
              <a:rPr lang="fr-FR" sz="13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renouvelables et/ou des procédés innovants.</a:t>
            </a:r>
            <a:endParaRPr lang="fr-FR" sz="1300" dirty="0"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286245" y="2426088"/>
            <a:ext cx="8568952" cy="1494656"/>
          </a:xfrm>
        </p:spPr>
        <p:txBody>
          <a:bodyPr>
            <a:noAutofit/>
          </a:bodyPr>
          <a:lstStyle/>
          <a:p>
            <a:pPr algn="ctr"/>
            <a:r>
              <a:rPr lang="fr-FR" sz="4400" b="1" i="1" dirty="0" smtClean="0">
                <a:solidFill>
                  <a:srgbClr val="3399FF"/>
                </a:solidFill>
                <a:latin typeface="Bookman Old Style" pitchFamily="18" charset="0"/>
              </a:rPr>
              <a:t>Merci pour votre attention</a:t>
            </a:r>
            <a:endParaRPr lang="fr-FR" sz="4400" b="1" i="1" dirty="0">
              <a:solidFill>
                <a:srgbClr val="3399FF"/>
              </a:solidFill>
              <a:latin typeface="Bookman Old Style" pitchFamily="18" charset="0"/>
            </a:endParaRPr>
          </a:p>
        </p:txBody>
      </p:sp>
      <p:pic>
        <p:nvPicPr>
          <p:cNvPr id="12" name="Image 11" descr="logo-ANME-Fr-baseline (2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065" y="116857"/>
            <a:ext cx="1655218" cy="7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1951650" y="3980412"/>
            <a:ext cx="5199768" cy="127727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Imed TRIKI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Ingénieur thermicien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Direction de l’Utilisation Rationnelle de l’Énergie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Agence Nationale pour la Maitrise de l’ Énergie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fr-FR" sz="1400" b="1" kern="0" dirty="0" smtClean="0">
                <a:solidFill>
                  <a:srgbClr val="000066"/>
                </a:solidFill>
                <a:latin typeface="Agency FB" pitchFamily="34" charset="0"/>
              </a:rPr>
              <a:t> imed.triki@anme.nat.tn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190500" y="188640"/>
            <a:ext cx="8763000" cy="723275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fr-FR" sz="2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Sommaire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fr-FR" sz="4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11"/>
          <p:cNvSpPr>
            <a:spLocks noChangeArrowheads="1"/>
          </p:cNvSpPr>
          <p:nvPr/>
        </p:nvSpPr>
        <p:spPr bwMode="auto">
          <a:xfrm>
            <a:off x="0" y="1071546"/>
            <a:ext cx="9144000" cy="75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085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r>
              <a:rPr lang="fr-FR" sz="2000" b="1" i="1" dirty="0" smtClean="0">
                <a:latin typeface="Arial" charset="0"/>
                <a:cs typeface="Arial" charset="0"/>
              </a:rPr>
              <a:t>Objectifs de l’AEP</a:t>
            </a:r>
          </a:p>
          <a:p>
            <a:pPr marL="450850" lvl="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r>
              <a:rPr lang="fr-FR" sz="2000" b="1" i="1" dirty="0" smtClean="0">
                <a:latin typeface="Arial" charset="0"/>
                <a:cs typeface="Arial" charset="0"/>
              </a:rPr>
              <a:t>Cadre réglementaire</a:t>
            </a:r>
          </a:p>
          <a:p>
            <a:pPr marL="45085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r>
              <a:rPr lang="fr-FR" sz="2000" b="1" i="1" dirty="0" smtClean="0">
                <a:latin typeface="Arial" charset="0"/>
                <a:cs typeface="Arial" charset="0"/>
              </a:rPr>
              <a:t>Conditions d’assujettissement à l’AEP</a:t>
            </a:r>
          </a:p>
          <a:p>
            <a:pPr marL="45085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r>
              <a:rPr lang="fr-FR" sz="2000" b="1" i="1" dirty="0" smtClean="0">
                <a:latin typeface="Arial" charset="0"/>
                <a:cs typeface="Arial" charset="0"/>
              </a:rPr>
              <a:t>Conditions d’exercice du métier d’expert-auditeur en énergie sur plan</a:t>
            </a:r>
          </a:p>
          <a:p>
            <a:pPr marL="45085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r>
              <a:rPr lang="fr-FR" sz="2000" b="1" i="1" dirty="0" smtClean="0">
                <a:latin typeface="Arial" charset="0"/>
                <a:cs typeface="Arial" charset="0"/>
              </a:rPr>
              <a:t>Avantages financiers accordés par l’État</a:t>
            </a:r>
          </a:p>
          <a:p>
            <a:pPr marL="45085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r>
              <a:rPr lang="fr-FR" sz="2000" b="1" i="1" dirty="0" smtClean="0">
                <a:latin typeface="Arial" charset="0"/>
                <a:cs typeface="Arial" charset="0"/>
              </a:rPr>
              <a:t>Procédure d’AEP et d’EEEB - Approche volontaire</a:t>
            </a:r>
          </a:p>
          <a:p>
            <a:pPr marL="45085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r>
              <a:rPr lang="fr-FR" sz="2000" b="1" i="1" dirty="0" smtClean="0">
                <a:latin typeface="Arial" charset="0"/>
                <a:cs typeface="Arial" charset="0"/>
              </a:rPr>
              <a:t>Actions types d’EE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0" b="1" i="1" dirty="0" smtClean="0">
              <a:latin typeface="Arial" charset="0"/>
              <a:cs typeface="Arial" charset="0"/>
            </a:endParaRPr>
          </a:p>
          <a:p>
            <a:pPr marL="450850" indent="-450850" algn="just">
              <a:lnSpc>
                <a:spcPct val="200000"/>
              </a:lnSpc>
              <a:spcBef>
                <a:spcPct val="20000"/>
              </a:spcBef>
              <a:buClr>
                <a:srgbClr val="000066"/>
              </a:buClr>
              <a:buFontTx/>
              <a:buAutoNum type="arabicPeriod"/>
            </a:pPr>
            <a:endParaRPr lang="fr-FR" sz="2000" b="1" i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0"/>
          <p:cNvSpPr txBox="1">
            <a:spLocks noChangeArrowheads="1"/>
          </p:cNvSpPr>
          <p:nvPr/>
        </p:nvSpPr>
        <p:spPr bwMode="auto">
          <a:xfrm>
            <a:off x="179512" y="900336"/>
            <a:ext cx="5888037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</a:pPr>
            <a:r>
              <a:rPr lang="fr-FR" sz="1800" b="1" dirty="0">
                <a:latin typeface="Arial" charset="0"/>
                <a:cs typeface="Arial" charset="0"/>
              </a:rPr>
              <a:t>L’AEP est un processus qui vise à :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>
                <a:solidFill>
                  <a:srgbClr val="0000FF"/>
                </a:solidFill>
                <a:latin typeface="Arial" charset="0"/>
                <a:cs typeface="Arial" charset="0"/>
              </a:rPr>
              <a:t>Renforcer</a:t>
            </a:r>
            <a:r>
              <a:rPr lang="fr-FR" sz="1600" b="1" dirty="0">
                <a:latin typeface="Arial" charset="0"/>
                <a:cs typeface="Arial" charset="0"/>
              </a:rPr>
              <a:t> le </a:t>
            </a:r>
            <a:r>
              <a:rPr lang="fr-FR" sz="1600" b="1" u="sng" dirty="0">
                <a:latin typeface="Arial" charset="0"/>
                <a:cs typeface="Arial" charset="0"/>
              </a:rPr>
              <a:t>contrôle</a:t>
            </a:r>
            <a:r>
              <a:rPr lang="fr-FR" sz="1600" b="1" dirty="0">
                <a:latin typeface="Arial" charset="0"/>
                <a:cs typeface="Arial" charset="0"/>
              </a:rPr>
              <a:t> de l’application de la Règlementation Thermique des Bâtiments (RTB) ;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>
                <a:solidFill>
                  <a:srgbClr val="0000FF"/>
                </a:solidFill>
                <a:latin typeface="Arial" charset="0"/>
                <a:cs typeface="Arial" charset="0"/>
              </a:rPr>
              <a:t>Améliorer </a:t>
            </a:r>
            <a:r>
              <a:rPr lang="fr-FR" sz="1600" b="1" dirty="0">
                <a:latin typeface="Arial" charset="0"/>
                <a:cs typeface="Arial" charset="0"/>
              </a:rPr>
              <a:t>les performances thermiques du  bâtiment pour atteindre des niveaux </a:t>
            </a:r>
            <a:r>
              <a:rPr lang="fr-FR" sz="1600" b="1" u="sng" dirty="0">
                <a:latin typeface="Arial" charset="0"/>
                <a:cs typeface="Arial" charset="0"/>
              </a:rPr>
              <a:t>supérieurs</a:t>
            </a:r>
            <a:r>
              <a:rPr lang="fr-FR" sz="1600" b="1" dirty="0">
                <a:latin typeface="Arial" charset="0"/>
                <a:cs typeface="Arial" charset="0"/>
              </a:rPr>
              <a:t> ;</a:t>
            </a:r>
          </a:p>
          <a:p>
            <a:pPr marL="627063" lvl="1" indent="-360363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q"/>
            </a:pPr>
            <a:r>
              <a:rPr lang="fr-FR" sz="1600" b="1" dirty="0">
                <a:solidFill>
                  <a:srgbClr val="0000FF"/>
                </a:solidFill>
                <a:latin typeface="Arial" charset="0"/>
                <a:cs typeface="Arial" charset="0"/>
              </a:rPr>
              <a:t>Améliorer</a:t>
            </a:r>
            <a:r>
              <a:rPr lang="fr-FR" sz="1600" b="1" dirty="0">
                <a:latin typeface="Arial" charset="0"/>
                <a:cs typeface="Arial" charset="0"/>
              </a:rPr>
              <a:t> les performances énergétiques des installations techniques du bâtiment pour atteindre des niveaux </a:t>
            </a:r>
            <a:r>
              <a:rPr lang="fr-FR" sz="1600" b="1" u="sng" dirty="0">
                <a:latin typeface="Arial" charset="0"/>
                <a:cs typeface="Arial" charset="0"/>
              </a:rPr>
              <a:t>supérieurs</a:t>
            </a:r>
            <a:r>
              <a:rPr lang="fr-FR" sz="1600" b="1" dirty="0">
                <a:latin typeface="Arial" charset="0"/>
                <a:cs typeface="Arial" charset="0"/>
              </a:rPr>
              <a:t> ;</a:t>
            </a:r>
          </a:p>
        </p:txBody>
      </p:sp>
      <p:sp>
        <p:nvSpPr>
          <p:cNvPr id="2053" name="Text Box 16"/>
          <p:cNvSpPr txBox="1">
            <a:spLocks noChangeArrowheads="1"/>
          </p:cNvSpPr>
          <p:nvPr/>
        </p:nvSpPr>
        <p:spPr bwMode="auto">
          <a:xfrm>
            <a:off x="190500" y="188640"/>
            <a:ext cx="8763000" cy="657744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Objectifs de </a:t>
            </a: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l’AEP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grpSp>
        <p:nvGrpSpPr>
          <p:cNvPr id="2054" name="Group 194"/>
          <p:cNvGrpSpPr>
            <a:grpSpLocks/>
          </p:cNvGrpSpPr>
          <p:nvPr/>
        </p:nvGrpSpPr>
        <p:grpSpPr bwMode="auto">
          <a:xfrm>
            <a:off x="5984999" y="1052736"/>
            <a:ext cx="2962275" cy="2109787"/>
            <a:chOff x="589" y="2277"/>
            <a:chExt cx="5626" cy="1996"/>
          </a:xfrm>
        </p:grpSpPr>
        <p:sp>
          <p:nvSpPr>
            <p:cNvPr id="2056" name="Rectangle 159"/>
            <p:cNvSpPr>
              <a:spLocks noChangeArrowheads="1"/>
            </p:cNvSpPr>
            <p:nvPr/>
          </p:nvSpPr>
          <p:spPr bwMode="auto">
            <a:xfrm>
              <a:off x="1671" y="2398"/>
              <a:ext cx="3477" cy="15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600" b="1" dirty="0"/>
            </a:p>
          </p:txBody>
        </p:sp>
        <p:sp>
          <p:nvSpPr>
            <p:cNvPr id="2057" name="Line 160"/>
            <p:cNvSpPr>
              <a:spLocks noChangeShapeType="1"/>
            </p:cNvSpPr>
            <p:nvPr/>
          </p:nvSpPr>
          <p:spPr bwMode="auto">
            <a:xfrm>
              <a:off x="1671" y="2398"/>
              <a:ext cx="1" cy="158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2058" name="Line 161"/>
            <p:cNvSpPr>
              <a:spLocks noChangeShapeType="1"/>
            </p:cNvSpPr>
            <p:nvPr/>
          </p:nvSpPr>
          <p:spPr bwMode="auto">
            <a:xfrm>
              <a:off x="1654" y="3788"/>
              <a:ext cx="17" cy="1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2059" name="Rectangle 162"/>
            <p:cNvSpPr>
              <a:spLocks noChangeArrowheads="1"/>
            </p:cNvSpPr>
            <p:nvPr/>
          </p:nvSpPr>
          <p:spPr bwMode="auto">
            <a:xfrm>
              <a:off x="1674" y="2394"/>
              <a:ext cx="3325" cy="1588"/>
            </a:xfrm>
            <a:prstGeom prst="rect">
              <a:avLst/>
            </a:prstGeom>
            <a:noFill/>
            <a:ln w="8001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600" b="1" dirty="0"/>
            </a:p>
          </p:txBody>
        </p:sp>
        <p:sp>
          <p:nvSpPr>
            <p:cNvPr id="2060" name="Rectangle 163"/>
            <p:cNvSpPr>
              <a:spLocks noChangeArrowheads="1"/>
            </p:cNvSpPr>
            <p:nvPr/>
          </p:nvSpPr>
          <p:spPr bwMode="auto">
            <a:xfrm>
              <a:off x="1671" y="3812"/>
              <a:ext cx="3219" cy="155"/>
            </a:xfrm>
            <a:prstGeom prst="rect">
              <a:avLst/>
            </a:prstGeom>
            <a:solidFill>
              <a:srgbClr val="FF000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600" b="1" dirty="0"/>
            </a:p>
          </p:txBody>
        </p:sp>
        <p:sp>
          <p:nvSpPr>
            <p:cNvPr id="2061" name="Rectangle 164"/>
            <p:cNvSpPr>
              <a:spLocks noChangeArrowheads="1"/>
            </p:cNvSpPr>
            <p:nvPr/>
          </p:nvSpPr>
          <p:spPr bwMode="auto">
            <a:xfrm>
              <a:off x="1671" y="3613"/>
              <a:ext cx="2898" cy="155"/>
            </a:xfrm>
            <a:prstGeom prst="rect">
              <a:avLst/>
            </a:prstGeom>
            <a:solidFill>
              <a:srgbClr val="FF990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600" b="1" dirty="0"/>
            </a:p>
          </p:txBody>
        </p:sp>
        <p:sp>
          <p:nvSpPr>
            <p:cNvPr id="2062" name="Rectangle 165"/>
            <p:cNvSpPr>
              <a:spLocks noChangeArrowheads="1"/>
            </p:cNvSpPr>
            <p:nvPr/>
          </p:nvSpPr>
          <p:spPr bwMode="auto">
            <a:xfrm>
              <a:off x="1671" y="3414"/>
              <a:ext cx="2470" cy="155"/>
            </a:xfrm>
            <a:prstGeom prst="rect">
              <a:avLst/>
            </a:prstGeom>
            <a:solidFill>
              <a:srgbClr val="FFCC99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600" b="1" dirty="0"/>
            </a:p>
          </p:txBody>
        </p:sp>
        <p:sp>
          <p:nvSpPr>
            <p:cNvPr id="2063" name="Rectangle 166"/>
            <p:cNvSpPr>
              <a:spLocks noChangeArrowheads="1"/>
            </p:cNvSpPr>
            <p:nvPr/>
          </p:nvSpPr>
          <p:spPr bwMode="auto">
            <a:xfrm>
              <a:off x="1671" y="3215"/>
              <a:ext cx="2145" cy="154"/>
            </a:xfrm>
            <a:prstGeom prst="rect">
              <a:avLst/>
            </a:prstGeom>
            <a:solidFill>
              <a:srgbClr val="FFFF0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600" b="1" dirty="0"/>
            </a:p>
          </p:txBody>
        </p:sp>
        <p:sp>
          <p:nvSpPr>
            <p:cNvPr id="2064" name="Rectangle 167"/>
            <p:cNvSpPr>
              <a:spLocks noChangeArrowheads="1"/>
            </p:cNvSpPr>
            <p:nvPr/>
          </p:nvSpPr>
          <p:spPr bwMode="auto">
            <a:xfrm>
              <a:off x="1671" y="3020"/>
              <a:ext cx="1824" cy="150"/>
            </a:xfrm>
            <a:prstGeom prst="rect">
              <a:avLst/>
            </a:prstGeom>
            <a:solidFill>
              <a:srgbClr val="99CC0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600" b="1" dirty="0"/>
            </a:p>
          </p:txBody>
        </p:sp>
        <p:sp>
          <p:nvSpPr>
            <p:cNvPr id="2065" name="Rectangle 168"/>
            <p:cNvSpPr>
              <a:spLocks noChangeArrowheads="1"/>
            </p:cNvSpPr>
            <p:nvPr/>
          </p:nvSpPr>
          <p:spPr bwMode="auto">
            <a:xfrm>
              <a:off x="1671" y="2821"/>
              <a:ext cx="1611" cy="155"/>
            </a:xfrm>
            <a:prstGeom prst="rect">
              <a:avLst/>
            </a:prstGeom>
            <a:solidFill>
              <a:srgbClr val="339966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600" b="1" dirty="0"/>
            </a:p>
          </p:txBody>
        </p:sp>
        <p:sp>
          <p:nvSpPr>
            <p:cNvPr id="2066" name="Rectangle 169"/>
            <p:cNvSpPr>
              <a:spLocks noChangeArrowheads="1"/>
            </p:cNvSpPr>
            <p:nvPr/>
          </p:nvSpPr>
          <p:spPr bwMode="auto">
            <a:xfrm>
              <a:off x="1671" y="2622"/>
              <a:ext cx="1396" cy="154"/>
            </a:xfrm>
            <a:prstGeom prst="rect">
              <a:avLst/>
            </a:prstGeom>
            <a:solidFill>
              <a:srgbClr val="008080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600" b="1" dirty="0"/>
            </a:p>
          </p:txBody>
        </p:sp>
        <p:sp>
          <p:nvSpPr>
            <p:cNvPr id="2067" name="Rectangle 170"/>
            <p:cNvSpPr>
              <a:spLocks noChangeArrowheads="1"/>
            </p:cNvSpPr>
            <p:nvPr/>
          </p:nvSpPr>
          <p:spPr bwMode="auto">
            <a:xfrm>
              <a:off x="1671" y="2423"/>
              <a:ext cx="1289" cy="154"/>
            </a:xfrm>
            <a:prstGeom prst="rect">
              <a:avLst/>
            </a:prstGeom>
            <a:solidFill>
              <a:srgbClr val="33CCCC"/>
            </a:solidFill>
            <a:ln w="7938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 sz="600" b="1" dirty="0"/>
            </a:p>
          </p:txBody>
        </p:sp>
        <p:sp>
          <p:nvSpPr>
            <p:cNvPr id="2068" name="Rectangle 171"/>
            <p:cNvSpPr>
              <a:spLocks noChangeArrowheads="1"/>
            </p:cNvSpPr>
            <p:nvPr/>
          </p:nvSpPr>
          <p:spPr bwMode="auto">
            <a:xfrm>
              <a:off x="1781" y="2277"/>
              <a:ext cx="282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Niveaux  de Performance Thermique du bâtiment </a:t>
              </a:r>
            </a:p>
          </p:txBody>
        </p:sp>
        <p:sp>
          <p:nvSpPr>
            <p:cNvPr id="2069" name="Rectangle 172"/>
            <p:cNvSpPr>
              <a:spLocks noChangeArrowheads="1"/>
            </p:cNvSpPr>
            <p:nvPr/>
          </p:nvSpPr>
          <p:spPr bwMode="auto">
            <a:xfrm>
              <a:off x="4586" y="3658"/>
              <a:ext cx="30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145%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0" name="Rectangle 173"/>
            <p:cNvSpPr>
              <a:spLocks noChangeArrowheads="1"/>
            </p:cNvSpPr>
            <p:nvPr/>
          </p:nvSpPr>
          <p:spPr bwMode="auto">
            <a:xfrm>
              <a:off x="4158" y="3459"/>
              <a:ext cx="30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120%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1" name="Rectangle 174"/>
            <p:cNvSpPr>
              <a:spLocks noChangeArrowheads="1"/>
            </p:cNvSpPr>
            <p:nvPr/>
          </p:nvSpPr>
          <p:spPr bwMode="auto">
            <a:xfrm>
              <a:off x="3832" y="3260"/>
              <a:ext cx="30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100%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2" name="Rectangle 175"/>
            <p:cNvSpPr>
              <a:spLocks noChangeArrowheads="1"/>
            </p:cNvSpPr>
            <p:nvPr/>
          </p:nvSpPr>
          <p:spPr bwMode="auto">
            <a:xfrm>
              <a:off x="3511" y="3060"/>
              <a:ext cx="2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85%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3" name="Rectangle 176"/>
            <p:cNvSpPr>
              <a:spLocks noChangeArrowheads="1"/>
            </p:cNvSpPr>
            <p:nvPr/>
          </p:nvSpPr>
          <p:spPr bwMode="auto">
            <a:xfrm>
              <a:off x="3298" y="2866"/>
              <a:ext cx="2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75%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4" name="Rectangle 177"/>
            <p:cNvSpPr>
              <a:spLocks noChangeArrowheads="1"/>
            </p:cNvSpPr>
            <p:nvPr/>
          </p:nvSpPr>
          <p:spPr bwMode="auto">
            <a:xfrm>
              <a:off x="3084" y="2667"/>
              <a:ext cx="2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65%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5" name="Rectangle 178"/>
            <p:cNvSpPr>
              <a:spLocks noChangeArrowheads="1"/>
            </p:cNvSpPr>
            <p:nvPr/>
          </p:nvSpPr>
          <p:spPr bwMode="auto">
            <a:xfrm>
              <a:off x="2977" y="2468"/>
              <a:ext cx="368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sym typeface="Symbol" pitchFamily="18" charset="2"/>
                </a:rPr>
                <a:t></a:t>
              </a:r>
              <a:r>
                <a:rPr lang="fr-FR" sz="600" b="1" dirty="0"/>
                <a:t> </a:t>
              </a:r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60%</a:t>
              </a:r>
            </a:p>
          </p:txBody>
        </p:sp>
        <p:sp>
          <p:nvSpPr>
            <p:cNvPr id="2076" name="Rectangle 179"/>
            <p:cNvSpPr>
              <a:spLocks noChangeArrowheads="1"/>
            </p:cNvSpPr>
            <p:nvPr/>
          </p:nvSpPr>
          <p:spPr bwMode="auto">
            <a:xfrm>
              <a:off x="1718" y="3857"/>
              <a:ext cx="1635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 8 (Classe 8)  :  Très Mauvais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7" name="Rectangle 180"/>
            <p:cNvSpPr>
              <a:spLocks noChangeArrowheads="1"/>
            </p:cNvSpPr>
            <p:nvPr/>
          </p:nvSpPr>
          <p:spPr bwMode="auto">
            <a:xfrm>
              <a:off x="1722" y="3658"/>
              <a:ext cx="1349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 7 (Classe 7)  :  Mauvais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8" name="Rectangle 181"/>
            <p:cNvSpPr>
              <a:spLocks noChangeArrowheads="1"/>
            </p:cNvSpPr>
            <p:nvPr/>
          </p:nvSpPr>
          <p:spPr bwMode="auto">
            <a:xfrm>
              <a:off x="1718" y="3459"/>
              <a:ext cx="1729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 6 (Classe 6)  :  Assez Mauvais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9" name="Rectangle 182"/>
            <p:cNvSpPr>
              <a:spLocks noChangeArrowheads="1"/>
            </p:cNvSpPr>
            <p:nvPr/>
          </p:nvSpPr>
          <p:spPr bwMode="auto">
            <a:xfrm>
              <a:off x="1712" y="3260"/>
              <a:ext cx="73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 5 (Classe 5) 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0" name="Rectangle 183"/>
            <p:cNvSpPr>
              <a:spLocks noChangeArrowheads="1"/>
            </p:cNvSpPr>
            <p:nvPr/>
          </p:nvSpPr>
          <p:spPr bwMode="auto">
            <a:xfrm>
              <a:off x="1713" y="3060"/>
              <a:ext cx="70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 4 (Classe 4)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1" name="Rectangle 184"/>
            <p:cNvSpPr>
              <a:spLocks noChangeArrowheads="1"/>
            </p:cNvSpPr>
            <p:nvPr/>
          </p:nvSpPr>
          <p:spPr bwMode="auto">
            <a:xfrm>
              <a:off x="1713" y="2862"/>
              <a:ext cx="73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 3 (Classe 3) 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2" name="Rectangle 185"/>
            <p:cNvSpPr>
              <a:spLocks noChangeArrowheads="1"/>
            </p:cNvSpPr>
            <p:nvPr/>
          </p:nvSpPr>
          <p:spPr bwMode="auto">
            <a:xfrm>
              <a:off x="1713" y="2663"/>
              <a:ext cx="70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 2 (Classe 2)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3" name="Rectangle 186"/>
            <p:cNvSpPr>
              <a:spLocks noChangeArrowheads="1"/>
            </p:cNvSpPr>
            <p:nvPr/>
          </p:nvSpPr>
          <p:spPr bwMode="auto">
            <a:xfrm>
              <a:off x="1713" y="2464"/>
              <a:ext cx="73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 1 (Classe 1) 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4" name="Rectangle 187"/>
            <p:cNvSpPr>
              <a:spLocks noChangeArrowheads="1"/>
            </p:cNvSpPr>
            <p:nvPr/>
          </p:nvSpPr>
          <p:spPr bwMode="auto">
            <a:xfrm>
              <a:off x="4924" y="3862"/>
              <a:ext cx="41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600" b="1" dirty="0">
                  <a:latin typeface="Arial Narrow" pitchFamily="34" charset="0"/>
                  <a:cs typeface="Times New Roman" pitchFamily="18" charset="0"/>
                </a:rPr>
                <a:t>&gt; 145%</a:t>
              </a:r>
              <a:endParaRPr lang="fr-FR" sz="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085" name="Group 188"/>
            <p:cNvGrpSpPr>
              <a:grpSpLocks/>
            </p:cNvGrpSpPr>
            <p:nvPr/>
          </p:nvGrpSpPr>
          <p:grpSpPr bwMode="auto">
            <a:xfrm>
              <a:off x="589" y="4025"/>
              <a:ext cx="5349" cy="248"/>
              <a:chOff x="488" y="3730"/>
              <a:chExt cx="5963" cy="334"/>
            </a:xfrm>
          </p:grpSpPr>
          <p:sp>
            <p:nvSpPr>
              <p:cNvPr id="2087" name="Rectangle 189"/>
              <p:cNvSpPr>
                <a:spLocks noChangeArrowheads="1"/>
              </p:cNvSpPr>
              <p:nvPr/>
            </p:nvSpPr>
            <p:spPr bwMode="auto">
              <a:xfrm>
                <a:off x="488" y="3730"/>
                <a:ext cx="5963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just"/>
                <a:r>
                  <a:rPr lang="fr-FR" sz="600" b="1" dirty="0">
                    <a:latin typeface="Arial Narrow" pitchFamily="34" charset="0"/>
                    <a:cs typeface="Times New Roman" pitchFamily="18" charset="0"/>
                  </a:rPr>
                  <a:t>Besoins énergétiques annuels du bâtiment liés au Confort Thermique – BECth [kWh / m² - an] </a:t>
                </a:r>
              </a:p>
            </p:txBody>
          </p:sp>
          <p:sp>
            <p:nvSpPr>
              <p:cNvPr id="2088" name="Rectangle 190"/>
              <p:cNvSpPr>
                <a:spLocks noChangeArrowheads="1"/>
              </p:cNvSpPr>
              <p:nvPr/>
            </p:nvSpPr>
            <p:spPr bwMode="auto">
              <a:xfrm>
                <a:off x="1464" y="3946"/>
                <a:ext cx="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 sz="600" b="1" dirty="0">
                  <a:latin typeface="Arial Narrow" pitchFamily="34" charset="0"/>
                  <a:cs typeface="Times New Roman" pitchFamily="18" charset="0"/>
                </a:endParaRPr>
              </a:p>
            </p:txBody>
          </p:sp>
          <p:sp>
            <p:nvSpPr>
              <p:cNvPr id="2089" name="Rectangle 191"/>
              <p:cNvSpPr>
                <a:spLocks noChangeArrowheads="1"/>
              </p:cNvSpPr>
              <p:nvPr/>
            </p:nvSpPr>
            <p:spPr bwMode="auto">
              <a:xfrm>
                <a:off x="3455" y="3843"/>
                <a:ext cx="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 sz="600" b="1" u="sng" dirty="0">
                  <a:latin typeface="Arial Narrow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2086" name="AutoShape 157"/>
            <p:cNvSpPr>
              <a:spLocks noChangeArrowheads="1"/>
            </p:cNvSpPr>
            <p:nvPr/>
          </p:nvSpPr>
          <p:spPr bwMode="auto">
            <a:xfrm>
              <a:off x="4054" y="3182"/>
              <a:ext cx="2161" cy="204"/>
            </a:xfrm>
            <a:prstGeom prst="leftArrowCallout">
              <a:avLst>
                <a:gd name="adj1" fmla="val 34222"/>
                <a:gd name="adj2" fmla="val 28273"/>
                <a:gd name="adj3" fmla="val 91611"/>
                <a:gd name="adj4" fmla="val 70231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fr-FR" sz="600" b="1" dirty="0">
                  <a:latin typeface="Arial" charset="0"/>
                </a:rPr>
                <a:t>Réglementation minimale</a:t>
              </a:r>
            </a:p>
          </p:txBody>
        </p:sp>
      </p:grpSp>
      <p:pic>
        <p:nvPicPr>
          <p:cNvPr id="205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9349" y="3284761"/>
            <a:ext cx="20161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0500" y="198910"/>
            <a:ext cx="8763000" cy="658322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Cadre réglementaire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36512" y="1320248"/>
            <a:ext cx="91805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6" indent="360363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 loi n° 2004-72 du 2 août 2004, telle que modifiée et complétée par la loi n° 2009-7 du 9 février 2009 </a:t>
            </a:r>
            <a:r>
              <a:rPr lang="fr-FR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(La maîtrise de l’énergie)</a:t>
            </a: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36512" y="2124530"/>
            <a:ext cx="91805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6" indent="360363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 décret n°2144 du 2 septembre 2004, tel que modifié et complété par le décret n°2269 du 31 juillet 2009</a:t>
            </a:r>
            <a:r>
              <a:rPr lang="fr-FR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(Les conditions d’assujettissement des établissements consommateurs d’ énergie)</a:t>
            </a: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320465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6" indent="360363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 décret n°983 du 26 juillet  2017 </a:t>
            </a:r>
            <a:r>
              <a:rPr lang="fr-FR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(FTE : Les taux et les montants des primes )</a:t>
            </a: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36512" y="3786190"/>
            <a:ext cx="9180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6" indent="360363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L’arrêté du ministère de l’industrie du 11 juin 2007</a:t>
            </a:r>
            <a:r>
              <a:rPr lang="fr-FR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 Le cahier des  charges relatif à l’AEP)</a:t>
            </a: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71470" y="4643446"/>
            <a:ext cx="9180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L’arrêté du 23 juillet 2008, tel que modifié par l’arrêté  du 17 décembre 2010      </a:t>
            </a:r>
            <a:r>
              <a:rPr lang="fr-FR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(Les bâtiments à usage de bureaux ou assimilés)</a:t>
            </a: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214478" y="5600658"/>
            <a:ext cx="9180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L’ Arrêté du 1</a:t>
            </a:r>
            <a:r>
              <a:rPr lang="fr-FR" sz="2000" b="1" i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juin 2009 </a:t>
            </a:r>
            <a:r>
              <a:rPr lang="fr-FR" sz="20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fr-FR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Les bâtiments à usage résidentiel)</a:t>
            </a: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8"/>
          <p:cNvSpPr txBox="1">
            <a:spLocks noChangeArrowheads="1"/>
          </p:cNvSpPr>
          <p:nvPr/>
        </p:nvSpPr>
        <p:spPr bwMode="auto">
          <a:xfrm>
            <a:off x="190500" y="193229"/>
            <a:ext cx="8763000" cy="657744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Conditions d’assujettissement à </a:t>
            </a: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l’AEP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250825" y="1725619"/>
            <a:ext cx="864235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algn="just">
              <a:lnSpc>
                <a:spcPct val="130000"/>
              </a:lnSpc>
              <a:buClr>
                <a:srgbClr val="0000FF"/>
              </a:buClr>
              <a:buSzPct val="150000"/>
              <a:buFont typeface="Wingdings" pitchFamily="2" charset="2"/>
              <a:buChar char="ü"/>
            </a:pPr>
            <a:r>
              <a:rPr lang="fr-FR" sz="1600" b="1" dirty="0">
                <a:latin typeface="Arial" charset="0"/>
                <a:cs typeface="Arial" charset="0"/>
              </a:rPr>
              <a:t>Les projets de construction de nouveaux bâtiments ou d’extension des bâtiments existants dans les secteurs résidentiel et tertiaire dont </a:t>
            </a:r>
            <a:r>
              <a:rPr lang="fr-FR" sz="1600" b="1" dirty="0">
                <a:solidFill>
                  <a:srgbClr val="0000FF"/>
                </a:solidFill>
                <a:latin typeface="Arial" charset="0"/>
                <a:cs typeface="Arial" charset="0"/>
              </a:rPr>
              <a:t>la consommation annuelle globale prévisionnelle d’énergie </a:t>
            </a:r>
            <a:r>
              <a:rPr lang="fr-FR" sz="1600" b="1" dirty="0">
                <a:latin typeface="Arial" charset="0"/>
                <a:cs typeface="Arial" charset="0"/>
              </a:rPr>
              <a:t>est </a:t>
            </a:r>
            <a:r>
              <a:rPr lang="fr-FR" sz="1600" b="1" u="sng" dirty="0">
                <a:solidFill>
                  <a:srgbClr val="FF0000"/>
                </a:solidFill>
                <a:latin typeface="Arial" charset="0"/>
                <a:cs typeface="Arial" charset="0"/>
              </a:rPr>
              <a:t>supérieure ou égale</a:t>
            </a:r>
            <a:r>
              <a:rPr lang="fr-FR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 à 200 TEP</a:t>
            </a:r>
            <a:r>
              <a:rPr lang="fr-FR" sz="1600" b="1" dirty="0">
                <a:latin typeface="Arial" charset="0"/>
                <a:cs typeface="Arial" charset="0"/>
              </a:rPr>
              <a:t>, sont </a:t>
            </a:r>
            <a:r>
              <a:rPr lang="fr-FR" sz="1600" b="1" u="sng" dirty="0">
                <a:solidFill>
                  <a:srgbClr val="FF0000"/>
                </a:solidFill>
                <a:latin typeface="Arial" charset="0"/>
                <a:cs typeface="Arial" charset="0"/>
              </a:rPr>
              <a:t>obligés</a:t>
            </a:r>
            <a:r>
              <a:rPr lang="fr-FR" sz="1600" b="1" dirty="0">
                <a:latin typeface="Arial" charset="0"/>
                <a:cs typeface="Arial" charset="0"/>
              </a:rPr>
              <a:t> de réaliser un audit énergétique sur plan.</a:t>
            </a:r>
          </a:p>
          <a:p>
            <a:pPr marL="355600" indent="-355600" algn="just">
              <a:lnSpc>
                <a:spcPct val="130000"/>
              </a:lnSpc>
              <a:buClr>
                <a:srgbClr val="0000FF"/>
              </a:buClr>
              <a:buSzPct val="150000"/>
              <a:buFont typeface="Wingdings" pitchFamily="2" charset="2"/>
              <a:buChar char="ü"/>
            </a:pPr>
            <a:endParaRPr lang="fr-FR" sz="1600" b="1" dirty="0">
              <a:latin typeface="Arial" charset="0"/>
              <a:cs typeface="Arial" charset="0"/>
            </a:endParaRPr>
          </a:p>
          <a:p>
            <a:pPr marL="355600" indent="-355600" algn="just">
              <a:lnSpc>
                <a:spcPct val="130000"/>
              </a:lnSpc>
              <a:buClr>
                <a:srgbClr val="0000FF"/>
              </a:buClr>
              <a:buSzPct val="150000"/>
              <a:buFont typeface="Wingdings" pitchFamily="2" charset="2"/>
              <a:buChar char="ü"/>
            </a:pPr>
            <a:r>
              <a:rPr lang="fr-FR" sz="1600" b="1" dirty="0">
                <a:latin typeface="Arial" charset="0"/>
                <a:cs typeface="Arial" charset="0"/>
              </a:rPr>
              <a:t>Les projets dont la consommation annuelle globale prévisionnelle d’énergie est </a:t>
            </a:r>
            <a:r>
              <a:rPr lang="fr-FR" sz="1600" b="1" u="sng" dirty="0">
                <a:solidFill>
                  <a:srgbClr val="FF0000"/>
                </a:solidFill>
                <a:latin typeface="Arial" charset="0"/>
                <a:cs typeface="Arial" charset="0"/>
              </a:rPr>
              <a:t>strictement inférieure</a:t>
            </a:r>
            <a:r>
              <a:rPr lang="fr-FR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 à 200 TEP</a:t>
            </a:r>
            <a:r>
              <a:rPr lang="fr-FR" sz="1600" b="1" dirty="0">
                <a:latin typeface="Arial" charset="0"/>
                <a:cs typeface="Arial" charset="0"/>
              </a:rPr>
              <a:t>, </a:t>
            </a:r>
            <a:r>
              <a:rPr lang="fr-FR" sz="1600" b="1" u="sng" dirty="0">
                <a:solidFill>
                  <a:srgbClr val="FF0000"/>
                </a:solidFill>
                <a:latin typeface="Arial" charset="0"/>
                <a:cs typeface="Arial" charset="0"/>
              </a:rPr>
              <a:t>peuvent réaliser</a:t>
            </a:r>
            <a:r>
              <a:rPr lang="fr-FR" sz="1600" b="1" dirty="0">
                <a:latin typeface="Arial" charset="0"/>
                <a:cs typeface="Arial" charset="0"/>
              </a:rPr>
              <a:t> un audit énergétique sur plan et bénéficient des mêmes avantages financiers.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90500" y="193204"/>
            <a:ext cx="8763000" cy="657744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Conditions d’exercice du métier d’expert-auditeur en énergie sur </a:t>
            </a: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plan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sp>
        <p:nvSpPr>
          <p:cNvPr id="5125" name="Text Box 8"/>
          <p:cNvSpPr txBox="1">
            <a:spLocks noChangeArrowheads="1"/>
          </p:cNvSpPr>
          <p:nvPr/>
        </p:nvSpPr>
        <p:spPr bwMode="auto">
          <a:xfrm>
            <a:off x="358775" y="1500174"/>
            <a:ext cx="8424863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4013" indent="-354013" algn="just">
              <a:lnSpc>
                <a:spcPct val="130000"/>
              </a:lnSpc>
              <a:spcBef>
                <a:spcPct val="50000"/>
              </a:spcBef>
              <a:buClr>
                <a:srgbClr val="0000FF"/>
              </a:buClr>
              <a:buSzPct val="150000"/>
              <a:buFont typeface="Wingdings" pitchFamily="2" charset="2"/>
              <a:buChar char="ü"/>
            </a:pPr>
            <a:r>
              <a:rPr lang="fr-FR" sz="1800" b="1" dirty="0">
                <a:latin typeface="Arial" charset="0"/>
                <a:cs typeface="Arial" charset="0"/>
              </a:rPr>
              <a:t>L’AEP doit être réalisé par un binôme d’experts-auditeurs en énergie sur plan composé par :</a:t>
            </a:r>
          </a:p>
          <a:p>
            <a:pPr marL="900113" lvl="1" indent="-277813" algn="just">
              <a:lnSpc>
                <a:spcPct val="130000"/>
              </a:lnSpc>
              <a:spcBef>
                <a:spcPct val="50000"/>
              </a:spcBef>
              <a:buClr>
                <a:srgbClr val="0000FF"/>
              </a:buClr>
              <a:buSzPct val="125000"/>
              <a:buFont typeface="Wingdings" pitchFamily="2" charset="2"/>
              <a:buAutoNum type="arabicPeriod"/>
            </a:pPr>
            <a:r>
              <a:rPr lang="fr-FR" sz="1800" b="1" dirty="0">
                <a:latin typeface="Arial" charset="0"/>
                <a:cs typeface="Arial" charset="0"/>
              </a:rPr>
              <a:t>Un architecte inscrit sur la liste des architectes experts-auditeurs sur plan. L’agrément est accordé par l’OAT sur décision d’une commission pluripartite.</a:t>
            </a:r>
          </a:p>
          <a:p>
            <a:pPr marL="900113" lvl="1" indent="-277813" algn="just">
              <a:lnSpc>
                <a:spcPct val="130000"/>
              </a:lnSpc>
              <a:spcBef>
                <a:spcPct val="50000"/>
              </a:spcBef>
              <a:buClr>
                <a:srgbClr val="0000FF"/>
              </a:buClr>
              <a:buSzPct val="125000"/>
              <a:buFont typeface="Wingdings" pitchFamily="2" charset="2"/>
              <a:buAutoNum type="arabicPeriod"/>
            </a:pPr>
            <a:r>
              <a:rPr lang="fr-FR" sz="1800" b="1" dirty="0">
                <a:latin typeface="Arial" charset="0"/>
                <a:cs typeface="Arial" charset="0"/>
              </a:rPr>
              <a:t>Un ingénieur inscrit sur la liste des ingénieurs experts-auditeurs sur plan. L’agrément est accordé par l’OIT sur décision d’une commission pluripartite.</a:t>
            </a:r>
          </a:p>
          <a:p>
            <a:pPr marL="354013" indent="-354013" algn="just">
              <a:lnSpc>
                <a:spcPct val="130000"/>
              </a:lnSpc>
              <a:spcBef>
                <a:spcPct val="50000"/>
              </a:spcBef>
              <a:buClr>
                <a:srgbClr val="0000FF"/>
              </a:buClr>
              <a:buSzPct val="150000"/>
              <a:buFont typeface="Wingdings" pitchFamily="2" charset="2"/>
              <a:buNone/>
            </a:pPr>
            <a:endParaRPr lang="fr-FR" sz="1000" b="1" dirty="0">
              <a:solidFill>
                <a:srgbClr val="FF0000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pPr marL="354013" indent="-354013" algn="just">
              <a:lnSpc>
                <a:spcPct val="130000"/>
              </a:lnSpc>
              <a:spcBef>
                <a:spcPct val="50000"/>
              </a:spcBef>
              <a:buClr>
                <a:srgbClr val="0000FF"/>
              </a:buClr>
              <a:buSzPct val="150000"/>
              <a:buFont typeface="Wingdings" pitchFamily="2" charset="2"/>
              <a:buNone/>
            </a:pPr>
            <a:r>
              <a:rPr lang="fr-FR" sz="1800" b="1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!!! </a:t>
            </a:r>
            <a:r>
              <a:rPr lang="fr-FR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Le binôme d’experts-auditeurs ne doit pas faire partie de l’équipe concepteur du projet de construction à auditer.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69850" y="743153"/>
            <a:ext cx="89916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fr-FR" sz="1800" b="1" dirty="0">
                <a:latin typeface="Arial" charset="0"/>
                <a:cs typeface="Arial" charset="0"/>
                <a:sym typeface="Wingdings" pitchFamily="2" charset="2"/>
              </a:rPr>
              <a:t>L’Etat accorde, à travers le </a:t>
            </a:r>
            <a:r>
              <a:rPr lang="fr-FR" sz="1800" b="1" dirty="0" smtClean="0">
                <a:latin typeface="Arial" charset="0"/>
                <a:cs typeface="Arial" charset="0"/>
                <a:sym typeface="Wingdings" pitchFamily="2" charset="2"/>
              </a:rPr>
              <a:t>FTE, </a:t>
            </a:r>
            <a:r>
              <a:rPr lang="fr-FR" sz="1800" b="1" dirty="0">
                <a:latin typeface="Arial" charset="0"/>
                <a:cs typeface="Arial" charset="0"/>
                <a:sym typeface="Wingdings" pitchFamily="2" charset="2"/>
              </a:rPr>
              <a:t>dans le cadre de la réalisation d’une opération d’AEP les primes suivantes :</a:t>
            </a:r>
          </a:p>
          <a:p>
            <a:pPr marL="450850" indent="-450850" algn="just">
              <a:lnSpc>
                <a:spcPct val="150000"/>
              </a:lnSpc>
              <a:defRPr/>
            </a:pPr>
            <a:endParaRPr lang="fr-FR" sz="1200" b="1" dirty="0">
              <a:solidFill>
                <a:srgbClr val="0000FF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pPr marL="450850" indent="-450850" algn="just">
              <a:lnSpc>
                <a:spcPct val="150000"/>
              </a:lnSpc>
              <a:buFont typeface="Wingdings"/>
              <a:buChar char="è"/>
              <a:defRPr/>
            </a:pPr>
            <a:r>
              <a:rPr lang="fr-FR" sz="18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Prime </a:t>
            </a:r>
            <a:r>
              <a:rPr lang="fr-FR" sz="1800" b="1" dirty="0">
                <a:solidFill>
                  <a:srgbClr val="0000FF"/>
                </a:solidFill>
                <a:latin typeface="Arial" charset="0"/>
                <a:cs typeface="Arial" charset="0"/>
              </a:rPr>
              <a:t>à l’audit :</a:t>
            </a:r>
            <a:r>
              <a:rPr lang="fr-FR" sz="1800" b="1" dirty="0">
                <a:latin typeface="Arial" charset="0"/>
                <a:cs typeface="Arial" charset="0"/>
              </a:rPr>
              <a:t> </a:t>
            </a:r>
            <a:r>
              <a:rPr lang="fr-FR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70%</a:t>
            </a:r>
            <a:r>
              <a:rPr lang="fr-FR" sz="1800" b="1" dirty="0">
                <a:latin typeface="Arial" charset="0"/>
                <a:cs typeface="Arial" charset="0"/>
              </a:rPr>
              <a:t> du </a:t>
            </a:r>
            <a:r>
              <a:rPr lang="fr-FR" sz="1800" b="1" u="sng" dirty="0">
                <a:latin typeface="Arial" charset="0"/>
                <a:cs typeface="Arial" charset="0"/>
              </a:rPr>
              <a:t>coût </a:t>
            </a:r>
            <a:r>
              <a:rPr lang="fr-FR" sz="1800" b="1" u="sng" dirty="0" smtClean="0">
                <a:latin typeface="Arial" charset="0"/>
                <a:cs typeface="Arial" charset="0"/>
              </a:rPr>
              <a:t>des études relatives à l’AEP</a:t>
            </a:r>
            <a:r>
              <a:rPr lang="fr-FR" sz="1800" b="1" dirty="0" smtClean="0">
                <a:latin typeface="Arial" charset="0"/>
                <a:cs typeface="Arial" charset="0"/>
              </a:rPr>
              <a:t>, </a:t>
            </a:r>
            <a:r>
              <a:rPr lang="fr-FR" sz="1800" b="1" dirty="0">
                <a:latin typeface="Arial" charset="0"/>
                <a:cs typeface="Arial" charset="0"/>
              </a:rPr>
              <a:t>avec un plafond </a:t>
            </a:r>
            <a:r>
              <a:rPr lang="fr-FR" sz="1800" b="1" dirty="0" smtClean="0">
                <a:latin typeface="Arial" charset="0"/>
                <a:cs typeface="Arial" charset="0"/>
              </a:rPr>
              <a:t>                 de </a:t>
            </a:r>
            <a:r>
              <a:rPr lang="fr-FR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30.000 DT</a:t>
            </a:r>
            <a:r>
              <a:rPr lang="fr-FR" sz="1800" b="1" dirty="0" smtClean="0">
                <a:latin typeface="Arial" charset="0"/>
                <a:cs typeface="Arial" charset="0"/>
              </a:rPr>
              <a:t>.</a:t>
            </a:r>
          </a:p>
          <a:p>
            <a:pPr marL="450850" indent="-450850" algn="just">
              <a:lnSpc>
                <a:spcPct val="150000"/>
              </a:lnSpc>
              <a:buFont typeface="Wingdings"/>
              <a:buChar char="è"/>
              <a:defRPr/>
            </a:pPr>
            <a:r>
              <a:rPr lang="fr-FR" sz="18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Prime à la mise en place des systèmes de gestion  de l’énergie :</a:t>
            </a:r>
            <a:r>
              <a:rPr lang="fr-FR" sz="1800" b="1" dirty="0" smtClean="0">
                <a:latin typeface="Arial" charset="0"/>
                <a:cs typeface="Arial" charset="0"/>
              </a:rPr>
              <a:t> </a:t>
            </a:r>
            <a:r>
              <a:rPr lang="fr-FR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40%</a:t>
            </a:r>
            <a:r>
              <a:rPr lang="fr-FR" sz="1800" b="1" dirty="0" smtClean="0">
                <a:latin typeface="Arial" charset="0"/>
                <a:cs typeface="Arial" charset="0"/>
              </a:rPr>
              <a:t> du coût des équipements, avec un </a:t>
            </a:r>
            <a:r>
              <a:rPr lang="fr-FR" sz="1800" b="1" u="sng" dirty="0" smtClean="0">
                <a:latin typeface="Arial" charset="0"/>
                <a:cs typeface="Arial" charset="0"/>
              </a:rPr>
              <a:t>plafond</a:t>
            </a:r>
            <a:r>
              <a:rPr lang="fr-FR" sz="1800" b="1" dirty="0" smtClean="0">
                <a:latin typeface="Arial" charset="0"/>
                <a:cs typeface="Arial" charset="0"/>
              </a:rPr>
              <a:t> de </a:t>
            </a:r>
            <a:r>
              <a:rPr lang="fr-FR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100.000 DT</a:t>
            </a:r>
            <a:r>
              <a:rPr lang="fr-FR" sz="1800" b="1" dirty="0" smtClean="0">
                <a:latin typeface="Arial" charset="0"/>
                <a:cs typeface="Arial" charset="0"/>
              </a:rPr>
              <a:t>.</a:t>
            </a:r>
            <a:endParaRPr lang="fr-FR" sz="1800" b="1" dirty="0">
              <a:latin typeface="Arial" charset="0"/>
              <a:cs typeface="Arial" charset="0"/>
            </a:endParaRPr>
          </a:p>
          <a:p>
            <a:pPr marL="450850" indent="-450850" algn="just">
              <a:lnSpc>
                <a:spcPct val="150000"/>
              </a:lnSpc>
              <a:buFont typeface="Wingdings" pitchFamily="2" charset="2"/>
              <a:buChar char="è"/>
              <a:defRPr/>
            </a:pPr>
            <a:r>
              <a:rPr lang="fr-FR" sz="18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Prime </a:t>
            </a:r>
            <a:r>
              <a:rPr lang="fr-FR" sz="1800" b="1" dirty="0">
                <a:solidFill>
                  <a:srgbClr val="0000FF"/>
                </a:solidFill>
                <a:latin typeface="Arial" charset="0"/>
                <a:cs typeface="Arial" charset="0"/>
              </a:rPr>
              <a:t>aux </a:t>
            </a:r>
            <a:r>
              <a:rPr lang="fr-FR" sz="18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investissements réalisés au titre de rénovation thermique             et énergétique des bâtiments ou aux investissements supplémentaires réalisés au titre de construction et d’extension de bâtiments à hautes efficacités thermique et énergétique et à l’acquisition d’équipements économes en énergie :</a:t>
            </a:r>
            <a:r>
              <a:rPr lang="fr-FR" sz="1800" b="1" dirty="0" smtClean="0">
                <a:latin typeface="Arial" charset="0"/>
                <a:cs typeface="Arial" charset="0"/>
              </a:rPr>
              <a:t> </a:t>
            </a:r>
            <a:r>
              <a:rPr lang="fr-FR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30</a:t>
            </a:r>
            <a:r>
              <a:rPr lang="fr-FR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%</a:t>
            </a:r>
            <a:r>
              <a:rPr lang="fr-FR" sz="1800" b="1" dirty="0">
                <a:latin typeface="Arial" charset="0"/>
                <a:cs typeface="Arial" charset="0"/>
              </a:rPr>
              <a:t> du surcoût engendré par les actions d’économie d’énergie, avec un </a:t>
            </a:r>
            <a:r>
              <a:rPr lang="fr-FR" sz="1800" b="1" u="sng" dirty="0">
                <a:latin typeface="Arial" charset="0"/>
                <a:cs typeface="Arial" charset="0"/>
              </a:rPr>
              <a:t>plafond</a:t>
            </a:r>
            <a:r>
              <a:rPr lang="fr-FR" sz="1800" b="1" dirty="0">
                <a:latin typeface="Arial" charset="0"/>
                <a:cs typeface="Arial" charset="0"/>
              </a:rPr>
              <a:t> de </a:t>
            </a:r>
            <a:r>
              <a:rPr lang="fr-FR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200.000 </a:t>
            </a:r>
            <a:r>
              <a:rPr lang="fr-FR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DT</a:t>
            </a:r>
            <a:r>
              <a:rPr lang="fr-FR" sz="1800" b="1" dirty="0">
                <a:latin typeface="Arial" charset="0"/>
                <a:cs typeface="Arial" charset="0"/>
              </a:rPr>
              <a:t>.</a:t>
            </a:r>
          </a:p>
          <a:p>
            <a:pPr marL="450850" indent="-450850" algn="just">
              <a:lnSpc>
                <a:spcPct val="150000"/>
              </a:lnSpc>
              <a:buFont typeface="Wingdings" pitchFamily="2" charset="2"/>
              <a:buChar char="è"/>
              <a:defRPr/>
            </a:pPr>
            <a:r>
              <a:rPr lang="fr-FR" sz="1800" b="1" dirty="0" smtClean="0">
                <a:solidFill>
                  <a:srgbClr val="0000FF"/>
                </a:solidFill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fr-FR" sz="1800" b="1" dirty="0">
                <a:solidFill>
                  <a:srgbClr val="0000FF"/>
                </a:solidFill>
                <a:latin typeface="Arial" charset="0"/>
                <a:cs typeface="Arial" charset="0"/>
              </a:rPr>
              <a:t>Prime aux investissements immatériels :</a:t>
            </a:r>
            <a:r>
              <a:rPr lang="fr-FR" sz="1800" b="1" dirty="0">
                <a:latin typeface="Arial" charset="0"/>
                <a:cs typeface="Arial" charset="0"/>
              </a:rPr>
              <a:t> </a:t>
            </a:r>
            <a:r>
              <a:rPr lang="fr-FR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70%</a:t>
            </a:r>
            <a:r>
              <a:rPr lang="fr-FR" sz="1800" b="1" dirty="0">
                <a:latin typeface="Arial" charset="0"/>
                <a:cs typeface="Arial" charset="0"/>
              </a:rPr>
              <a:t> du coût des l’investissements immatériels, avec un </a:t>
            </a:r>
            <a:r>
              <a:rPr lang="fr-FR" sz="1800" b="1" u="sng" dirty="0">
                <a:latin typeface="Arial" charset="0"/>
                <a:cs typeface="Arial" charset="0"/>
              </a:rPr>
              <a:t>plafond</a:t>
            </a:r>
            <a:r>
              <a:rPr lang="fr-FR" sz="1800" b="1" dirty="0">
                <a:latin typeface="Arial" charset="0"/>
                <a:cs typeface="Arial" charset="0"/>
              </a:rPr>
              <a:t> de </a:t>
            </a:r>
            <a:r>
              <a:rPr lang="fr-FR" sz="1800" b="1" dirty="0">
                <a:solidFill>
                  <a:srgbClr val="FF0000"/>
                </a:solidFill>
                <a:latin typeface="Arial" charset="0"/>
                <a:cs typeface="Arial" charset="0"/>
              </a:rPr>
              <a:t>70.000 DT</a:t>
            </a:r>
            <a:r>
              <a:rPr lang="fr-FR" sz="1800" b="1" dirty="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6149" name="Text Box 9"/>
          <p:cNvSpPr txBox="1">
            <a:spLocks noChangeArrowheads="1"/>
          </p:cNvSpPr>
          <p:nvPr/>
        </p:nvSpPr>
        <p:spPr bwMode="auto">
          <a:xfrm>
            <a:off x="190500" y="116632"/>
            <a:ext cx="8763000" cy="657744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Avantages financiers accordés par </a:t>
            </a: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l’Etat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9"/>
          <p:cNvSpPr txBox="1">
            <a:spLocks noChangeArrowheads="1"/>
          </p:cNvSpPr>
          <p:nvPr/>
        </p:nvSpPr>
        <p:spPr bwMode="auto">
          <a:xfrm>
            <a:off x="190500" y="198338"/>
            <a:ext cx="8763000" cy="657744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Procédure d’AEP et d’EEEB - Approche volontaire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cxnSp>
        <p:nvCxnSpPr>
          <p:cNvPr id="34" name="Forme 33"/>
          <p:cNvCxnSpPr>
            <a:stCxn id="75" idx="0"/>
          </p:cNvCxnSpPr>
          <p:nvPr/>
        </p:nvCxnSpPr>
        <p:spPr>
          <a:xfrm rot="16200000" flipV="1">
            <a:off x="6907254" y="3362670"/>
            <a:ext cx="154028" cy="2088232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5" name="AutoShape 69"/>
          <p:cNvSpPr txBox="1">
            <a:spLocks noChangeArrowheads="1"/>
          </p:cNvSpPr>
          <p:nvPr/>
        </p:nvSpPr>
        <p:spPr bwMode="auto">
          <a:xfrm>
            <a:off x="3419872" y="1077888"/>
            <a:ext cx="2304256" cy="406896"/>
          </a:xfrm>
          <a:prstGeom prst="flowChartProcess">
            <a:avLst/>
          </a:prstGeom>
          <a:solidFill>
            <a:srgbClr val="006600"/>
          </a:solidFill>
          <a:ln>
            <a:solidFill>
              <a:srgbClr val="006600"/>
            </a:solidFill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Sollicitation de l’</a:t>
            </a:r>
            <a:r>
              <a:rPr kumimoji="0" lang="fr-FR" sz="105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ANME</a:t>
            </a:r>
            <a:r>
              <a:rPr kumimoji="0" lang="fr-FR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par le </a:t>
            </a:r>
            <a:r>
              <a:rPr kumimoji="0" lang="fr-FR" sz="105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M.O.</a:t>
            </a:r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6" name="Line 71"/>
          <p:cNvSpPr>
            <a:spLocks noChangeShapeType="1"/>
          </p:cNvSpPr>
          <p:nvPr/>
        </p:nvSpPr>
        <p:spPr bwMode="auto">
          <a:xfrm>
            <a:off x="4572000" y="1484784"/>
            <a:ext cx="0" cy="21602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cxnSp>
        <p:nvCxnSpPr>
          <p:cNvPr id="37" name="Forme 38"/>
          <p:cNvCxnSpPr>
            <a:stCxn id="83" idx="2"/>
            <a:endCxn id="84" idx="0"/>
          </p:cNvCxnSpPr>
          <p:nvPr/>
        </p:nvCxnSpPr>
        <p:spPr>
          <a:xfrm rot="5400000">
            <a:off x="3191689" y="1122057"/>
            <a:ext cx="376590" cy="23650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8" name="Forme 39"/>
          <p:cNvCxnSpPr>
            <a:stCxn id="83" idx="2"/>
            <a:endCxn id="85" idx="0"/>
          </p:cNvCxnSpPr>
          <p:nvPr/>
        </p:nvCxnSpPr>
        <p:spPr>
          <a:xfrm rot="16200000" flipH="1">
            <a:off x="5604137" y="1074697"/>
            <a:ext cx="376590" cy="245980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9" name="Text Box 85"/>
          <p:cNvSpPr txBox="1">
            <a:spLocks noChangeArrowheads="1"/>
          </p:cNvSpPr>
          <p:nvPr/>
        </p:nvSpPr>
        <p:spPr bwMode="auto">
          <a:xfrm>
            <a:off x="4717405" y="2310988"/>
            <a:ext cx="1582787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050" b="1" dirty="0" smtClean="0">
                <a:solidFill>
                  <a:srgbClr val="008000"/>
                </a:solidFill>
                <a:latin typeface="Arial" charset="0"/>
              </a:rPr>
              <a:t>Phase APD ou plus</a:t>
            </a:r>
            <a:endParaRPr lang="fr-FR" sz="1050" b="1" dirty="0">
              <a:solidFill>
                <a:srgbClr val="008000"/>
              </a:solidFill>
              <a:latin typeface="Arial" charset="0"/>
            </a:endParaRPr>
          </a:p>
        </p:txBody>
      </p: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2917205" y="2310988"/>
            <a:ext cx="1582787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050" b="1" dirty="0" smtClean="0">
                <a:solidFill>
                  <a:srgbClr val="008000"/>
                </a:solidFill>
                <a:latin typeface="Arial" charset="0"/>
              </a:rPr>
              <a:t>Phase PF ou APS</a:t>
            </a:r>
            <a:endParaRPr lang="fr-FR" sz="1050" b="1" dirty="0">
              <a:solidFill>
                <a:srgbClr val="008000"/>
              </a:solidFill>
              <a:latin typeface="Arial" charset="0"/>
            </a:endParaRPr>
          </a:p>
        </p:txBody>
      </p:sp>
      <p:sp>
        <p:nvSpPr>
          <p:cNvPr id="41" name="AutoShape 62"/>
          <p:cNvSpPr>
            <a:spLocks noChangeArrowheads="1"/>
          </p:cNvSpPr>
          <p:nvPr/>
        </p:nvSpPr>
        <p:spPr bwMode="auto">
          <a:xfrm>
            <a:off x="395536" y="3573016"/>
            <a:ext cx="3780000" cy="3600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MO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envoi à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l’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ANME,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un projet de la convention à établir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avec le </a:t>
            </a:r>
            <a:r>
              <a:rPr lang="fr-FR" sz="800" b="1" dirty="0">
                <a:solidFill>
                  <a:schemeClr val="tx1"/>
                </a:solidFill>
                <a:latin typeface="Arial" charset="0"/>
              </a:rPr>
              <a:t>B.A.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42" name="Line 71"/>
          <p:cNvSpPr>
            <a:spLocks noChangeShapeType="1"/>
          </p:cNvSpPr>
          <p:nvPr/>
        </p:nvSpPr>
        <p:spPr bwMode="auto">
          <a:xfrm>
            <a:off x="2195736" y="3284984"/>
            <a:ext cx="0" cy="28803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43" name="AutoShape 60"/>
          <p:cNvSpPr>
            <a:spLocks noChangeArrowheads="1"/>
          </p:cNvSpPr>
          <p:nvPr/>
        </p:nvSpPr>
        <p:spPr bwMode="auto">
          <a:xfrm>
            <a:off x="395536" y="4245718"/>
            <a:ext cx="1620000" cy="540000"/>
          </a:xfrm>
          <a:prstGeom prst="flowChartDecision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rial" charset="0"/>
              </a:rPr>
              <a:t>Convention approuvée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  <a:latin typeface="Arial" charset="0"/>
              </a:rPr>
              <a:t>par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l’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ANME.</a:t>
            </a:r>
            <a:endParaRPr lang="fr-FR" sz="8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" name="AutoShape 63"/>
          <p:cNvSpPr>
            <a:spLocks noChangeArrowheads="1"/>
          </p:cNvSpPr>
          <p:nvPr/>
        </p:nvSpPr>
        <p:spPr bwMode="auto">
          <a:xfrm>
            <a:off x="2376335" y="4271094"/>
            <a:ext cx="1800000" cy="5400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sz="800" b="1" dirty="0">
                <a:solidFill>
                  <a:schemeClr val="tx1"/>
                </a:solidFill>
                <a:latin typeface="Arial" charset="0"/>
              </a:rPr>
              <a:t>M.O.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 et le </a:t>
            </a:r>
            <a:r>
              <a:rPr lang="fr-FR" sz="800" b="1" dirty="0">
                <a:solidFill>
                  <a:schemeClr val="tx1"/>
                </a:solidFill>
                <a:latin typeface="Arial" charset="0"/>
              </a:rPr>
              <a:t>B.A.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 révisent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la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convention en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fonction des </a:t>
            </a:r>
            <a:endParaRPr lang="fr-FR" sz="800" dirty="0" smtClean="0">
              <a:solidFill>
                <a:schemeClr val="tx1"/>
              </a:solidFill>
              <a:latin typeface="Arial" charset="0"/>
            </a:endParaRP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remarques  soulevées par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l’</a:t>
            </a:r>
            <a:r>
              <a:rPr lang="fr-FR" sz="800" b="1" dirty="0">
                <a:solidFill>
                  <a:schemeClr val="tx1"/>
                </a:solidFill>
                <a:latin typeface="Arial" charset="0"/>
              </a:rPr>
              <a:t>ANME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fr-FR" sz="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5" name="Text Box 85"/>
          <p:cNvSpPr txBox="1">
            <a:spLocks noChangeArrowheads="1"/>
          </p:cNvSpPr>
          <p:nvPr/>
        </p:nvSpPr>
        <p:spPr bwMode="auto">
          <a:xfrm>
            <a:off x="1261021" y="4808185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 smtClean="0">
                <a:solidFill>
                  <a:srgbClr val="008000"/>
                </a:solidFill>
                <a:latin typeface="Arial" charset="0"/>
              </a:rPr>
              <a:t>Oui</a:t>
            </a:r>
            <a:endParaRPr lang="fr-FR" sz="1600" b="1" dirty="0">
              <a:solidFill>
                <a:srgbClr val="008000"/>
              </a:solidFill>
              <a:latin typeface="Arial" charset="0"/>
            </a:endParaRPr>
          </a:p>
        </p:txBody>
      </p:sp>
      <p:sp>
        <p:nvSpPr>
          <p:cNvPr id="46" name="Line 71"/>
          <p:cNvSpPr>
            <a:spLocks noChangeShapeType="1"/>
          </p:cNvSpPr>
          <p:nvPr/>
        </p:nvSpPr>
        <p:spPr bwMode="auto">
          <a:xfrm flipH="1">
            <a:off x="1205535" y="3933056"/>
            <a:ext cx="0" cy="3126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47" name="Line 74"/>
          <p:cNvSpPr>
            <a:spLocks noChangeShapeType="1"/>
          </p:cNvSpPr>
          <p:nvPr/>
        </p:nvSpPr>
        <p:spPr bwMode="auto">
          <a:xfrm>
            <a:off x="2015536" y="4524377"/>
            <a:ext cx="360799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48" name="Text Box 83"/>
          <p:cNvSpPr txBox="1">
            <a:spLocks noChangeArrowheads="1"/>
          </p:cNvSpPr>
          <p:nvPr/>
        </p:nvSpPr>
        <p:spPr bwMode="auto">
          <a:xfrm>
            <a:off x="1873796" y="4251171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FF0000"/>
                </a:solidFill>
                <a:latin typeface="Arial" charset="0"/>
              </a:rPr>
              <a:t>Non</a:t>
            </a:r>
            <a:endParaRPr lang="fr-FR" sz="14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9" name="Text Box 59"/>
          <p:cNvSpPr txBox="1">
            <a:spLocks noChangeArrowheads="1"/>
          </p:cNvSpPr>
          <p:nvPr/>
        </p:nvSpPr>
        <p:spPr bwMode="auto">
          <a:xfrm>
            <a:off x="1895004" y="5811614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FF0000"/>
                </a:solidFill>
                <a:latin typeface="Arial" charset="0"/>
              </a:rPr>
              <a:t>Non</a:t>
            </a:r>
            <a:endParaRPr lang="fr-FR" sz="14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0" name="AutoShape 64"/>
          <p:cNvSpPr>
            <a:spLocks noChangeArrowheads="1"/>
          </p:cNvSpPr>
          <p:nvPr/>
        </p:nvSpPr>
        <p:spPr bwMode="auto">
          <a:xfrm>
            <a:off x="395536" y="5109463"/>
            <a:ext cx="3780000" cy="36004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fr-FR" sz="900" dirty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sz="900" b="1" dirty="0">
                <a:solidFill>
                  <a:schemeClr val="tx1"/>
                </a:solidFill>
                <a:latin typeface="Arial" charset="0"/>
              </a:rPr>
              <a:t>B.A</a:t>
            </a:r>
            <a:r>
              <a:rPr lang="fr-FR" sz="900" b="1" dirty="0" smtClean="0">
                <a:solidFill>
                  <a:schemeClr val="tx1"/>
                </a:solidFill>
                <a:latin typeface="Arial" charset="0"/>
              </a:rPr>
              <a:t>. </a:t>
            </a:r>
            <a:r>
              <a:rPr lang="fr-FR" sz="900" dirty="0" smtClean="0">
                <a:solidFill>
                  <a:schemeClr val="tx1"/>
                </a:solidFill>
                <a:latin typeface="Times New Roman" pitchFamily="18" charset="0"/>
              </a:rPr>
              <a:t>é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labore </a:t>
            </a:r>
            <a:r>
              <a:rPr lang="fr-FR" sz="900" dirty="0">
                <a:solidFill>
                  <a:schemeClr val="tx1"/>
                </a:solidFill>
                <a:latin typeface="Arial" charset="0"/>
              </a:rPr>
              <a:t>le rapport 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d’AEP relatif à la phase</a:t>
            </a:r>
            <a:r>
              <a:rPr lang="fr-FR" sz="900" b="1" dirty="0" smtClean="0">
                <a:solidFill>
                  <a:schemeClr val="tx1"/>
                </a:solidFill>
                <a:latin typeface="Arial" charset="0"/>
              </a:rPr>
              <a:t> "PF"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.</a:t>
            </a:r>
          </a:p>
          <a:p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 Le </a:t>
            </a:r>
            <a:r>
              <a:rPr lang="fr-FR" sz="900" b="1" dirty="0" smtClean="0">
                <a:solidFill>
                  <a:schemeClr val="tx1"/>
                </a:solidFill>
                <a:latin typeface="Arial" charset="0"/>
              </a:rPr>
              <a:t>M.O. 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valide </a:t>
            </a:r>
            <a:r>
              <a:rPr lang="fr-FR" sz="900" dirty="0">
                <a:solidFill>
                  <a:schemeClr val="tx1"/>
                </a:solidFill>
                <a:latin typeface="Arial" charset="0"/>
              </a:rPr>
              <a:t>le rapport et le transmet 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à l</a:t>
            </a:r>
            <a:r>
              <a:rPr lang="fr-FR" sz="900" dirty="0" smtClean="0">
                <a:solidFill>
                  <a:schemeClr val="tx1"/>
                </a:solidFill>
                <a:latin typeface="Times New Roman" pitchFamily="18" charset="0"/>
              </a:rPr>
              <a:t>’</a:t>
            </a:r>
            <a:r>
              <a:rPr lang="fr-FR" sz="900" b="1" dirty="0" smtClean="0">
                <a:solidFill>
                  <a:schemeClr val="tx1"/>
                </a:solidFill>
                <a:latin typeface="Arial" charset="0"/>
              </a:rPr>
              <a:t>ANME.</a:t>
            </a:r>
            <a:endParaRPr lang="fr-FR" sz="9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" name="AutoShape 65"/>
          <p:cNvSpPr>
            <a:spLocks noChangeArrowheads="1"/>
          </p:cNvSpPr>
          <p:nvPr/>
        </p:nvSpPr>
        <p:spPr bwMode="auto">
          <a:xfrm>
            <a:off x="395536" y="5805264"/>
            <a:ext cx="1620000" cy="540000"/>
          </a:xfrm>
          <a:prstGeom prst="flowChartDecision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>
                <a:solidFill>
                  <a:schemeClr val="tx1"/>
                </a:solidFill>
                <a:latin typeface="Arial" charset="0"/>
              </a:rPr>
              <a:t>Rapport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approuvé</a:t>
            </a:r>
            <a:endParaRPr lang="fr-FR" sz="800" dirty="0">
              <a:solidFill>
                <a:schemeClr val="tx1"/>
              </a:solidFill>
              <a:latin typeface="Arial" charset="0"/>
            </a:endParaRPr>
          </a:p>
          <a:p>
            <a:pPr algn="ctr"/>
            <a:r>
              <a:rPr lang="fr-FR" sz="800" dirty="0">
                <a:solidFill>
                  <a:schemeClr val="tx1"/>
                </a:solidFill>
                <a:latin typeface="Arial" charset="0"/>
              </a:rPr>
              <a:t>par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l’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ANME.</a:t>
            </a:r>
            <a:endParaRPr lang="fr-FR" sz="8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2" name="AutoShape 66"/>
          <p:cNvSpPr>
            <a:spLocks noChangeArrowheads="1"/>
          </p:cNvSpPr>
          <p:nvPr/>
        </p:nvSpPr>
        <p:spPr bwMode="auto">
          <a:xfrm>
            <a:off x="2380902" y="5720636"/>
            <a:ext cx="1903066" cy="7200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fr-FR" sz="900" dirty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sz="900" b="1" dirty="0">
                <a:solidFill>
                  <a:schemeClr val="tx1"/>
                </a:solidFill>
                <a:latin typeface="Arial" charset="0"/>
              </a:rPr>
              <a:t>B.A</a:t>
            </a:r>
            <a:r>
              <a:rPr lang="fr-FR" sz="900" b="1" dirty="0" smtClean="0">
                <a:solidFill>
                  <a:schemeClr val="tx1"/>
                </a:solidFill>
                <a:latin typeface="Arial" charset="0"/>
              </a:rPr>
              <a:t>. 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r</a:t>
            </a:r>
            <a:r>
              <a:rPr lang="fr-FR" sz="900" dirty="0" smtClean="0">
                <a:solidFill>
                  <a:schemeClr val="tx1"/>
                </a:solidFill>
                <a:latin typeface="Times New Roman" pitchFamily="18" charset="0"/>
              </a:rPr>
              <a:t>é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vise </a:t>
            </a:r>
            <a:r>
              <a:rPr lang="fr-FR" sz="900" dirty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rapport  en </a:t>
            </a:r>
          </a:p>
          <a:p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fonction des remarques de l’</a:t>
            </a:r>
            <a:r>
              <a:rPr lang="fr-FR" sz="900" b="1" dirty="0" smtClean="0">
                <a:solidFill>
                  <a:schemeClr val="tx1"/>
                </a:solidFill>
                <a:latin typeface="Arial" charset="0"/>
              </a:rPr>
              <a:t>ANME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.</a:t>
            </a:r>
          </a:p>
          <a:p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 Le </a:t>
            </a:r>
            <a:r>
              <a:rPr lang="fr-FR" sz="900" b="1" dirty="0" smtClean="0">
                <a:solidFill>
                  <a:schemeClr val="tx1"/>
                </a:solidFill>
                <a:latin typeface="Arial" charset="0"/>
              </a:rPr>
              <a:t>M.O. 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valide </a:t>
            </a:r>
            <a:r>
              <a:rPr lang="fr-FR" sz="900" dirty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rapport révisé</a:t>
            </a:r>
          </a:p>
          <a:p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et</a:t>
            </a:r>
            <a:r>
              <a:rPr lang="fr-FR" sz="9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le</a:t>
            </a:r>
            <a:r>
              <a:rPr lang="fr-FR" sz="9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sz="900" dirty="0" smtClean="0">
                <a:solidFill>
                  <a:schemeClr val="tx1"/>
                </a:solidFill>
                <a:latin typeface="Arial" charset="0"/>
              </a:rPr>
              <a:t>transmet à l</a:t>
            </a:r>
            <a:r>
              <a:rPr lang="fr-FR" sz="900" dirty="0" smtClean="0">
                <a:solidFill>
                  <a:schemeClr val="tx1"/>
                </a:solidFill>
                <a:latin typeface="Times New Roman" pitchFamily="18" charset="0"/>
              </a:rPr>
              <a:t>’</a:t>
            </a:r>
            <a:r>
              <a:rPr lang="fr-FR" sz="900" b="1" dirty="0" smtClean="0">
                <a:solidFill>
                  <a:schemeClr val="tx1"/>
                </a:solidFill>
                <a:latin typeface="Arial" charset="0"/>
              </a:rPr>
              <a:t>ANME.</a:t>
            </a:r>
            <a:endParaRPr lang="fr-FR" sz="9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5" name="Line 77"/>
          <p:cNvSpPr>
            <a:spLocks noChangeShapeType="1"/>
          </p:cNvSpPr>
          <p:nvPr/>
        </p:nvSpPr>
        <p:spPr bwMode="auto">
          <a:xfrm>
            <a:off x="1207869" y="6350852"/>
            <a:ext cx="1787" cy="216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6" name="Line 78"/>
          <p:cNvSpPr>
            <a:spLocks noChangeShapeType="1"/>
          </p:cNvSpPr>
          <p:nvPr/>
        </p:nvSpPr>
        <p:spPr bwMode="auto">
          <a:xfrm>
            <a:off x="1217272" y="5469503"/>
            <a:ext cx="0" cy="335761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7" name="Line 80"/>
          <p:cNvSpPr>
            <a:spLocks noChangeShapeType="1"/>
          </p:cNvSpPr>
          <p:nvPr/>
        </p:nvSpPr>
        <p:spPr bwMode="auto">
          <a:xfrm>
            <a:off x="2015536" y="6075264"/>
            <a:ext cx="37171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sz="1400" dirty="0"/>
          </a:p>
        </p:txBody>
      </p:sp>
      <p:sp>
        <p:nvSpPr>
          <p:cNvPr id="68" name="Text Box 86"/>
          <p:cNvSpPr txBox="1">
            <a:spLocks noChangeArrowheads="1"/>
          </p:cNvSpPr>
          <p:nvPr/>
        </p:nvSpPr>
        <p:spPr bwMode="auto">
          <a:xfrm>
            <a:off x="1333029" y="6320353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008000"/>
                </a:solidFill>
                <a:latin typeface="Arial" charset="0"/>
              </a:rPr>
              <a:t>Oui</a:t>
            </a:r>
            <a:endParaRPr lang="fr-FR" sz="1600" b="1" dirty="0">
              <a:solidFill>
                <a:srgbClr val="008000"/>
              </a:solidFill>
              <a:latin typeface="Arial" charset="0"/>
            </a:endParaRPr>
          </a:p>
        </p:txBody>
      </p:sp>
      <p:cxnSp>
        <p:nvCxnSpPr>
          <p:cNvPr id="69" name="Forme 78"/>
          <p:cNvCxnSpPr>
            <a:stCxn id="43" idx="2"/>
          </p:cNvCxnSpPr>
          <p:nvPr/>
        </p:nvCxnSpPr>
        <p:spPr>
          <a:xfrm rot="16200000" flipH="1">
            <a:off x="1043662" y="4947591"/>
            <a:ext cx="323748" cy="1"/>
          </a:xfrm>
          <a:prstGeom prst="bentConnector3">
            <a:avLst>
              <a:gd name="adj1" fmla="val 50000"/>
            </a:avLst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2" name="Connecteur droit avec flèche 71"/>
          <p:cNvCxnSpPr/>
          <p:nvPr/>
        </p:nvCxnSpPr>
        <p:spPr>
          <a:xfrm>
            <a:off x="7020272" y="328498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5135364" y="3645024"/>
            <a:ext cx="3780000" cy="432000"/>
          </a:xfrm>
          <a:prstGeom prst="rect">
            <a:avLst/>
          </a:prstGeom>
          <a:solidFill>
            <a:srgbClr val="CCFF66"/>
          </a:solidFill>
          <a:ln>
            <a:solidFill>
              <a:srgbClr val="CCFF66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L’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Expert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 élabore le rapport d’expertise.</a:t>
            </a:r>
            <a:r>
              <a:rPr lang="fr-FR" sz="800" dirty="0" smtClean="0">
                <a:latin typeface="Arial" charset="0"/>
              </a:rPr>
              <a:t>.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 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M.O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valide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le rapport et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 le transmet à l</a:t>
            </a:r>
            <a:r>
              <a:rPr lang="fr-FR" sz="800" dirty="0" smtClean="0">
                <a:solidFill>
                  <a:schemeClr val="tx1"/>
                </a:solidFill>
                <a:latin typeface="Times New Roman" pitchFamily="18" charset="0"/>
              </a:rPr>
              <a:t>’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ANME </a:t>
            </a:r>
            <a:r>
              <a:rPr lang="fr-FR" sz="800" u="sng" dirty="0" smtClean="0">
                <a:solidFill>
                  <a:schemeClr val="tx1"/>
                </a:solidFill>
                <a:latin typeface="Arial" charset="0"/>
              </a:rPr>
              <a:t>45</a:t>
            </a:r>
            <a:r>
              <a:rPr lang="fr-FR" sz="800" b="1" u="sng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sz="800" u="sng" dirty="0" smtClean="0">
                <a:solidFill>
                  <a:schemeClr val="tx1"/>
                </a:solidFill>
                <a:latin typeface="Arial" charset="0"/>
              </a:rPr>
              <a:t>jours</a:t>
            </a:r>
            <a:r>
              <a:rPr lang="fr-FR" sz="800" b="1" u="sng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avant le démarrage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 de l’exécution des actions d’économie d’énergie .</a:t>
            </a:r>
            <a:endParaRPr lang="fr-FR" sz="800" dirty="0">
              <a:latin typeface="Arial" charset="0"/>
            </a:endParaRPr>
          </a:p>
        </p:txBody>
      </p:sp>
      <p:sp>
        <p:nvSpPr>
          <p:cNvPr id="74" name="AutoShape 60"/>
          <p:cNvSpPr>
            <a:spLocks noChangeArrowheads="1"/>
          </p:cNvSpPr>
          <p:nvPr/>
        </p:nvSpPr>
        <p:spPr bwMode="auto">
          <a:xfrm>
            <a:off x="5135364" y="4570158"/>
            <a:ext cx="1620000" cy="540000"/>
          </a:xfrm>
          <a:prstGeom prst="flowChartDecision">
            <a:avLst/>
          </a:prstGeom>
          <a:solidFill>
            <a:srgbClr val="CCFF66"/>
          </a:solidFill>
          <a:ln>
            <a:solidFill>
              <a:srgbClr val="CCFF66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Rapport 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approuvée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  <a:latin typeface="Arial" charset="0"/>
              </a:rPr>
              <a:t>par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l’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ANME.</a:t>
            </a:r>
            <a:endParaRPr lang="fr-FR" sz="8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5" name="AutoShape 63"/>
          <p:cNvSpPr>
            <a:spLocks noChangeArrowheads="1"/>
          </p:cNvSpPr>
          <p:nvPr/>
        </p:nvSpPr>
        <p:spPr bwMode="auto">
          <a:xfrm>
            <a:off x="7092280" y="4483800"/>
            <a:ext cx="1872208" cy="720000"/>
          </a:xfrm>
          <a:prstGeom prst="flowChartProcess">
            <a:avLst/>
          </a:prstGeom>
          <a:solidFill>
            <a:srgbClr val="CCFF66"/>
          </a:solidFill>
          <a:ln>
            <a:solidFill>
              <a:srgbClr val="CCFF66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L’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Expert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révise le  rapport en 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fonction des remarques de l’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ANME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. 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M.O.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valide le rapport révisé et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le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transmet à l</a:t>
            </a:r>
            <a:r>
              <a:rPr lang="fr-FR" sz="800" dirty="0" smtClean="0">
                <a:solidFill>
                  <a:schemeClr val="tx1"/>
                </a:solidFill>
                <a:latin typeface="Times New Roman" pitchFamily="18" charset="0"/>
              </a:rPr>
              <a:t>’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ANME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avant le démarrage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de l’ exécution des actions d’EE.</a:t>
            </a:r>
            <a:endParaRPr lang="fr-FR" sz="800" dirty="0" smtClean="0">
              <a:latin typeface="Arial" charset="0"/>
            </a:endParaRPr>
          </a:p>
          <a:p>
            <a:endParaRPr lang="fr-FR" sz="9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6" name="Text Box 85"/>
          <p:cNvSpPr txBox="1">
            <a:spLocks noChangeArrowheads="1"/>
          </p:cNvSpPr>
          <p:nvPr/>
        </p:nvSpPr>
        <p:spPr bwMode="auto">
          <a:xfrm>
            <a:off x="6013549" y="5144853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 smtClean="0">
                <a:solidFill>
                  <a:srgbClr val="008000"/>
                </a:solidFill>
                <a:latin typeface="Arial" charset="0"/>
              </a:rPr>
              <a:t>Oui</a:t>
            </a:r>
            <a:endParaRPr lang="fr-FR" sz="1600" b="1" dirty="0">
              <a:solidFill>
                <a:srgbClr val="008000"/>
              </a:solidFill>
              <a:latin typeface="Arial" charset="0"/>
            </a:endParaRPr>
          </a:p>
        </p:txBody>
      </p:sp>
      <p:sp>
        <p:nvSpPr>
          <p:cNvPr id="77" name="Line 71"/>
          <p:cNvSpPr>
            <a:spLocks noChangeShapeType="1"/>
          </p:cNvSpPr>
          <p:nvPr/>
        </p:nvSpPr>
        <p:spPr bwMode="auto">
          <a:xfrm flipH="1">
            <a:off x="5945364" y="4089387"/>
            <a:ext cx="0" cy="480771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78" name="Line 74"/>
          <p:cNvSpPr>
            <a:spLocks noChangeShapeType="1"/>
          </p:cNvSpPr>
          <p:nvPr/>
        </p:nvSpPr>
        <p:spPr bwMode="auto">
          <a:xfrm>
            <a:off x="6732240" y="4840158"/>
            <a:ext cx="36004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79" name="Text Box 83"/>
          <p:cNvSpPr txBox="1">
            <a:spLocks noChangeArrowheads="1"/>
          </p:cNvSpPr>
          <p:nvPr/>
        </p:nvSpPr>
        <p:spPr bwMode="auto">
          <a:xfrm>
            <a:off x="6624922" y="4548268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FF0000"/>
                </a:solidFill>
                <a:latin typeface="Arial" charset="0"/>
              </a:rPr>
              <a:t>Non</a:t>
            </a:r>
            <a:endParaRPr lang="fr-FR" sz="14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0" name="Line 71"/>
          <p:cNvSpPr>
            <a:spLocks noChangeShapeType="1"/>
          </p:cNvSpPr>
          <p:nvPr/>
        </p:nvSpPr>
        <p:spPr bwMode="auto">
          <a:xfrm flipH="1">
            <a:off x="5940152" y="5110158"/>
            <a:ext cx="5212" cy="145669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cxnSp>
        <p:nvCxnSpPr>
          <p:cNvPr id="81" name="Forme 80"/>
          <p:cNvCxnSpPr>
            <a:stCxn id="44" idx="0"/>
          </p:cNvCxnSpPr>
          <p:nvPr/>
        </p:nvCxnSpPr>
        <p:spPr>
          <a:xfrm rot="16200000" flipV="1">
            <a:off x="2134969" y="3129727"/>
            <a:ext cx="194022" cy="2088711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2" name="Forme 81"/>
          <p:cNvCxnSpPr>
            <a:stCxn id="52" idx="0"/>
          </p:cNvCxnSpPr>
          <p:nvPr/>
        </p:nvCxnSpPr>
        <p:spPr>
          <a:xfrm rot="16200000" flipV="1">
            <a:off x="2186403" y="4574604"/>
            <a:ext cx="170552" cy="2121512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3" name="AutoShape 69"/>
          <p:cNvSpPr txBox="1">
            <a:spLocks noChangeArrowheads="1"/>
          </p:cNvSpPr>
          <p:nvPr/>
        </p:nvSpPr>
        <p:spPr bwMode="auto">
          <a:xfrm>
            <a:off x="2867558" y="1700808"/>
            <a:ext cx="3389939" cy="415498"/>
          </a:xfrm>
          <a:prstGeom prst="flowChartProcess">
            <a:avLst/>
          </a:prstGeom>
          <a:solidFill>
            <a:srgbClr val="006600"/>
          </a:solidFill>
          <a:ln>
            <a:solidFill>
              <a:srgbClr val="006600"/>
            </a:solidFill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1050" dirty="0" smtClean="0">
                <a:solidFill>
                  <a:schemeClr val="bg1"/>
                </a:solidFill>
                <a:latin typeface="Arial" charset="0"/>
              </a:rPr>
              <a:t>Visite du terrain du bâtiment à construire /du chantier et vérification de l’état d’avancement du projet.</a:t>
            </a:r>
          </a:p>
        </p:txBody>
      </p:sp>
      <p:sp>
        <p:nvSpPr>
          <p:cNvPr id="84" name="Ellipse 83"/>
          <p:cNvSpPr/>
          <p:nvPr/>
        </p:nvSpPr>
        <p:spPr bwMode="auto">
          <a:xfrm>
            <a:off x="577440" y="2492896"/>
            <a:ext cx="3240000" cy="864096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vl="0"/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Audit Energétique sur Plan (AEP) </a:t>
            </a:r>
          </a:p>
          <a:p>
            <a:pPr lvl="0"/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réalisé  par 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un binôme  auditeur</a:t>
            </a:r>
          </a:p>
          <a:p>
            <a:pPr lvl="0"/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 en énergie sur plan (B.A.)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:</a:t>
            </a:r>
          </a:p>
          <a:p>
            <a:pPr lvl="0"/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architecte et ingénieur.</a:t>
            </a:r>
          </a:p>
        </p:txBody>
      </p:sp>
      <p:sp>
        <p:nvSpPr>
          <p:cNvPr id="85" name="Ellipse 84"/>
          <p:cNvSpPr/>
          <p:nvPr/>
        </p:nvSpPr>
        <p:spPr bwMode="auto">
          <a:xfrm>
            <a:off x="5402336" y="2492896"/>
            <a:ext cx="3240000" cy="864096"/>
          </a:xfrm>
          <a:prstGeom prst="ellipse">
            <a:avLst/>
          </a:prstGeom>
          <a:solidFill>
            <a:srgbClr val="CCFF66"/>
          </a:solidFill>
          <a:ln>
            <a:solidFill>
              <a:srgbClr val="CCFF66"/>
            </a:solidFill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lvl="0"/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Expertise en Efficacité Energétique du Bâtiment </a:t>
            </a:r>
          </a:p>
          <a:p>
            <a:pPr lvl="0"/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(EEEB)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réalisée par un 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Expert</a:t>
            </a:r>
            <a:r>
              <a:rPr lang="fr-FR" sz="800" b="1" dirty="0">
                <a:solidFill>
                  <a:schemeClr val="tx1"/>
                </a:solidFill>
                <a:latin typeface="Arial" charset="0"/>
              </a:rPr>
              <a:t> -Auditeur 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en </a:t>
            </a:r>
            <a:r>
              <a:rPr lang="fr-FR" sz="800" b="1" dirty="0">
                <a:solidFill>
                  <a:schemeClr val="tx1"/>
                </a:solidFill>
                <a:latin typeface="Arial" charset="0"/>
              </a:rPr>
              <a:t>E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nergie </a:t>
            </a:r>
          </a:p>
          <a:p>
            <a:pPr lvl="0"/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sur Plan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: Architecte OU Ingénieur</a:t>
            </a:r>
            <a:endParaRPr lang="fr-FR" sz="800" b="1" dirty="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90500" y="198338"/>
            <a:ext cx="8763000" cy="657744"/>
          </a:xfrm>
          <a:prstGeom prst="rect">
            <a:avLst/>
          </a:prstGeom>
          <a:solidFill>
            <a:srgbClr val="333399"/>
          </a:solidFill>
          <a:ln w="76200" cmpd="tri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latin typeface="Agency FB" pitchFamily="34" charset="0"/>
                <a:cs typeface="Arial" charset="0"/>
              </a:rPr>
              <a:t>Procédure d’AEP et d’EEEB - Approche volontaire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fr-FR" sz="200" b="1" dirty="0">
              <a:solidFill>
                <a:schemeClr val="bg1"/>
              </a:solidFill>
              <a:latin typeface="Agency FB" pitchFamily="34" charset="0"/>
              <a:cs typeface="Arial" charset="0"/>
            </a:endParaRPr>
          </a:p>
        </p:txBody>
      </p:sp>
      <p:sp>
        <p:nvSpPr>
          <p:cNvPr id="4" name="AutoShape 70"/>
          <p:cNvSpPr>
            <a:spLocks noChangeArrowheads="1"/>
          </p:cNvSpPr>
          <p:nvPr/>
        </p:nvSpPr>
        <p:spPr bwMode="auto">
          <a:xfrm>
            <a:off x="1971934" y="1980547"/>
            <a:ext cx="1620000" cy="540000"/>
          </a:xfrm>
          <a:prstGeom prst="flowChartDecision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Rapport approuvé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par l’ANME</a:t>
            </a:r>
          </a:p>
        </p:txBody>
      </p:sp>
      <p:sp>
        <p:nvSpPr>
          <p:cNvPr id="5" name="Line 81"/>
          <p:cNvSpPr>
            <a:spLocks noChangeShapeType="1"/>
          </p:cNvSpPr>
          <p:nvPr/>
        </p:nvSpPr>
        <p:spPr bwMode="auto">
          <a:xfrm>
            <a:off x="2770397" y="1624327"/>
            <a:ext cx="1" cy="36004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" name="Text Box 84"/>
          <p:cNvSpPr txBox="1">
            <a:spLocks noChangeArrowheads="1"/>
          </p:cNvSpPr>
          <p:nvPr/>
        </p:nvSpPr>
        <p:spPr bwMode="auto">
          <a:xfrm>
            <a:off x="3435625" y="1962177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FF0000"/>
                </a:solidFill>
                <a:latin typeface="Arial" charset="0"/>
              </a:rPr>
              <a:t>Non</a:t>
            </a:r>
            <a:endParaRPr lang="fr-FR" sz="14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" name="Text Box 87"/>
          <p:cNvSpPr txBox="1">
            <a:spLocks noChangeArrowheads="1"/>
          </p:cNvSpPr>
          <p:nvPr/>
        </p:nvSpPr>
        <p:spPr bwMode="auto">
          <a:xfrm>
            <a:off x="2845197" y="2523879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008000"/>
                </a:solidFill>
                <a:latin typeface="Arial" charset="0"/>
              </a:rPr>
              <a:t>Oui</a:t>
            </a:r>
            <a:endParaRPr lang="fr-FR" sz="1600" b="1" dirty="0">
              <a:solidFill>
                <a:srgbClr val="008000"/>
              </a:solidFill>
              <a:latin typeface="Arial" charset="0"/>
            </a:endParaRPr>
          </a:p>
        </p:txBody>
      </p:sp>
      <p:sp>
        <p:nvSpPr>
          <p:cNvPr id="8" name="Line 89"/>
          <p:cNvSpPr>
            <a:spLocks noChangeShapeType="1"/>
          </p:cNvSpPr>
          <p:nvPr/>
        </p:nvSpPr>
        <p:spPr bwMode="auto">
          <a:xfrm>
            <a:off x="2781933" y="2527406"/>
            <a:ext cx="6375" cy="32106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9" name="AutoShape 64"/>
          <p:cNvSpPr>
            <a:spLocks noChangeArrowheads="1"/>
          </p:cNvSpPr>
          <p:nvPr/>
        </p:nvSpPr>
        <p:spPr bwMode="auto">
          <a:xfrm>
            <a:off x="1978310" y="1264287"/>
            <a:ext cx="3780000" cy="36004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Le B.A. élabore le rapport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d’AEP relatif à la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phase </a:t>
            </a:r>
            <a:r>
              <a:rPr lang="fr-FR" sz="800" b="1" dirty="0">
                <a:solidFill>
                  <a:schemeClr val="tx1"/>
                </a:solidFill>
                <a:latin typeface="Arial" charset="0"/>
              </a:rPr>
              <a:t>"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APS"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.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M.O. valide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le rapport et le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transmet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à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l’ANME.</a:t>
            </a:r>
          </a:p>
        </p:txBody>
      </p:sp>
      <p:sp>
        <p:nvSpPr>
          <p:cNvPr id="10" name="AutoShape 66"/>
          <p:cNvSpPr>
            <a:spLocks noChangeArrowheads="1"/>
          </p:cNvSpPr>
          <p:nvPr/>
        </p:nvSpPr>
        <p:spPr bwMode="auto">
          <a:xfrm>
            <a:off x="3954779" y="1985004"/>
            <a:ext cx="1800200" cy="5400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Le B.A. révise le rapport  en 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fonction des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remarques de l’ANME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.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 Le M.O. valide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le rapport révisé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et le transmet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à l’ANME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fr-FR" sz="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Line 89"/>
          <p:cNvSpPr>
            <a:spLocks noChangeShapeType="1"/>
          </p:cNvSpPr>
          <p:nvPr/>
        </p:nvSpPr>
        <p:spPr bwMode="auto">
          <a:xfrm>
            <a:off x="2768258" y="928670"/>
            <a:ext cx="2138" cy="33561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2" name="Line 80"/>
          <p:cNvSpPr>
            <a:spLocks noChangeShapeType="1"/>
          </p:cNvSpPr>
          <p:nvPr/>
        </p:nvSpPr>
        <p:spPr bwMode="auto">
          <a:xfrm>
            <a:off x="3591934" y="2250547"/>
            <a:ext cx="362396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sz="1400" dirty="0"/>
          </a:p>
        </p:txBody>
      </p:sp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3467056" y="5295966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FF0000"/>
                </a:solidFill>
                <a:latin typeface="Arial" charset="0"/>
              </a:rPr>
              <a:t>Non</a:t>
            </a:r>
          </a:p>
        </p:txBody>
      </p:sp>
      <p:sp>
        <p:nvSpPr>
          <p:cNvPr id="14" name="Text Box 38"/>
          <p:cNvSpPr txBox="1">
            <a:spLocks noChangeArrowheads="1"/>
          </p:cNvSpPr>
          <p:nvPr/>
        </p:nvSpPr>
        <p:spPr bwMode="auto">
          <a:xfrm>
            <a:off x="3467055" y="3689771"/>
            <a:ext cx="5746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100" b="1" dirty="0">
                <a:solidFill>
                  <a:srgbClr val="FF0000"/>
                </a:solidFill>
                <a:latin typeface="Arial" charset="0"/>
              </a:rPr>
              <a:t>Non</a:t>
            </a:r>
            <a:endParaRPr lang="fr-FR" sz="12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5" name="AutoShape 43"/>
          <p:cNvSpPr>
            <a:spLocks noChangeArrowheads="1"/>
          </p:cNvSpPr>
          <p:nvPr/>
        </p:nvSpPr>
        <p:spPr bwMode="auto">
          <a:xfrm>
            <a:off x="1974739" y="3698147"/>
            <a:ext cx="1620000" cy="540000"/>
          </a:xfrm>
          <a:prstGeom prst="flowChartDecision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Rapport approuvé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par l’ANME</a:t>
            </a:r>
          </a:p>
        </p:txBody>
      </p:sp>
      <p:sp>
        <p:nvSpPr>
          <p:cNvPr id="16" name="AutoShape 44"/>
          <p:cNvSpPr>
            <a:spLocks noChangeArrowheads="1"/>
          </p:cNvSpPr>
          <p:nvPr/>
        </p:nvSpPr>
        <p:spPr bwMode="auto">
          <a:xfrm>
            <a:off x="1978309" y="5302965"/>
            <a:ext cx="1620000" cy="540000"/>
          </a:xfrm>
          <a:prstGeom prst="flowChartDecision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Rapport approuvé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par l’ANME</a:t>
            </a:r>
          </a:p>
        </p:txBody>
      </p:sp>
      <p:sp>
        <p:nvSpPr>
          <p:cNvPr id="17" name="Line 49"/>
          <p:cNvSpPr>
            <a:spLocks noChangeShapeType="1"/>
          </p:cNvSpPr>
          <p:nvPr/>
        </p:nvSpPr>
        <p:spPr bwMode="auto">
          <a:xfrm>
            <a:off x="3598309" y="3968147"/>
            <a:ext cx="356021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8" name="Line 50"/>
          <p:cNvSpPr>
            <a:spLocks noChangeShapeType="1"/>
          </p:cNvSpPr>
          <p:nvPr/>
        </p:nvSpPr>
        <p:spPr bwMode="auto">
          <a:xfrm>
            <a:off x="2771800" y="4238147"/>
            <a:ext cx="0" cy="266501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9" name="Line 51"/>
          <p:cNvSpPr>
            <a:spLocks noChangeShapeType="1"/>
          </p:cNvSpPr>
          <p:nvPr/>
        </p:nvSpPr>
        <p:spPr bwMode="auto">
          <a:xfrm flipH="1">
            <a:off x="2781933" y="3208510"/>
            <a:ext cx="6375" cy="4896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20" name="Line 52"/>
          <p:cNvSpPr>
            <a:spLocks noChangeShapeType="1"/>
          </p:cNvSpPr>
          <p:nvPr/>
        </p:nvSpPr>
        <p:spPr bwMode="auto">
          <a:xfrm>
            <a:off x="2770397" y="4864648"/>
            <a:ext cx="1403" cy="43831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21" name="Line 53"/>
          <p:cNvSpPr>
            <a:spLocks noChangeShapeType="1"/>
          </p:cNvSpPr>
          <p:nvPr/>
        </p:nvSpPr>
        <p:spPr bwMode="auto">
          <a:xfrm>
            <a:off x="2771798" y="5842966"/>
            <a:ext cx="13321" cy="38988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22" name="Text Box 55"/>
          <p:cNvSpPr txBox="1">
            <a:spLocks noChangeArrowheads="1"/>
          </p:cNvSpPr>
          <p:nvPr/>
        </p:nvSpPr>
        <p:spPr bwMode="auto">
          <a:xfrm>
            <a:off x="2773189" y="4227649"/>
            <a:ext cx="5746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>
                <a:solidFill>
                  <a:srgbClr val="008000"/>
                </a:solidFill>
                <a:latin typeface="Arial" charset="0"/>
              </a:rPr>
              <a:t>Oui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771098" y="5860935"/>
            <a:ext cx="4427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8000"/>
                </a:solidFill>
                <a:latin typeface="Arial" charset="0"/>
              </a:rPr>
              <a:t>Oui</a:t>
            </a:r>
            <a:endParaRPr lang="fr-FR" dirty="0"/>
          </a:p>
        </p:txBody>
      </p:sp>
      <p:sp>
        <p:nvSpPr>
          <p:cNvPr id="24" name="AutoShape 64"/>
          <p:cNvSpPr>
            <a:spLocks noChangeArrowheads="1"/>
          </p:cNvSpPr>
          <p:nvPr/>
        </p:nvSpPr>
        <p:spPr bwMode="auto">
          <a:xfrm>
            <a:off x="1978310" y="2848469"/>
            <a:ext cx="3780000" cy="36004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Le B.A. élabore le rapport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d’AEP relatif à la phase </a:t>
            </a:r>
            <a:r>
              <a:rPr lang="fr-FR" sz="800" b="1" dirty="0">
                <a:solidFill>
                  <a:schemeClr val="tx1"/>
                </a:solidFill>
                <a:latin typeface="Arial" charset="0"/>
              </a:rPr>
              <a:t>"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APD"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 .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M.O.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valide le rapport et le transmet à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l’ANME</a:t>
            </a:r>
          </a:p>
        </p:txBody>
      </p:sp>
      <p:sp>
        <p:nvSpPr>
          <p:cNvPr id="25" name="AutoShape 64"/>
          <p:cNvSpPr>
            <a:spLocks noChangeArrowheads="1"/>
          </p:cNvSpPr>
          <p:nvPr/>
        </p:nvSpPr>
        <p:spPr bwMode="auto">
          <a:xfrm>
            <a:off x="1978310" y="4504648"/>
            <a:ext cx="3780000" cy="3600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Le B.A. élabore le rapport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d’AEP relatif à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la phase </a:t>
            </a:r>
            <a:r>
              <a:rPr lang="fr-FR" sz="800" b="1" dirty="0" smtClean="0">
                <a:solidFill>
                  <a:schemeClr val="tx1"/>
                </a:solidFill>
                <a:latin typeface="Arial" charset="0"/>
              </a:rPr>
              <a:t>"E.D et P. des DAO"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.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Le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M.O. valide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le rapport et le transmet à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l’ANME</a:t>
            </a:r>
          </a:p>
        </p:txBody>
      </p:sp>
      <p:sp>
        <p:nvSpPr>
          <p:cNvPr id="26" name="AutoShape 66"/>
          <p:cNvSpPr>
            <a:spLocks noChangeArrowheads="1"/>
          </p:cNvSpPr>
          <p:nvPr/>
        </p:nvSpPr>
        <p:spPr bwMode="auto">
          <a:xfrm>
            <a:off x="3954330" y="3698273"/>
            <a:ext cx="1800200" cy="5400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Le B.A. révise le rapport  en 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fonction des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remarques de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l’ANME.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 Le M.O. valide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le rapport révisé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et le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transmet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à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l’ANME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fr-FR" sz="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" name="AutoShape 66"/>
          <p:cNvSpPr>
            <a:spLocks noChangeArrowheads="1"/>
          </p:cNvSpPr>
          <p:nvPr/>
        </p:nvSpPr>
        <p:spPr bwMode="auto">
          <a:xfrm>
            <a:off x="3954330" y="5310860"/>
            <a:ext cx="1800200" cy="540000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Le B.A. révise le rapport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en</a:t>
            </a:r>
            <a:endParaRPr lang="fr-FR" sz="800" dirty="0">
              <a:solidFill>
                <a:schemeClr val="tx1"/>
              </a:solidFill>
              <a:latin typeface="Arial" charset="0"/>
            </a:endParaRP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 fonction des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remarques de l’ANME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.</a:t>
            </a:r>
          </a:p>
          <a:p>
            <a:r>
              <a:rPr lang="fr-FR" sz="800" dirty="0">
                <a:solidFill>
                  <a:schemeClr val="tx1"/>
                </a:solidFill>
                <a:latin typeface="Arial" charset="0"/>
              </a:rPr>
              <a:t> Le M.O. 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valide le rapport révisé</a:t>
            </a:r>
          </a:p>
          <a:p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et le transmet à </a:t>
            </a:r>
            <a:r>
              <a:rPr lang="fr-FR" sz="800" dirty="0">
                <a:solidFill>
                  <a:schemeClr val="tx1"/>
                </a:solidFill>
                <a:latin typeface="Arial" charset="0"/>
              </a:rPr>
              <a:t>l’ANME</a:t>
            </a:r>
            <a:r>
              <a:rPr lang="fr-FR" sz="800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fr-FR" sz="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" name="Line 49"/>
          <p:cNvSpPr>
            <a:spLocks noChangeShapeType="1"/>
          </p:cNvSpPr>
          <p:nvPr/>
        </p:nvSpPr>
        <p:spPr bwMode="auto">
          <a:xfrm>
            <a:off x="3594739" y="5572965"/>
            <a:ext cx="36004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cxnSp>
        <p:nvCxnSpPr>
          <p:cNvPr id="29" name="Forme 42"/>
          <p:cNvCxnSpPr>
            <a:stCxn id="10" idx="0"/>
          </p:cNvCxnSpPr>
          <p:nvPr/>
        </p:nvCxnSpPr>
        <p:spPr>
          <a:xfrm rot="16200000" flipV="1">
            <a:off x="3740631" y="870756"/>
            <a:ext cx="144016" cy="2084480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0" name="Forme 29"/>
          <p:cNvCxnSpPr>
            <a:stCxn id="26" idx="0"/>
          </p:cNvCxnSpPr>
          <p:nvPr/>
        </p:nvCxnSpPr>
        <p:spPr>
          <a:xfrm rot="16200000" flipV="1">
            <a:off x="3698638" y="2542481"/>
            <a:ext cx="228956" cy="2082628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1" name="Forme 30"/>
          <p:cNvCxnSpPr>
            <a:stCxn id="27" idx="0"/>
          </p:cNvCxnSpPr>
          <p:nvPr/>
        </p:nvCxnSpPr>
        <p:spPr>
          <a:xfrm rot="16200000" flipV="1">
            <a:off x="3707045" y="4163475"/>
            <a:ext cx="222274" cy="2072496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2" name="Line 53"/>
          <p:cNvSpPr>
            <a:spLocks noChangeShapeType="1"/>
          </p:cNvSpPr>
          <p:nvPr/>
        </p:nvSpPr>
        <p:spPr bwMode="auto">
          <a:xfrm flipH="1">
            <a:off x="7380312" y="928670"/>
            <a:ext cx="0" cy="53041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  <p:cxnSp>
        <p:nvCxnSpPr>
          <p:cNvPr id="33" name="Connecteur droit 32"/>
          <p:cNvCxnSpPr>
            <a:stCxn id="21" idx="1"/>
            <a:endCxn id="32" idx="1"/>
          </p:cNvCxnSpPr>
          <p:nvPr/>
        </p:nvCxnSpPr>
        <p:spPr bwMode="auto">
          <a:xfrm flipV="1">
            <a:off x="2785119" y="6232845"/>
            <a:ext cx="4595193" cy="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4" name="Line 52"/>
          <p:cNvSpPr>
            <a:spLocks noChangeShapeType="1"/>
          </p:cNvSpPr>
          <p:nvPr/>
        </p:nvSpPr>
        <p:spPr bwMode="auto">
          <a:xfrm flipH="1">
            <a:off x="4860031" y="6232846"/>
            <a:ext cx="12160" cy="52847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fr-FR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14343</TotalTime>
  <Words>1362</Words>
  <Application>Microsoft Office PowerPoint</Application>
  <PresentationFormat>Affichage à l'écran (4:3)</PresentationFormat>
  <Paragraphs>194</Paragraphs>
  <Slides>12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Modèle par défaut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Merci pour votre attention</vt:lpstr>
    </vt:vector>
  </TitlesOfParts>
  <Company>ANER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hanchi</dc:creator>
  <cp:lastModifiedBy>imedtr</cp:lastModifiedBy>
  <cp:revision>889</cp:revision>
  <cp:lastPrinted>2010-05-21T14:02:51Z</cp:lastPrinted>
  <dcterms:created xsi:type="dcterms:W3CDTF">1980-01-16T14:10:01Z</dcterms:created>
  <dcterms:modified xsi:type="dcterms:W3CDTF">2021-02-22T10:34:23Z</dcterms:modified>
</cp:coreProperties>
</file>