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727" r:id="rId2"/>
    <p:sldId id="650" r:id="rId3"/>
    <p:sldId id="655" r:id="rId4"/>
    <p:sldId id="734" r:id="rId5"/>
    <p:sldId id="735" r:id="rId6"/>
    <p:sldId id="736" r:id="rId7"/>
    <p:sldId id="737" r:id="rId8"/>
    <p:sldId id="738" r:id="rId9"/>
    <p:sldId id="739" r:id="rId10"/>
    <p:sldId id="740" r:id="rId11"/>
    <p:sldId id="741" r:id="rId12"/>
    <p:sldId id="742" r:id="rId13"/>
    <p:sldId id="743" r:id="rId14"/>
    <p:sldId id="744" r:id="rId15"/>
    <p:sldId id="745" r:id="rId16"/>
    <p:sldId id="311" r:id="rId17"/>
  </p:sldIdLst>
  <p:sldSz cx="9144000" cy="6858000" type="screen4x3"/>
  <p:notesSz cx="6735763" cy="9869488"/>
  <p:defaultTextStyle>
    <a:defPPr>
      <a:defRPr lang="fr-FR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  <p:clrMru>
    <a:srgbClr val="008000"/>
    <a:srgbClr val="0000FF"/>
    <a:srgbClr val="FF0000"/>
    <a:srgbClr val="3399FF"/>
    <a:srgbClr val="FF00FF"/>
    <a:srgbClr val="CCFFFF"/>
    <a:srgbClr val="FFFF00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865" autoAdjust="0"/>
    <p:restoredTop sz="94915" autoAdjust="0"/>
  </p:normalViewPr>
  <p:slideViewPr>
    <p:cSldViewPr showGuides="1">
      <p:cViewPr>
        <p:scale>
          <a:sx n="80" d="100"/>
          <a:sy n="80" d="100"/>
        </p:scale>
        <p:origin x="-2430" y="-6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6" d="100"/>
          <a:sy n="56" d="100"/>
        </p:scale>
        <p:origin x="-1830" y="-72"/>
      </p:cViewPr>
      <p:guideLst>
        <p:guide orient="horz" pos="3108"/>
        <p:guide pos="212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63" tIns="45532" rIns="91063" bIns="45532" numCol="1" anchor="t" anchorCtr="0" compatLnSpc="1">
            <a:prstTxWarp prst="textNoShape">
              <a:avLst/>
            </a:prstTxWarp>
          </a:bodyPr>
          <a:lstStyle>
            <a:lvl1pPr algn="l" defTabSz="911225">
              <a:defRPr sz="12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63" tIns="45532" rIns="91063" bIns="45532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63" tIns="45532" rIns="91063" bIns="45532" numCol="1" anchor="b" anchorCtr="0" compatLnSpc="1">
            <a:prstTxWarp prst="textNoShape">
              <a:avLst/>
            </a:prstTxWarp>
          </a:bodyPr>
          <a:lstStyle>
            <a:lvl1pPr algn="l" defTabSz="911225">
              <a:defRPr sz="12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5775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63" tIns="45532" rIns="91063" bIns="45532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BDBF6AE-31D0-414C-8DA8-DC8A3477F0FC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63" tIns="45532" rIns="91063" bIns="45532" numCol="1" anchor="t" anchorCtr="0" compatLnSpc="1">
            <a:prstTxWarp prst="textNoShape">
              <a:avLst/>
            </a:prstTxWarp>
          </a:bodyPr>
          <a:lstStyle>
            <a:lvl1pPr algn="l" defTabSz="911225">
              <a:defRPr sz="12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5805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868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63" tIns="45532" rIns="91063" bIns="45532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6388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762000"/>
            <a:ext cx="4875212" cy="3656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805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22813"/>
            <a:ext cx="4906962" cy="441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63" tIns="45532" rIns="91063" bIns="455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5805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9425"/>
            <a:ext cx="29448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63" tIns="45532" rIns="91063" bIns="45532" numCol="1" anchor="b" anchorCtr="0" compatLnSpc="1">
            <a:prstTxWarp prst="textNoShape">
              <a:avLst/>
            </a:prstTxWarp>
          </a:bodyPr>
          <a:lstStyle>
            <a:lvl1pPr algn="l" defTabSz="911225">
              <a:defRPr sz="12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5805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69425"/>
            <a:ext cx="28686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63" tIns="45532" rIns="91063" bIns="45532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C5505A1-198B-4C1F-A4DB-1555BB39E653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B7CB05-CFAD-436B-BF68-952192A8BA92}" type="slidenum">
              <a:rPr lang="fr-FR" smtClean="0"/>
              <a:pPr/>
              <a:t>1</a:t>
            </a:fld>
            <a:endParaRPr lang="fr-FR" dirty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62000"/>
            <a:ext cx="4872038" cy="3656013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BDE7AE-2F7C-49DD-8C88-620BFD113D7B}" type="slidenum">
              <a:rPr lang="fr-FR" smtClean="0"/>
              <a:pPr/>
              <a:t>10</a:t>
            </a:fld>
            <a:endParaRPr lang="fr-FR" dirty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35537" cy="3702050"/>
          </a:xfrm>
          <a:solidFill>
            <a:srgbClr val="FFFFFF"/>
          </a:solidFill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87888"/>
            <a:ext cx="4938713" cy="44418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BDE7AE-2F7C-49DD-8C88-620BFD113D7B}" type="slidenum">
              <a:rPr lang="fr-FR" smtClean="0"/>
              <a:pPr/>
              <a:t>11</a:t>
            </a:fld>
            <a:endParaRPr lang="fr-FR" dirty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35537" cy="3702050"/>
          </a:xfrm>
          <a:solidFill>
            <a:srgbClr val="FFFFFF"/>
          </a:solidFill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87888"/>
            <a:ext cx="4938713" cy="44418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BDE7AE-2F7C-49DD-8C88-620BFD113D7B}" type="slidenum">
              <a:rPr lang="fr-FR" smtClean="0"/>
              <a:pPr/>
              <a:t>12</a:t>
            </a:fld>
            <a:endParaRPr lang="fr-FR" dirty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35537" cy="3702050"/>
          </a:xfrm>
          <a:solidFill>
            <a:srgbClr val="FFFFFF"/>
          </a:solidFill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87888"/>
            <a:ext cx="4938713" cy="44418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BDE7AE-2F7C-49DD-8C88-620BFD113D7B}" type="slidenum">
              <a:rPr lang="fr-FR" smtClean="0"/>
              <a:pPr/>
              <a:t>13</a:t>
            </a:fld>
            <a:endParaRPr lang="fr-FR" dirty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35537" cy="3702050"/>
          </a:xfrm>
          <a:solidFill>
            <a:srgbClr val="FFFFFF"/>
          </a:solidFill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87888"/>
            <a:ext cx="4938713" cy="44418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BDE7AE-2F7C-49DD-8C88-620BFD113D7B}" type="slidenum">
              <a:rPr lang="fr-FR" smtClean="0"/>
              <a:pPr/>
              <a:t>14</a:t>
            </a:fld>
            <a:endParaRPr lang="fr-FR" dirty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35537" cy="3702050"/>
          </a:xfrm>
          <a:solidFill>
            <a:srgbClr val="FFFFFF"/>
          </a:solidFill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87888"/>
            <a:ext cx="4938713" cy="44418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BDE7AE-2F7C-49DD-8C88-620BFD113D7B}" type="slidenum">
              <a:rPr lang="fr-FR" smtClean="0"/>
              <a:pPr/>
              <a:t>15</a:t>
            </a:fld>
            <a:endParaRPr lang="fr-FR" dirty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35537" cy="3702050"/>
          </a:xfrm>
          <a:solidFill>
            <a:srgbClr val="FFFFFF"/>
          </a:solidFill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87888"/>
            <a:ext cx="4938713" cy="44418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2C8277-52C2-4C8F-9212-4E3DD215D1A0}" type="slidenum">
              <a:rPr lang="fr-FR" smtClean="0"/>
              <a:pPr/>
              <a:t>16</a:t>
            </a:fld>
            <a:endParaRPr lang="fr-FR" dirty="0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62000"/>
            <a:ext cx="4872038" cy="3656013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F33B9-B3D0-4F06-96B9-6199DF04F7F0}" type="slidenum">
              <a:rPr lang="fr-FR" smtClean="0"/>
              <a:pPr/>
              <a:t>2</a:t>
            </a:fld>
            <a:endParaRPr lang="fr-FR" dirty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62000"/>
            <a:ext cx="4872038" cy="3656013"/>
          </a:xfrm>
          <a:solidFill>
            <a:srgbClr val="FFFFFF"/>
          </a:solidFill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BDE7AE-2F7C-49DD-8C88-620BFD113D7B}" type="slidenum">
              <a:rPr lang="fr-FR" smtClean="0"/>
              <a:pPr/>
              <a:t>3</a:t>
            </a:fld>
            <a:endParaRPr lang="fr-FR" dirty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35537" cy="3702050"/>
          </a:xfrm>
          <a:solidFill>
            <a:srgbClr val="FFFFFF"/>
          </a:solidFill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87888"/>
            <a:ext cx="4938713" cy="44418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BDE7AE-2F7C-49DD-8C88-620BFD113D7B}" type="slidenum">
              <a:rPr lang="fr-FR" smtClean="0"/>
              <a:pPr/>
              <a:t>4</a:t>
            </a:fld>
            <a:endParaRPr lang="fr-FR" dirty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35537" cy="3702050"/>
          </a:xfrm>
          <a:solidFill>
            <a:srgbClr val="FFFFFF"/>
          </a:solidFill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87888"/>
            <a:ext cx="4938713" cy="44418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BDE7AE-2F7C-49DD-8C88-620BFD113D7B}" type="slidenum">
              <a:rPr lang="fr-FR" smtClean="0"/>
              <a:pPr/>
              <a:t>5</a:t>
            </a:fld>
            <a:endParaRPr lang="fr-FR" dirty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35537" cy="3702050"/>
          </a:xfrm>
          <a:solidFill>
            <a:srgbClr val="FFFFFF"/>
          </a:solidFill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87888"/>
            <a:ext cx="4938713" cy="44418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BDE7AE-2F7C-49DD-8C88-620BFD113D7B}" type="slidenum">
              <a:rPr lang="fr-FR" smtClean="0"/>
              <a:pPr/>
              <a:t>6</a:t>
            </a:fld>
            <a:endParaRPr lang="fr-FR" dirty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35537" cy="3702050"/>
          </a:xfrm>
          <a:solidFill>
            <a:srgbClr val="FFFFFF"/>
          </a:solidFill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87888"/>
            <a:ext cx="4938713" cy="44418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BDE7AE-2F7C-49DD-8C88-620BFD113D7B}" type="slidenum">
              <a:rPr lang="fr-FR" smtClean="0"/>
              <a:pPr/>
              <a:t>7</a:t>
            </a:fld>
            <a:endParaRPr lang="fr-FR" dirty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35537" cy="3702050"/>
          </a:xfrm>
          <a:solidFill>
            <a:srgbClr val="FFFFFF"/>
          </a:solidFill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87888"/>
            <a:ext cx="4938713" cy="44418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BDE7AE-2F7C-49DD-8C88-620BFD113D7B}" type="slidenum">
              <a:rPr lang="fr-FR" smtClean="0"/>
              <a:pPr/>
              <a:t>8</a:t>
            </a:fld>
            <a:endParaRPr lang="fr-FR" dirty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35537" cy="3702050"/>
          </a:xfrm>
          <a:solidFill>
            <a:srgbClr val="FFFFFF"/>
          </a:solidFill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87888"/>
            <a:ext cx="4938713" cy="44418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BDE7AE-2F7C-49DD-8C88-620BFD113D7B}" type="slidenum">
              <a:rPr lang="fr-FR" smtClean="0"/>
              <a:pPr/>
              <a:t>9</a:t>
            </a:fld>
            <a:endParaRPr lang="fr-FR" dirty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35537" cy="3702050"/>
          </a:xfrm>
          <a:solidFill>
            <a:srgbClr val="FFFFFF"/>
          </a:solidFill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87888"/>
            <a:ext cx="4938713" cy="44418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B024A-0599-4B10-874E-F45D392B7A33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5CC86-8010-4234-A1C3-737CEFFA8353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9FEF3-EEC5-48F4-851E-FEBB619CE0F0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re. Diagramm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27BBC-1B06-42E7-8D93-59C313CEC884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352A6-E36D-4235-9C4D-F28D6DA19D61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146E9-E153-4442-A687-7B411C44F65A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4494B-D4BD-4B0D-93DD-2524B6D81415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D7CC3-6E2A-4C9B-BD29-A06254732396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B3D75-839F-4FC6-A0A2-7D7F7C7DF39C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35A9C-F3DF-4FE6-BA25-03892B720D7F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FD031-65FE-4264-A130-7578CD3A8EC5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637F2-53F5-4CD1-A26C-EB03E4B5690E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dirty="0">
                <a:latin typeface="+mn-lt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latin typeface="+mn-lt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cs typeface="Times New Roman" pitchFamily="18" charset="0"/>
              </a:defRPr>
            </a:lvl1pPr>
          </a:lstStyle>
          <a:p>
            <a:pPr>
              <a:defRPr/>
            </a:pPr>
            <a:fld id="{2C8FDD26-291B-4ED2-8F68-4705FDFE477C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27" name="Text Box 11"/>
          <p:cNvSpPr txBox="1">
            <a:spLocks noChangeArrowheads="1"/>
          </p:cNvSpPr>
          <p:nvPr/>
        </p:nvSpPr>
        <p:spPr bwMode="auto">
          <a:xfrm>
            <a:off x="33015" y="2535318"/>
            <a:ext cx="9039579" cy="1107996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Le logiciel CLIP</a:t>
            </a:r>
          </a:p>
          <a:p>
            <a:r>
              <a:rPr lang="fr-FR" sz="1800" b="1" dirty="0" smtClean="0">
                <a:solidFill>
                  <a:srgbClr val="008000"/>
                </a:solidFill>
              </a:rPr>
              <a:t>C</a:t>
            </a:r>
            <a:r>
              <a:rPr lang="fr-FR" sz="1800" b="1" dirty="0" smtClean="0">
                <a:solidFill>
                  <a:schemeClr val="bg1"/>
                </a:solidFill>
              </a:rPr>
              <a:t>onception et </a:t>
            </a:r>
            <a:r>
              <a:rPr lang="fr-FR" sz="1800" b="1" dirty="0" smtClean="0">
                <a:solidFill>
                  <a:srgbClr val="008000"/>
                </a:solidFill>
              </a:rPr>
              <a:t>L</a:t>
            </a:r>
            <a:r>
              <a:rPr lang="fr-FR" sz="1800" b="1" dirty="0" smtClean="0">
                <a:solidFill>
                  <a:schemeClr val="bg1"/>
                </a:solidFill>
              </a:rPr>
              <a:t>abellisation d’</a:t>
            </a:r>
            <a:r>
              <a:rPr lang="fr-FR" sz="1800" b="1" dirty="0" smtClean="0">
                <a:solidFill>
                  <a:srgbClr val="008000"/>
                </a:solidFill>
              </a:rPr>
              <a:t>I</a:t>
            </a:r>
            <a:r>
              <a:rPr lang="fr-FR" sz="1800" b="1" dirty="0" smtClean="0">
                <a:solidFill>
                  <a:schemeClr val="bg1"/>
                </a:solidFill>
              </a:rPr>
              <a:t>mmeubles </a:t>
            </a:r>
            <a:r>
              <a:rPr lang="fr-FR" sz="1800" b="1" dirty="0" smtClean="0">
                <a:solidFill>
                  <a:srgbClr val="008000"/>
                </a:solidFill>
              </a:rPr>
              <a:t>P</a:t>
            </a:r>
            <a:r>
              <a:rPr lang="fr-FR" sz="1800" b="1" dirty="0" smtClean="0">
                <a:solidFill>
                  <a:schemeClr val="bg1"/>
                </a:solidFill>
              </a:rPr>
              <a:t>erformants</a:t>
            </a:r>
          </a:p>
          <a:p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6215" y="147083"/>
            <a:ext cx="2952328" cy="1353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1406" y="1752889"/>
            <a:ext cx="89802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Webinaire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écoconstruction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Rev'ACTE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1326419" y="4103849"/>
            <a:ext cx="64087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Mardi 23 février 2021</a:t>
            </a:r>
            <a:endParaRPr lang="fr-FR" sz="16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1938950" y="4665328"/>
            <a:ext cx="5199768" cy="127727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Imed TRIKI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Ingénieur thermicien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Direction de l’Utilisation Rationnelle de l’Énergie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Agence Nationale pour la Maitrise de l’ Énergie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 imed.triki@anme.nat.tn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16"/>
          <p:cNvSpPr txBox="1">
            <a:spLocks noChangeArrowheads="1"/>
          </p:cNvSpPr>
          <p:nvPr/>
        </p:nvSpPr>
        <p:spPr bwMode="auto">
          <a:xfrm>
            <a:off x="190500" y="188640"/>
            <a:ext cx="8763000" cy="661720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Interface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000108"/>
            <a:ext cx="7559201" cy="50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23117" y="928670"/>
            <a:ext cx="14791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Arial" charset="0"/>
                <a:cs typeface="Arial" charset="0"/>
              </a:rPr>
              <a:t>Vitrages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16"/>
          <p:cNvSpPr txBox="1">
            <a:spLocks noChangeArrowheads="1"/>
          </p:cNvSpPr>
          <p:nvPr/>
        </p:nvSpPr>
        <p:spPr bwMode="auto">
          <a:xfrm>
            <a:off x="190500" y="188640"/>
            <a:ext cx="8763000" cy="661720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Interface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285860"/>
            <a:ext cx="7727799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23117" y="928670"/>
            <a:ext cx="9701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Arial" charset="0"/>
                <a:cs typeface="Arial" charset="0"/>
              </a:rPr>
              <a:t>Ajout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16"/>
          <p:cNvSpPr txBox="1">
            <a:spLocks noChangeArrowheads="1"/>
          </p:cNvSpPr>
          <p:nvPr/>
        </p:nvSpPr>
        <p:spPr bwMode="auto">
          <a:xfrm>
            <a:off x="190500" y="188640"/>
            <a:ext cx="8763000" cy="661720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Interface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5826" y="1347091"/>
            <a:ext cx="8058174" cy="5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23117" y="928670"/>
            <a:ext cx="41184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Arial" charset="0"/>
                <a:cs typeface="Arial" charset="0"/>
              </a:rPr>
              <a:t>Comparaison des versions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16"/>
          <p:cNvSpPr txBox="1">
            <a:spLocks noChangeArrowheads="1"/>
          </p:cNvSpPr>
          <p:nvPr/>
        </p:nvSpPr>
        <p:spPr bwMode="auto">
          <a:xfrm>
            <a:off x="190500" y="188640"/>
            <a:ext cx="8763000" cy="661720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Interface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71612"/>
            <a:ext cx="8666876" cy="4659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23117" y="928670"/>
            <a:ext cx="14510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Arial" charset="0"/>
                <a:cs typeface="Arial" charset="0"/>
              </a:rPr>
              <a:t>Détailles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16"/>
          <p:cNvSpPr txBox="1">
            <a:spLocks noChangeArrowheads="1"/>
          </p:cNvSpPr>
          <p:nvPr/>
        </p:nvSpPr>
        <p:spPr bwMode="auto">
          <a:xfrm>
            <a:off x="190500" y="188640"/>
            <a:ext cx="8763000" cy="661720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Interface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846" y="1714488"/>
            <a:ext cx="8405154" cy="5016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23117" y="928670"/>
            <a:ext cx="21162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Arial" charset="0"/>
                <a:cs typeface="Arial" charset="0"/>
              </a:rPr>
              <a:t>Équipements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16"/>
          <p:cNvSpPr txBox="1">
            <a:spLocks noChangeArrowheads="1"/>
          </p:cNvSpPr>
          <p:nvPr/>
        </p:nvSpPr>
        <p:spPr bwMode="auto">
          <a:xfrm>
            <a:off x="190500" y="188640"/>
            <a:ext cx="8763000" cy="661720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Exercices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3117" y="928671"/>
            <a:ext cx="54345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latin typeface="Arial" charset="0"/>
                <a:cs typeface="Arial" charset="0"/>
              </a:rPr>
              <a:t>Cas 1: bâtiment à usage de bureaux</a:t>
            </a:r>
          </a:p>
          <a:p>
            <a:r>
              <a:rPr lang="fr-FR" b="1" dirty="0" smtClean="0">
                <a:latin typeface="Arial" charset="0"/>
                <a:cs typeface="Arial" charset="0"/>
              </a:rPr>
              <a:t> 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223117" y="2097937"/>
            <a:ext cx="53319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Arial" charset="0"/>
                <a:cs typeface="Arial" charset="0"/>
              </a:rPr>
              <a:t>Cas 2: bâtiment à usage résidentiel</a:t>
            </a:r>
          </a:p>
          <a:p>
            <a:r>
              <a:rPr lang="fr-FR" b="1" dirty="0" smtClean="0">
                <a:latin typeface="Arial" charset="0"/>
                <a:cs typeface="Arial" charset="0"/>
              </a:rPr>
              <a:t>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286245" y="2426088"/>
            <a:ext cx="8568952" cy="1494656"/>
          </a:xfrm>
        </p:spPr>
        <p:txBody>
          <a:bodyPr>
            <a:noAutofit/>
          </a:bodyPr>
          <a:lstStyle/>
          <a:p>
            <a:pPr algn="ctr"/>
            <a:r>
              <a:rPr lang="fr-FR" sz="4400" b="1" i="1" dirty="0" smtClean="0">
                <a:solidFill>
                  <a:srgbClr val="3399FF"/>
                </a:solidFill>
                <a:latin typeface="Bookman Old Style" pitchFamily="18" charset="0"/>
              </a:rPr>
              <a:t>Merci pour votre attention</a:t>
            </a:r>
            <a:endParaRPr lang="fr-FR" sz="4400" b="1" i="1" dirty="0">
              <a:solidFill>
                <a:srgbClr val="3399FF"/>
              </a:solidFill>
              <a:latin typeface="Bookman Old Style" pitchFamily="18" charset="0"/>
            </a:endParaRPr>
          </a:p>
        </p:txBody>
      </p:sp>
      <p:pic>
        <p:nvPicPr>
          <p:cNvPr id="12" name="Image 11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1951650" y="3980412"/>
            <a:ext cx="5199768" cy="127727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Imed TRIKI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Ingénieur thermicien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Direction de l’Utilisation Rationnelle de l’Énergie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Agence Nationale pour la Maitrise de l’ Énergie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 imed.triki@anme.nat.tn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2"/>
          <p:cNvSpPr txBox="1">
            <a:spLocks noChangeArrowheads="1"/>
          </p:cNvSpPr>
          <p:nvPr/>
        </p:nvSpPr>
        <p:spPr bwMode="auto">
          <a:xfrm>
            <a:off x="190500" y="188640"/>
            <a:ext cx="8763000" cy="723275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fr-FR" sz="22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Sommaire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fr-FR" sz="4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029" name="Rectangle 11"/>
          <p:cNvSpPr>
            <a:spLocks noChangeArrowheads="1"/>
          </p:cNvSpPr>
          <p:nvPr/>
        </p:nvSpPr>
        <p:spPr bwMode="auto">
          <a:xfrm>
            <a:off x="0" y="1071546"/>
            <a:ext cx="9144000" cy="75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0850" indent="-450850" algn="just">
              <a:lnSpc>
                <a:spcPct val="200000"/>
              </a:lnSpc>
              <a:spcBef>
                <a:spcPct val="20000"/>
              </a:spcBef>
              <a:buClr>
                <a:srgbClr val="000066"/>
              </a:buClr>
              <a:buFontTx/>
              <a:buAutoNum type="arabicPeriod"/>
            </a:pPr>
            <a:r>
              <a:rPr lang="fr-FR" sz="2000" b="1" i="1" dirty="0" smtClean="0">
                <a:latin typeface="Arial" charset="0"/>
                <a:cs typeface="Arial" charset="0"/>
              </a:rPr>
              <a:t>Présentation du logiciel</a:t>
            </a:r>
          </a:p>
          <a:p>
            <a:pPr marL="450850" lvl="0" indent="-450850" algn="just">
              <a:lnSpc>
                <a:spcPct val="200000"/>
              </a:lnSpc>
              <a:spcBef>
                <a:spcPct val="20000"/>
              </a:spcBef>
              <a:buClr>
                <a:srgbClr val="000066"/>
              </a:buClr>
              <a:buFontTx/>
              <a:buAutoNum type="arabicPeriod"/>
            </a:pPr>
            <a:r>
              <a:rPr lang="fr-FR" sz="2000" b="1" i="1" dirty="0" smtClean="0">
                <a:latin typeface="Arial" charset="0"/>
                <a:cs typeface="Arial" charset="0"/>
              </a:rPr>
              <a:t>Cibles</a:t>
            </a:r>
          </a:p>
          <a:p>
            <a:pPr marL="450850" indent="-450850" algn="just">
              <a:lnSpc>
                <a:spcPct val="200000"/>
              </a:lnSpc>
              <a:spcBef>
                <a:spcPct val="20000"/>
              </a:spcBef>
              <a:buClr>
                <a:srgbClr val="000066"/>
              </a:buClr>
              <a:buFontTx/>
              <a:buAutoNum type="arabicPeriod"/>
            </a:pPr>
            <a:r>
              <a:rPr lang="fr-FR" sz="2000" b="1" i="1" dirty="0" smtClean="0">
                <a:latin typeface="Arial" charset="0"/>
                <a:cs typeface="Arial" charset="0"/>
              </a:rPr>
              <a:t>Spécificités</a:t>
            </a:r>
            <a:endParaRPr lang="fr-FR" sz="2000" b="1" i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450850" indent="-450850" algn="just">
              <a:lnSpc>
                <a:spcPct val="200000"/>
              </a:lnSpc>
              <a:spcBef>
                <a:spcPct val="20000"/>
              </a:spcBef>
              <a:buClr>
                <a:srgbClr val="000066"/>
              </a:buClr>
              <a:buFontTx/>
              <a:buAutoNum type="arabicPeriod"/>
            </a:pPr>
            <a:r>
              <a:rPr lang="fr-FR" sz="2000" b="1" i="1" dirty="0" smtClean="0">
                <a:latin typeface="Arial" charset="0"/>
                <a:cs typeface="Arial" charset="0"/>
              </a:rPr>
              <a:t>Interface</a:t>
            </a:r>
          </a:p>
          <a:p>
            <a:pPr marL="450850" indent="-450850" algn="just">
              <a:lnSpc>
                <a:spcPct val="200000"/>
              </a:lnSpc>
              <a:spcBef>
                <a:spcPct val="20000"/>
              </a:spcBef>
              <a:buClr>
                <a:srgbClr val="000066"/>
              </a:buClr>
              <a:buFontTx/>
              <a:buAutoNum type="arabicPeriod"/>
            </a:pPr>
            <a:r>
              <a:rPr lang="fr-FR" sz="2000" b="1" i="1" dirty="0" smtClean="0">
                <a:latin typeface="Arial" charset="0"/>
                <a:cs typeface="Arial" charset="0"/>
              </a:rPr>
              <a:t>Exercices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0" b="1" i="1" dirty="0" smtClean="0">
              <a:latin typeface="Arial" charset="0"/>
              <a:cs typeface="Arial" charset="0"/>
            </a:endParaRPr>
          </a:p>
          <a:p>
            <a:pPr marL="450850" indent="-450850" algn="just">
              <a:lnSpc>
                <a:spcPct val="200000"/>
              </a:lnSpc>
              <a:spcBef>
                <a:spcPct val="20000"/>
              </a:spcBef>
              <a:buClr>
                <a:srgbClr val="000066"/>
              </a:buClr>
              <a:buFontTx/>
              <a:buAutoNum type="arabicPeriod"/>
            </a:pPr>
            <a:endParaRPr lang="fr-FR" sz="2000" b="1" i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10"/>
          <p:cNvSpPr txBox="1">
            <a:spLocks noChangeArrowheads="1"/>
          </p:cNvSpPr>
          <p:nvPr/>
        </p:nvSpPr>
        <p:spPr bwMode="auto">
          <a:xfrm>
            <a:off x="0" y="1167830"/>
            <a:ext cx="900115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627063" lvl="1" indent="-360363" algn="just">
              <a:lnSpc>
                <a:spcPct val="200000"/>
              </a:lnSpc>
              <a:buClr>
                <a:srgbClr val="0000FF"/>
              </a:buClr>
              <a:buFont typeface="Wingdings" pitchFamily="2" charset="2"/>
              <a:buChar char="q"/>
            </a:pPr>
            <a:r>
              <a:rPr lang="fr-FR" sz="16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CLIP : C</a:t>
            </a:r>
            <a:r>
              <a:rPr lang="fr-FR" sz="1600" b="1" dirty="0" smtClean="0">
                <a:latin typeface="Arial" charset="0"/>
                <a:cs typeface="Arial" charset="0"/>
              </a:rPr>
              <a:t>onception</a:t>
            </a:r>
            <a:r>
              <a:rPr lang="fr-FR" sz="16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 </a:t>
            </a:r>
            <a:r>
              <a:rPr lang="fr-FR" sz="1600" b="1" dirty="0" smtClean="0">
                <a:latin typeface="Arial" charset="0"/>
                <a:cs typeface="Arial" charset="0"/>
              </a:rPr>
              <a:t>et</a:t>
            </a:r>
            <a:r>
              <a:rPr lang="fr-FR" sz="16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 L</a:t>
            </a:r>
            <a:r>
              <a:rPr lang="fr-FR" sz="1600" b="1" dirty="0" smtClean="0">
                <a:latin typeface="Arial" charset="0"/>
                <a:cs typeface="Arial" charset="0"/>
              </a:rPr>
              <a:t>abellisation</a:t>
            </a:r>
            <a:r>
              <a:rPr lang="fr-FR" sz="16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 </a:t>
            </a:r>
            <a:r>
              <a:rPr lang="fr-FR" sz="1600" b="1" dirty="0" smtClean="0">
                <a:latin typeface="Arial" charset="0"/>
                <a:cs typeface="Arial" charset="0"/>
              </a:rPr>
              <a:t>d’</a:t>
            </a:r>
            <a:r>
              <a:rPr lang="fr-FR" sz="16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I</a:t>
            </a:r>
            <a:r>
              <a:rPr lang="fr-FR" sz="1600" b="1" dirty="0" smtClean="0">
                <a:latin typeface="Arial" charset="0"/>
                <a:cs typeface="Arial" charset="0"/>
              </a:rPr>
              <a:t>mmeubles</a:t>
            </a:r>
            <a:r>
              <a:rPr lang="fr-FR" sz="16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 P</a:t>
            </a:r>
            <a:r>
              <a:rPr lang="fr-FR" sz="1600" b="1" dirty="0" smtClean="0">
                <a:latin typeface="Arial" charset="0"/>
                <a:cs typeface="Arial" charset="0"/>
              </a:rPr>
              <a:t>erformants;</a:t>
            </a:r>
          </a:p>
          <a:p>
            <a:pPr marL="627063" lvl="1" indent="-360363" algn="just">
              <a:lnSpc>
                <a:spcPct val="200000"/>
              </a:lnSpc>
              <a:buClr>
                <a:srgbClr val="0000FF"/>
              </a:buClr>
              <a:buFont typeface="Wingdings" pitchFamily="2" charset="2"/>
              <a:buChar char="q"/>
            </a:pPr>
            <a:r>
              <a:rPr lang="fr-FR" sz="1600" b="1" dirty="0" smtClean="0">
                <a:latin typeface="Arial" charset="0"/>
                <a:cs typeface="Arial" charset="0"/>
              </a:rPr>
              <a:t>Outil simplifié  de vérification  de la conformité des bâtiments neufs à la RTBN;</a:t>
            </a:r>
            <a:endParaRPr lang="fr-FR" sz="1600" b="1" dirty="0">
              <a:latin typeface="Arial" charset="0"/>
              <a:cs typeface="Arial" charset="0"/>
            </a:endParaRPr>
          </a:p>
          <a:p>
            <a:pPr marL="627063" lvl="1" indent="-360363" algn="just">
              <a:lnSpc>
                <a:spcPct val="200000"/>
              </a:lnSpc>
              <a:buClr>
                <a:srgbClr val="0000FF"/>
              </a:buClr>
              <a:buFont typeface="Wingdings" pitchFamily="2" charset="2"/>
              <a:buChar char="q"/>
            </a:pPr>
            <a:r>
              <a:rPr lang="fr-FR" sz="16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Version Permis de Bâtir du logiciel</a:t>
            </a:r>
            <a:r>
              <a:rPr lang="fr-FR" sz="1600" b="1" dirty="0" smtClean="0">
                <a:latin typeface="Arial" charset="0"/>
                <a:cs typeface="Arial" charset="0"/>
              </a:rPr>
              <a:t> : Évaluation des performances thermiques (enveloppe du bâtiment);</a:t>
            </a:r>
          </a:p>
          <a:p>
            <a:pPr marL="627063" lvl="1" indent="-360363" algn="just">
              <a:lnSpc>
                <a:spcPct val="200000"/>
              </a:lnSpc>
              <a:buClr>
                <a:srgbClr val="0000FF"/>
              </a:buClr>
              <a:buFont typeface="Wingdings" pitchFamily="2" charset="2"/>
              <a:buChar char="q"/>
            </a:pPr>
            <a:r>
              <a:rPr lang="fr-FR" sz="16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Version Audit Énergétique sur Plan </a:t>
            </a:r>
            <a:r>
              <a:rPr lang="fr-FR" sz="1600" b="1" dirty="0" smtClean="0">
                <a:latin typeface="Arial" charset="0"/>
                <a:cs typeface="Arial" charset="0"/>
              </a:rPr>
              <a:t>:</a:t>
            </a:r>
            <a:r>
              <a:rPr lang="fr-FR" sz="16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 </a:t>
            </a:r>
            <a:r>
              <a:rPr lang="fr-FR" sz="1600" b="1" dirty="0" smtClean="0">
                <a:latin typeface="Arial" charset="0"/>
                <a:cs typeface="Arial" charset="0"/>
              </a:rPr>
              <a:t>Évaluation des performances thermiques et énergétiques (enveloppe et systèmes énergétiques du bâtiment);</a:t>
            </a:r>
            <a:endParaRPr lang="fr-FR" sz="1600" b="1" dirty="0">
              <a:latin typeface="Arial" charset="0"/>
              <a:cs typeface="Arial" charset="0"/>
            </a:endParaRPr>
          </a:p>
        </p:txBody>
      </p:sp>
      <p:sp>
        <p:nvSpPr>
          <p:cNvPr id="2053" name="Text Box 16"/>
          <p:cNvSpPr txBox="1">
            <a:spLocks noChangeArrowheads="1"/>
          </p:cNvSpPr>
          <p:nvPr/>
        </p:nvSpPr>
        <p:spPr bwMode="auto">
          <a:xfrm>
            <a:off x="190500" y="188640"/>
            <a:ext cx="8763000" cy="658322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Présentation du logiciel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10"/>
          <p:cNvSpPr txBox="1">
            <a:spLocks noChangeArrowheads="1"/>
          </p:cNvSpPr>
          <p:nvPr/>
        </p:nvSpPr>
        <p:spPr bwMode="auto">
          <a:xfrm>
            <a:off x="0" y="1071546"/>
            <a:ext cx="900115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627063" lvl="1" indent="-360363" algn="just">
              <a:lnSpc>
                <a:spcPct val="200000"/>
              </a:lnSpc>
              <a:buClr>
                <a:srgbClr val="0000FF"/>
              </a:buClr>
              <a:buFont typeface="Wingdings" pitchFamily="2" charset="2"/>
              <a:buChar char="q"/>
            </a:pPr>
            <a:r>
              <a:rPr lang="fr-FR" sz="1600" b="1" dirty="0" smtClean="0">
                <a:latin typeface="Arial" charset="0"/>
                <a:cs typeface="Arial" charset="0"/>
              </a:rPr>
              <a:t>Concepteurs de projets;</a:t>
            </a:r>
          </a:p>
          <a:p>
            <a:pPr marL="627063" lvl="1" indent="-360363" algn="just">
              <a:lnSpc>
                <a:spcPct val="200000"/>
              </a:lnSpc>
              <a:buClr>
                <a:srgbClr val="0000FF"/>
              </a:buClr>
              <a:buFont typeface="Wingdings" pitchFamily="2" charset="2"/>
              <a:buChar char="q"/>
            </a:pPr>
            <a:r>
              <a:rPr lang="fr-FR" sz="1600" b="1" dirty="0" smtClean="0">
                <a:latin typeface="Arial" charset="0"/>
                <a:cs typeface="Arial" charset="0"/>
              </a:rPr>
              <a:t>Experts</a:t>
            </a:r>
            <a:r>
              <a:rPr lang="fr-FR" sz="1600" b="1" dirty="0" smtClean="0"/>
              <a:t> </a:t>
            </a:r>
            <a:r>
              <a:rPr lang="fr-FR" sz="1600" b="1" dirty="0" smtClean="0">
                <a:latin typeface="Arial" charset="0"/>
                <a:cs typeface="Arial" charset="0"/>
              </a:rPr>
              <a:t>Auditeurs;</a:t>
            </a:r>
          </a:p>
          <a:p>
            <a:pPr marL="627063" lvl="1" indent="-360363" algn="just">
              <a:lnSpc>
                <a:spcPct val="200000"/>
              </a:lnSpc>
              <a:buClr>
                <a:srgbClr val="0000FF"/>
              </a:buClr>
              <a:buFont typeface="Wingdings" pitchFamily="2" charset="2"/>
              <a:buChar char="q"/>
            </a:pPr>
            <a:r>
              <a:rPr lang="fr-FR" sz="1600" b="1" dirty="0" smtClean="0">
                <a:latin typeface="Arial" charset="0"/>
                <a:cs typeface="Arial" charset="0"/>
              </a:rPr>
              <a:t>Administration.</a:t>
            </a:r>
          </a:p>
          <a:p>
            <a:pPr marL="627063" lvl="1" indent="-360363" algn="just">
              <a:lnSpc>
                <a:spcPct val="200000"/>
              </a:lnSpc>
              <a:buClr>
                <a:srgbClr val="0000FF"/>
              </a:buClr>
            </a:pPr>
            <a:endParaRPr lang="fr-FR" sz="1600" b="1" dirty="0">
              <a:latin typeface="Arial" charset="0"/>
              <a:cs typeface="Arial" charset="0"/>
            </a:endParaRPr>
          </a:p>
        </p:txBody>
      </p:sp>
      <p:sp>
        <p:nvSpPr>
          <p:cNvPr id="2053" name="Text Box 16"/>
          <p:cNvSpPr txBox="1">
            <a:spLocks noChangeArrowheads="1"/>
          </p:cNvSpPr>
          <p:nvPr/>
        </p:nvSpPr>
        <p:spPr bwMode="auto">
          <a:xfrm>
            <a:off x="190500" y="188640"/>
            <a:ext cx="8763000" cy="658322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Cibles 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10"/>
          <p:cNvSpPr txBox="1">
            <a:spLocks noChangeArrowheads="1"/>
          </p:cNvSpPr>
          <p:nvPr/>
        </p:nvSpPr>
        <p:spPr bwMode="auto">
          <a:xfrm>
            <a:off x="0" y="1071546"/>
            <a:ext cx="900115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627063" lvl="1" indent="-360363" algn="just">
              <a:lnSpc>
                <a:spcPct val="200000"/>
              </a:lnSpc>
              <a:buClr>
                <a:srgbClr val="0000FF"/>
              </a:buClr>
              <a:buFont typeface="Wingdings" pitchFamily="2" charset="2"/>
              <a:buChar char="q"/>
            </a:pPr>
            <a:r>
              <a:rPr lang="fr-FR" sz="1600" b="1" dirty="0" smtClean="0">
                <a:latin typeface="Arial" charset="0"/>
                <a:cs typeface="Arial" charset="0"/>
              </a:rPr>
              <a:t>Adapté au contexte Tunisien;</a:t>
            </a:r>
          </a:p>
          <a:p>
            <a:pPr marL="627063" lvl="1" indent="-360363" algn="just">
              <a:lnSpc>
                <a:spcPct val="200000"/>
              </a:lnSpc>
              <a:buClr>
                <a:srgbClr val="0000FF"/>
              </a:buClr>
              <a:buFont typeface="Wingdings" pitchFamily="2" charset="2"/>
              <a:buChar char="q"/>
            </a:pPr>
            <a:r>
              <a:rPr lang="fr-FR" sz="1600" b="1" dirty="0" smtClean="0">
                <a:latin typeface="Arial" charset="0"/>
                <a:cs typeface="Arial" charset="0"/>
              </a:rPr>
              <a:t>Adapté au type de bâtiment;</a:t>
            </a:r>
          </a:p>
          <a:p>
            <a:pPr marL="627063" lvl="1" indent="-360363" algn="just">
              <a:lnSpc>
                <a:spcPct val="200000"/>
              </a:lnSpc>
              <a:buClr>
                <a:srgbClr val="0000FF"/>
              </a:buClr>
              <a:buFont typeface="Wingdings" pitchFamily="2" charset="2"/>
              <a:buChar char="q"/>
            </a:pPr>
            <a:r>
              <a:rPr lang="fr-FR" sz="1600" b="1" dirty="0" smtClean="0">
                <a:latin typeface="Arial" charset="0"/>
                <a:cs typeface="Arial" charset="0"/>
              </a:rPr>
              <a:t>Simple et rapide;</a:t>
            </a:r>
          </a:p>
          <a:p>
            <a:pPr marL="627063" lvl="1" indent="-360363" algn="just">
              <a:lnSpc>
                <a:spcPct val="200000"/>
              </a:lnSpc>
              <a:buClr>
                <a:srgbClr val="0000FF"/>
              </a:buClr>
              <a:buFont typeface="Wingdings" pitchFamily="2" charset="2"/>
              <a:buChar char="q"/>
            </a:pPr>
            <a:r>
              <a:rPr lang="fr-FR" sz="1600" b="1" dirty="0" smtClean="0">
                <a:latin typeface="Arial" charset="0"/>
                <a:cs typeface="Arial" charset="0"/>
              </a:rPr>
              <a:t>Besoins et consommations détaillés par saison et par poste.</a:t>
            </a:r>
          </a:p>
          <a:p>
            <a:pPr marL="627063" lvl="1" indent="-360363" algn="just">
              <a:lnSpc>
                <a:spcPct val="200000"/>
              </a:lnSpc>
              <a:buClr>
                <a:srgbClr val="0000FF"/>
              </a:buClr>
              <a:buFont typeface="Wingdings" pitchFamily="2" charset="2"/>
              <a:buChar char="q"/>
            </a:pPr>
            <a:r>
              <a:rPr lang="fr-FR" sz="1600" b="1" dirty="0" smtClean="0">
                <a:latin typeface="Arial" charset="0"/>
                <a:cs typeface="Arial" charset="0"/>
              </a:rPr>
              <a:t>Influence des modifications.</a:t>
            </a:r>
          </a:p>
          <a:p>
            <a:pPr marL="627063" lvl="1" indent="-360363" algn="just">
              <a:lnSpc>
                <a:spcPct val="200000"/>
              </a:lnSpc>
              <a:buClr>
                <a:srgbClr val="0000FF"/>
              </a:buClr>
              <a:buFont typeface="Wingdings" pitchFamily="2" charset="2"/>
              <a:buChar char="q"/>
            </a:pPr>
            <a:endParaRPr lang="fr-FR" sz="1600" b="1" dirty="0" smtClean="0">
              <a:latin typeface="Arial" charset="0"/>
              <a:cs typeface="Arial" charset="0"/>
            </a:endParaRPr>
          </a:p>
          <a:p>
            <a:pPr marL="627063" lvl="1" indent="-360363" algn="just">
              <a:lnSpc>
                <a:spcPct val="200000"/>
              </a:lnSpc>
              <a:buClr>
                <a:srgbClr val="0000FF"/>
              </a:buClr>
            </a:pPr>
            <a:endParaRPr lang="fr-FR" sz="1600" b="1" dirty="0" smtClean="0">
              <a:latin typeface="Arial" charset="0"/>
              <a:cs typeface="Arial" charset="0"/>
            </a:endParaRPr>
          </a:p>
          <a:p>
            <a:pPr marL="627063" lvl="1" indent="-360363" algn="just">
              <a:lnSpc>
                <a:spcPct val="200000"/>
              </a:lnSpc>
              <a:buClr>
                <a:srgbClr val="0000FF"/>
              </a:buClr>
            </a:pPr>
            <a:endParaRPr lang="fr-FR" sz="1600" b="1" dirty="0">
              <a:latin typeface="Arial" charset="0"/>
              <a:cs typeface="Arial" charset="0"/>
            </a:endParaRPr>
          </a:p>
        </p:txBody>
      </p:sp>
      <p:sp>
        <p:nvSpPr>
          <p:cNvPr id="2053" name="Text Box 16"/>
          <p:cNvSpPr txBox="1">
            <a:spLocks noChangeArrowheads="1"/>
          </p:cNvSpPr>
          <p:nvPr/>
        </p:nvSpPr>
        <p:spPr bwMode="auto">
          <a:xfrm>
            <a:off x="190500" y="188640"/>
            <a:ext cx="8763000" cy="661720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Spécificités 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16"/>
          <p:cNvSpPr txBox="1">
            <a:spLocks noChangeArrowheads="1"/>
          </p:cNvSpPr>
          <p:nvPr/>
        </p:nvSpPr>
        <p:spPr bwMode="auto">
          <a:xfrm>
            <a:off x="190500" y="188640"/>
            <a:ext cx="8763000" cy="661720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Interface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500174"/>
            <a:ext cx="6376423" cy="493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23117" y="928670"/>
            <a:ext cx="35333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Arial" charset="0"/>
                <a:cs typeface="Arial" charset="0"/>
              </a:rPr>
              <a:t>Présentation du projet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16"/>
          <p:cNvSpPr txBox="1">
            <a:spLocks noChangeArrowheads="1"/>
          </p:cNvSpPr>
          <p:nvPr/>
        </p:nvSpPr>
        <p:spPr bwMode="auto">
          <a:xfrm>
            <a:off x="190500" y="188640"/>
            <a:ext cx="8763000" cy="661720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Interface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1652" y="1311736"/>
            <a:ext cx="7172348" cy="554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23117" y="928670"/>
            <a:ext cx="35333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Arial" charset="0"/>
                <a:cs typeface="Arial" charset="0"/>
              </a:rPr>
              <a:t>Présentation du projet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16"/>
          <p:cNvSpPr txBox="1">
            <a:spLocks noChangeArrowheads="1"/>
          </p:cNvSpPr>
          <p:nvPr/>
        </p:nvSpPr>
        <p:spPr bwMode="auto">
          <a:xfrm>
            <a:off x="190500" y="188640"/>
            <a:ext cx="8763000" cy="661720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Interface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500174"/>
            <a:ext cx="8193225" cy="5045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23117" y="928670"/>
            <a:ext cx="31470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Arial" charset="0"/>
                <a:cs typeface="Arial" charset="0"/>
              </a:rPr>
              <a:t>Façades extérieures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16"/>
          <p:cNvSpPr txBox="1">
            <a:spLocks noChangeArrowheads="1"/>
          </p:cNvSpPr>
          <p:nvPr/>
        </p:nvSpPr>
        <p:spPr bwMode="auto">
          <a:xfrm>
            <a:off x="190500" y="188640"/>
            <a:ext cx="8763000" cy="661720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Interface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3963" y="1533836"/>
            <a:ext cx="7720037" cy="532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23117" y="928670"/>
            <a:ext cx="32732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Arial" charset="0"/>
                <a:cs typeface="Arial" charset="0"/>
              </a:rPr>
              <a:t>Toitures et planchers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14541</TotalTime>
  <Words>231</Words>
  <Application>Microsoft Office PowerPoint</Application>
  <PresentationFormat>Affichage à l'écran (4:3)</PresentationFormat>
  <Paragraphs>76</Paragraphs>
  <Slides>16</Slides>
  <Notes>16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Modèle par défaut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Merci pour votre attention</vt:lpstr>
    </vt:vector>
  </TitlesOfParts>
  <Company>ANER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hanchi</dc:creator>
  <cp:lastModifiedBy>imedtr</cp:lastModifiedBy>
  <cp:revision>908</cp:revision>
  <cp:lastPrinted>2010-05-21T14:02:51Z</cp:lastPrinted>
  <dcterms:created xsi:type="dcterms:W3CDTF">1980-01-16T14:10:01Z</dcterms:created>
  <dcterms:modified xsi:type="dcterms:W3CDTF">2021-02-22T14:00:07Z</dcterms:modified>
</cp:coreProperties>
</file>