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660" userDrawn="1">
          <p15:clr>
            <a:srgbClr val="A4A3A4"/>
          </p15:clr>
        </p15:guide>
        <p15:guide id="2" pos="346" userDrawn="1">
          <p15:clr>
            <a:srgbClr val="A4A3A4"/>
          </p15:clr>
        </p15:guide>
        <p15:guide id="3" pos="3974" userDrawn="1">
          <p15:clr>
            <a:srgbClr val="A4A3A4"/>
          </p15:clr>
        </p15:guide>
        <p15:guide id="4" pos="2047" userDrawn="1">
          <p15:clr>
            <a:srgbClr val="A4A3A4"/>
          </p15:clr>
        </p15:guide>
        <p15:guide id="5" pos="227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746"/>
    <a:srgbClr val="0064A2"/>
    <a:srgbClr val="062E4C"/>
    <a:srgbClr val="0063A1"/>
    <a:srgbClr val="04142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422"/>
    <p:restoredTop sz="94637"/>
  </p:normalViewPr>
  <p:slideViewPr>
    <p:cSldViewPr snapToGrid="0" snapToObjects="1" showGuides="1">
      <p:cViewPr>
        <p:scale>
          <a:sx n="130" d="100"/>
          <a:sy n="130" d="100"/>
        </p:scale>
        <p:origin x="-912" y="-90"/>
      </p:cViewPr>
      <p:guideLst>
        <p:guide orient="horz" pos="5660"/>
        <p:guide pos="346"/>
        <p:guide pos="3974"/>
        <p:guide pos="2047"/>
        <p:guide pos="22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942CE-B5D2-4B41-997C-E18ABC351794}" type="datetimeFigureOut">
              <a:rPr lang="fr-FR" smtClean="0"/>
              <a:pPr/>
              <a:t>28/09/2021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15165-D5FD-234C-8610-BBE765541C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30736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615165-D5FD-234C-8610-BBE765541CD9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57681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86B-04F4-2047-AFD7-4A87DF438D83}" type="datetimeFigureOut">
              <a:rPr lang="fr-FR" smtClean="0"/>
              <a:pPr/>
              <a:t>28/09/2021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1FAA-5B71-3842-9D14-36A1B0875F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7074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86B-04F4-2047-AFD7-4A87DF438D83}" type="datetimeFigureOut">
              <a:rPr lang="fr-FR" smtClean="0"/>
              <a:pPr/>
              <a:t>28/09/2021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1FAA-5B71-3842-9D14-36A1B0875F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91672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86B-04F4-2047-AFD7-4A87DF438D83}" type="datetimeFigureOut">
              <a:rPr lang="fr-FR" smtClean="0"/>
              <a:pPr/>
              <a:t>28/09/2021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1FAA-5B71-3842-9D14-36A1B0875F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7213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86B-04F4-2047-AFD7-4A87DF438D83}" type="datetimeFigureOut">
              <a:rPr lang="fr-FR" smtClean="0"/>
              <a:pPr/>
              <a:t>28/09/2021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1FAA-5B71-3842-9D14-36A1B0875F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3386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86B-04F4-2047-AFD7-4A87DF438D83}" type="datetimeFigureOut">
              <a:rPr lang="fr-FR" smtClean="0"/>
              <a:pPr/>
              <a:t>28/09/2021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1FAA-5B71-3842-9D14-36A1B0875F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08473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86B-04F4-2047-AFD7-4A87DF438D83}" type="datetimeFigureOut">
              <a:rPr lang="fr-FR" smtClean="0"/>
              <a:pPr/>
              <a:t>28/09/2021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1FAA-5B71-3842-9D14-36A1B0875F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8406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86B-04F4-2047-AFD7-4A87DF438D83}" type="datetimeFigureOut">
              <a:rPr lang="fr-FR" smtClean="0"/>
              <a:pPr/>
              <a:t>28/09/2021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1FAA-5B71-3842-9D14-36A1B0875F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70071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86B-04F4-2047-AFD7-4A87DF438D83}" type="datetimeFigureOut">
              <a:rPr lang="fr-FR" smtClean="0"/>
              <a:pPr/>
              <a:t>28/09/2021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1FAA-5B71-3842-9D14-36A1B0875F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1333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86B-04F4-2047-AFD7-4A87DF438D83}" type="datetimeFigureOut">
              <a:rPr lang="fr-FR" smtClean="0"/>
              <a:pPr/>
              <a:t>28/09/2021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1FAA-5B71-3842-9D14-36A1B0875F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1596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86B-04F4-2047-AFD7-4A87DF438D83}" type="datetimeFigureOut">
              <a:rPr lang="fr-FR" smtClean="0"/>
              <a:pPr/>
              <a:t>28/09/2021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1FAA-5B71-3842-9D14-36A1B0875F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2564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086B-04F4-2047-AFD7-4A87DF438D83}" type="datetimeFigureOut">
              <a:rPr lang="fr-FR" smtClean="0"/>
              <a:pPr/>
              <a:t>28/09/2021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1FAA-5B71-3842-9D14-36A1B0875F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935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9086B-04F4-2047-AFD7-4A87DF438D83}" type="datetimeFigureOut">
              <a:rPr lang="fr-FR" smtClean="0"/>
              <a:pPr/>
              <a:t>28/09/2021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91FAA-5B71-3842-9D14-36A1B0875F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7653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jpeg"/><Relationship Id="rId7" Type="http://schemas.openxmlformats.org/officeDocument/2006/relationships/image" Target="cid:image002.png@01D52A6F.1E4FA45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A49B9C2B-A6B0-374A-AF6D-42E89D8BC1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493" b="625"/>
          <a:stretch/>
        </p:blipFill>
        <p:spPr bwMode="auto">
          <a:xfrm>
            <a:off x="542601" y="7308786"/>
            <a:ext cx="2703600" cy="1325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5A8CA73-5AD1-444A-9C1F-E94CFC40D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5719" y="1967586"/>
            <a:ext cx="2700000" cy="5176196"/>
          </a:xfrm>
        </p:spPr>
        <p:txBody>
          <a:bodyPr lIns="0" tIns="72000" rIns="0" bIns="36000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fr-FR" sz="1200" dirty="0">
                <a:solidFill>
                  <a:srgbClr val="4AB746"/>
                </a:solidFill>
                <a:cs typeface="Futura Medium" panose="020B0602020204020303" pitchFamily="34" charset="-79"/>
              </a:rPr>
              <a:t>Contexte et justification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fr-FR" sz="600" dirty="0">
              <a:solidFill>
                <a:schemeClr val="lt1"/>
              </a:solidFill>
              <a:latin typeface="+mj-lt"/>
              <a:cs typeface="Futura Medium" panose="020B0602020204020303" pitchFamily="34" charset="-79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fr-FR" sz="1100" dirty="0">
                <a:latin typeface="+mj-lt"/>
                <a:cs typeface="Futura Medium" panose="020B0602020204020303" pitchFamily="34" charset="-79"/>
              </a:rPr>
              <a:t>Située à l’extrême nord de la Tunisie, Bizerte est une ville de 140.000 habitants qui constitue, avec les communes voisines, un important pôle industriel et commercial.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fr-FR" sz="600" dirty="0">
              <a:latin typeface="+mj-lt"/>
              <a:cs typeface="Futura Medium" panose="020B0602020204020303" pitchFamily="34" charset="-79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fr-FR" sz="1100" dirty="0">
                <a:latin typeface="+mj-lt"/>
                <a:cs typeface="Futura Medium" panose="020B0602020204020303" pitchFamily="34" charset="-79"/>
              </a:rPr>
              <a:t>Parallèlement aux mutations socio-économiques qu’elle connaît depuis quelques années, Bizerte s’est engagée sur la voie de la gestion communale durable avec </a:t>
            </a:r>
            <a:r>
              <a:rPr lang="fr-FR" sz="1100" dirty="0">
                <a:latin typeface="+mj-lt"/>
                <a:cs typeface="Calibri Light" panose="020F0302020204030204" pitchFamily="34" charset="0"/>
              </a:rPr>
              <a:t>des expériences pilotes diverses, notamment en matière d’écoconstruction, de gestion des déchets et de mobilité urbaine.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fr-FR" sz="600" dirty="0">
              <a:latin typeface="+mj-lt"/>
              <a:cs typeface="Calibri Light" panose="020F03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fr-FR" sz="1100" dirty="0">
                <a:latin typeface="+mj-lt"/>
                <a:cs typeface="Futura Medium" panose="020B0602020204020303" pitchFamily="34" charset="-79"/>
              </a:rPr>
              <a:t>Forte de ces acquis, Bizerte a rejoint le programme ACTE avec pour vision de faire de son engagement énergie-climat un vecteur de développement et une partie intégrante de sa planification locale. A l’instar des autres communes pilotes, la ville a développé un plan d’action qui s’articule autour de projets concrets, où l’efficacité énergétique et les énergies renouvelables figurent comme axes majeurs d’intervention.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fr-FR" sz="600" dirty="0">
              <a:latin typeface="+mj-lt"/>
              <a:cs typeface="Futura Medium" panose="020B0602020204020303" pitchFamily="34" charset="-79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fr-FR" sz="1100" dirty="0">
                <a:latin typeface="+mj-lt"/>
                <a:cs typeface="Calibri Light" panose="020F0302020204030204" pitchFamily="34" charset="0"/>
              </a:rPr>
              <a:t>Avec des factures énergétiques de plus en plus élevées,</a:t>
            </a:r>
            <a:r>
              <a:rPr lang="fr-FR" sz="1100" dirty="0">
                <a:latin typeface="+mj-lt"/>
                <a:cs typeface="Futura Medium" panose="020B0602020204020303" pitchFamily="34" charset="-79"/>
              </a:rPr>
              <a:t> la commune a en effet opté pour </a:t>
            </a:r>
            <a:r>
              <a:rPr lang="fr-FR" sz="1100" dirty="0">
                <a:latin typeface="+mj-lt"/>
                <a:cs typeface="Calibri Light" panose="020F0302020204030204" pitchFamily="34" charset="0"/>
              </a:rPr>
              <a:t>l’installation de cinq toits solaires photovoltaïques connectés au réseau Basse Tension, d’une capacité de totale de 154 kWc.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fr-FR" sz="1100" dirty="0">
              <a:latin typeface="+mj-lt"/>
              <a:cs typeface="Calibri Light" panose="020F03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fr-FR" sz="1100" dirty="0"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25A7684-4F0F-5345-B2ED-0DF9EF9D3D5E}"/>
              </a:ext>
            </a:extLst>
          </p:cNvPr>
          <p:cNvSpPr/>
          <p:nvPr/>
        </p:nvSpPr>
        <p:spPr>
          <a:xfrm>
            <a:off x="3623215" y="2072508"/>
            <a:ext cx="2700000" cy="2954749"/>
          </a:xfrm>
          <a:prstGeom prst="rect">
            <a:avLst/>
          </a:prstGeom>
          <a:solidFill>
            <a:srgbClr val="0063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72000" rIns="54000" bIns="36000" rtlCol="0" anchor="t" anchorCtr="0"/>
          <a:lstStyle/>
          <a:p>
            <a:r>
              <a:rPr lang="fr-FR" sz="1400" b="1" dirty="0">
                <a:solidFill>
                  <a:schemeClr val="bg1"/>
                </a:solidFill>
                <a:latin typeface="+mj-lt"/>
                <a:cs typeface="Futura Medium" panose="020B0602020204020303" pitchFamily="34" charset="-79"/>
              </a:rPr>
              <a:t>FICHE D’IDENTITE DU PROJET</a:t>
            </a:r>
          </a:p>
          <a:p>
            <a:endParaRPr lang="fr-FR" sz="1200" dirty="0">
              <a:latin typeface="+mj-lt"/>
              <a:cs typeface="Futura Medium" panose="020B0602020204020303" pitchFamily="34" charset="-79"/>
            </a:endParaRPr>
          </a:p>
          <a:p>
            <a:r>
              <a:rPr lang="fr-FR" sz="1200" b="1" dirty="0">
                <a:cs typeface="Futura Medium" panose="020B0602020204020303" pitchFamily="34" charset="-79"/>
              </a:rPr>
              <a:t>Lieu</a:t>
            </a:r>
            <a:r>
              <a:rPr lang="fr-FR" sz="1200" dirty="0">
                <a:latin typeface="+mj-lt"/>
                <a:cs typeface="Futura Medium" panose="020B0602020204020303" pitchFamily="34" charset="-79"/>
              </a:rPr>
              <a:t>: Bizerte, Gouvernorat de Bizerte. </a:t>
            </a:r>
          </a:p>
          <a:p>
            <a:endParaRPr lang="fr-FR" sz="1200" dirty="0">
              <a:latin typeface="+mj-lt"/>
              <a:cs typeface="Futura Medium" panose="020B0602020204020303" pitchFamily="34" charset="-79"/>
            </a:endParaRPr>
          </a:p>
          <a:p>
            <a:r>
              <a:rPr lang="fr-FR" sz="1200" b="1" dirty="0">
                <a:cs typeface="Futura Medium" panose="020B0602020204020303" pitchFamily="34" charset="-79"/>
              </a:rPr>
              <a:t>Solution</a:t>
            </a:r>
            <a:r>
              <a:rPr lang="fr-FR" sz="1200" dirty="0">
                <a:latin typeface="+mj-lt"/>
                <a:cs typeface="Futura Medium" panose="020B0602020204020303" pitchFamily="34" charset="-79"/>
              </a:rPr>
              <a:t> : </a:t>
            </a:r>
            <a:r>
              <a:rPr lang="fr-FR" sz="1100" dirty="0">
                <a:latin typeface="+mj-lt"/>
                <a:cs typeface="Futura Medium" panose="020B0602020204020303" pitchFamily="34" charset="-79"/>
              </a:rPr>
              <a:t>Installations solaires photovoltaïques sur les toits de bâtiments administratifs communaux.</a:t>
            </a:r>
          </a:p>
          <a:p>
            <a:pPr marL="177800"/>
            <a:endParaRPr lang="fr-FR" sz="1050" dirty="0">
              <a:latin typeface="+mj-lt"/>
              <a:cs typeface="Futura Medium" panose="020B0602020204020303" pitchFamily="34" charset="-79"/>
            </a:endParaRPr>
          </a:p>
          <a:p>
            <a:r>
              <a:rPr lang="fr-FR" sz="1200" b="1" dirty="0">
                <a:cs typeface="Futura Medium" panose="020B0602020204020303" pitchFamily="34" charset="-79"/>
              </a:rPr>
              <a:t>Chiffres clés </a:t>
            </a:r>
            <a:r>
              <a:rPr lang="fr-FR" sz="1200" dirty="0">
                <a:latin typeface="+mj-lt"/>
                <a:cs typeface="Futura Medium" panose="020B0602020204020303" pitchFamily="34" charset="-79"/>
              </a:rPr>
              <a:t>: 5</a:t>
            </a:r>
            <a:r>
              <a:rPr lang="fr-FR" sz="1100" dirty="0">
                <a:latin typeface="+mj-lt"/>
                <a:cs typeface="Futura Medium" panose="020B0602020204020303" pitchFamily="34" charset="-79"/>
              </a:rPr>
              <a:t> bâtiments, capacité totale installée de 154 kWc.</a:t>
            </a:r>
            <a:endParaRPr lang="fr-FR" sz="1200" dirty="0">
              <a:latin typeface="+mj-lt"/>
              <a:cs typeface="Futura Medium" panose="020B0602020204020303" pitchFamily="34" charset="-79"/>
            </a:endParaRPr>
          </a:p>
          <a:p>
            <a:pPr>
              <a:lnSpc>
                <a:spcPct val="200000"/>
              </a:lnSpc>
            </a:pPr>
            <a:r>
              <a:rPr lang="fr-FR" sz="1200" b="1" dirty="0">
                <a:cs typeface="Futura Medium" panose="020B0602020204020303" pitchFamily="34" charset="-79"/>
              </a:rPr>
              <a:t>Domaines ACTE-MEA concernés</a:t>
            </a:r>
            <a:r>
              <a:rPr lang="fr-FR" sz="1200" b="1" dirty="0">
                <a:latin typeface="+mj-lt"/>
                <a:cs typeface="Futura Medium" panose="020B0602020204020303" pitchFamily="34" charset="-79"/>
              </a:rPr>
              <a:t>:</a:t>
            </a:r>
            <a:endParaRPr lang="fr-FR" sz="1200" dirty="0">
              <a:latin typeface="+mj-lt"/>
              <a:cs typeface="Futura Medium" panose="020B0602020204020303" pitchFamily="34" charset="-79"/>
            </a:endParaRPr>
          </a:p>
          <a:p>
            <a:pPr marL="177800" indent="-88900">
              <a:buFont typeface="Arial" panose="020B0604020202020204" pitchFamily="34" charset="0"/>
              <a:buChar char="•"/>
            </a:pPr>
            <a:r>
              <a:rPr lang="fr-FR" sz="1100" dirty="0">
                <a:latin typeface="+mj-lt"/>
                <a:cs typeface="Futura Medium" panose="020B0602020204020303" pitchFamily="34" charset="-79"/>
              </a:rPr>
              <a:t>Bâtiments et infrastructures communaux ;</a:t>
            </a:r>
          </a:p>
          <a:p>
            <a:pPr marL="177800" indent="-88900">
              <a:buFont typeface="Arial" panose="020B0604020202020204" pitchFamily="34" charset="0"/>
              <a:buChar char="•"/>
            </a:pPr>
            <a:r>
              <a:rPr lang="fr-FR" sz="1100" dirty="0">
                <a:latin typeface="+mj-lt"/>
                <a:cs typeface="Futura Medium" panose="020B0602020204020303" pitchFamily="34" charset="-79"/>
              </a:rPr>
              <a:t>Diversification des sources énergétiques et maitrise de l’énergie sur le territoire ;</a:t>
            </a:r>
          </a:p>
          <a:p>
            <a:pPr marL="177800" indent="-88900">
              <a:buFont typeface="Arial" panose="020B0604020202020204" pitchFamily="34" charset="0"/>
              <a:buChar char="•"/>
            </a:pPr>
            <a:r>
              <a:rPr lang="fr-FR" sz="1100" dirty="0">
                <a:latin typeface="+mj-lt"/>
                <a:cs typeface="Futura Medium" panose="020B0602020204020303" pitchFamily="34" charset="-79"/>
              </a:rPr>
              <a:t>Coopération et communication.</a:t>
            </a:r>
          </a:p>
          <a:p>
            <a:pPr>
              <a:lnSpc>
                <a:spcPct val="200000"/>
              </a:lnSpc>
            </a:pPr>
            <a:endParaRPr lang="fr-FR" sz="1050" dirty="0">
              <a:latin typeface="+mj-lt"/>
              <a:cs typeface="Futura Medium" panose="020B0602020204020303" pitchFamily="34" charset="-79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9854EA6F-54C9-614C-9740-09A2C3EB989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2561" b="4324"/>
          <a:stretch/>
        </p:blipFill>
        <p:spPr bwMode="auto">
          <a:xfrm>
            <a:off x="-19664" y="-12701"/>
            <a:ext cx="6912000" cy="38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1C7572C9-D9CA-494C-A292-4BCA762B9BE1}"/>
              </a:ext>
            </a:extLst>
          </p:cNvPr>
          <p:cNvSpPr txBox="1"/>
          <p:nvPr/>
        </p:nvSpPr>
        <p:spPr>
          <a:xfrm>
            <a:off x="1000842" y="1325421"/>
            <a:ext cx="4866250" cy="514423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 anchor="t" anchorCtr="0">
            <a:noAutofit/>
          </a:bodyPr>
          <a:lstStyle/>
          <a:p>
            <a:pPr algn="ctr"/>
            <a:r>
              <a:rPr lang="fr-FR" b="1" dirty="0">
                <a:solidFill>
                  <a:srgbClr val="0064A2"/>
                </a:solidFill>
                <a:latin typeface="+mj-lt"/>
                <a:cs typeface="Futura Condensed ExtraBold" panose="020B0602020204020303" pitchFamily="34" charset="-79"/>
              </a:rPr>
              <a:t>Du photovoltaïque sur les toits de Bizerte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64EDFA1E-05A1-724E-9157-632B75BB2530}"/>
              </a:ext>
            </a:extLst>
          </p:cNvPr>
          <p:cNvSpPr/>
          <p:nvPr/>
        </p:nvSpPr>
        <p:spPr>
          <a:xfrm>
            <a:off x="5441863" y="78436"/>
            <a:ext cx="838371" cy="261610"/>
          </a:xfrm>
          <a:prstGeom prst="rect">
            <a:avLst/>
          </a:prstGeom>
        </p:spPr>
        <p:txBody>
          <a:bodyPr wrap="none" lIns="0" rIns="0">
            <a:spAutoFit/>
          </a:bodyPr>
          <a:lstStyle/>
          <a:p>
            <a:pPr algn="r"/>
            <a:r>
              <a:rPr lang="fr-FR" sz="1100" b="1" dirty="0">
                <a:solidFill>
                  <a:schemeClr val="bg1"/>
                </a:solidFill>
                <a:latin typeface="+mj-lt"/>
              </a:rPr>
              <a:t>Fiche de projet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xmlns="" id="{DF0DCA39-F9E0-8249-A110-9D00D6D8A08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79054" y="571047"/>
            <a:ext cx="1175384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Image 21" descr="111">
            <a:extLst>
              <a:ext uri="{FF2B5EF4-FFF2-40B4-BE49-F238E27FC236}">
                <a16:creationId xmlns:a16="http://schemas.microsoft.com/office/drawing/2014/main" xmlns="" id="{C033D9F5-4C02-5B4A-9F0A-C93FA33452B0}"/>
              </a:ext>
            </a:extLst>
          </p:cNvPr>
          <p:cNvPicPr>
            <a:picLocks noChangeAspect="1"/>
          </p:cNvPicPr>
          <p:nvPr/>
        </p:nvPicPr>
        <p:blipFill rotWithShape="1">
          <a:blip r:embed="rId6" r:link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822" t="10423" r="11367" b="7100"/>
          <a:stretch>
            <a:fillRect/>
          </a:stretch>
        </p:blipFill>
        <p:spPr bwMode="auto">
          <a:xfrm>
            <a:off x="564685" y="584055"/>
            <a:ext cx="1101177" cy="54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3" name="image25.jpg" descr="Résultat de recherche d'images pour &quot;seco logo suisse&quot;">
            <a:extLst>
              <a:ext uri="{FF2B5EF4-FFF2-40B4-BE49-F238E27FC236}">
                <a16:creationId xmlns:a16="http://schemas.microsoft.com/office/drawing/2014/main" xmlns="" id="{86A5D7E6-8AFA-CE4D-B689-72064B39367A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548394" y="9216585"/>
            <a:ext cx="1015316" cy="449915"/>
          </a:xfrm>
          <a:prstGeom prst="rect">
            <a:avLst/>
          </a:prstGeom>
          <a:ln/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5292F66-9AB9-234A-9AD0-FDBE08721DDE}"/>
              </a:ext>
            </a:extLst>
          </p:cNvPr>
          <p:cNvSpPr/>
          <p:nvPr/>
        </p:nvSpPr>
        <p:spPr>
          <a:xfrm>
            <a:off x="469898" y="8897154"/>
            <a:ext cx="10775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rgbClr val="4AB746"/>
                </a:solidFill>
                <a:latin typeface="+mj-lt"/>
              </a:rPr>
              <a:t>Avec l’appui de </a:t>
            </a:r>
            <a:endParaRPr lang="fr-FR" sz="1100" dirty="0">
              <a:solidFill>
                <a:srgbClr val="4AB746"/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23EB283-D74C-D142-9036-AEE94A872949}"/>
              </a:ext>
            </a:extLst>
          </p:cNvPr>
          <p:cNvSpPr/>
          <p:nvPr/>
        </p:nvSpPr>
        <p:spPr>
          <a:xfrm>
            <a:off x="3521506" y="8905727"/>
            <a:ext cx="13131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rgbClr val="4AB746"/>
                </a:solidFill>
                <a:latin typeface="+mj-lt"/>
              </a:rPr>
              <a:t>En partenariat avec 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xmlns="" id="{FA7E9951-C371-9347-8819-BABC8D19449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50319" y="9227278"/>
            <a:ext cx="2678400" cy="44991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C98D4260-7DDC-7849-A3F7-CEF672FF7A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9149" b="25199"/>
          <a:stretch/>
        </p:blipFill>
        <p:spPr bwMode="auto">
          <a:xfrm>
            <a:off x="-19665" y="9813571"/>
            <a:ext cx="6912000" cy="11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7860B0D-EBB0-4764-A636-27B70690E31B}"/>
              </a:ext>
            </a:extLst>
          </p:cNvPr>
          <p:cNvSpPr/>
          <p:nvPr/>
        </p:nvSpPr>
        <p:spPr>
          <a:xfrm>
            <a:off x="3620498" y="5027258"/>
            <a:ext cx="2674804" cy="3653987"/>
          </a:xfrm>
          <a:prstGeom prst="rect">
            <a:avLst/>
          </a:prstGeom>
        </p:spPr>
        <p:txBody>
          <a:bodyPr wrap="square" lIns="0" rIns="0" numCol="1" spcCol="360000">
            <a:noAutofit/>
          </a:bodyPr>
          <a:lstStyle/>
          <a:p>
            <a:pPr algn="just"/>
            <a:endParaRPr lang="fr-FR" sz="400" dirty="0">
              <a:latin typeface="+mj-lt"/>
              <a:cs typeface="Calibri Light" panose="020F0302020204030204" pitchFamily="34" charset="0"/>
            </a:endParaRPr>
          </a:p>
          <a:p>
            <a:pPr algn="just"/>
            <a:r>
              <a:rPr lang="fr-FR" sz="1200" dirty="0">
                <a:solidFill>
                  <a:srgbClr val="4AB746"/>
                </a:solidFill>
                <a:cs typeface="Futura Medium" panose="020B0602020204020303" pitchFamily="34" charset="-79"/>
              </a:rPr>
              <a:t>Objectifs</a:t>
            </a:r>
          </a:p>
          <a:p>
            <a:pPr algn="just"/>
            <a:endParaRPr lang="fr-FR" sz="600" dirty="0">
              <a:latin typeface="+mj-lt"/>
              <a:cs typeface="Calibri Light" panose="020F0302020204030204" pitchFamily="34" charset="0"/>
            </a:endParaRPr>
          </a:p>
          <a:p>
            <a:pPr algn="just"/>
            <a:r>
              <a:rPr lang="fr-FR" sz="1100" dirty="0">
                <a:latin typeface="+mj-lt"/>
                <a:cs typeface="Futura Medium" panose="020B0602020204020303" pitchFamily="34" charset="-79"/>
              </a:rPr>
              <a:t>La commune se positionne à travers ce projet comme institution exemple et consommatrice modèle. </a:t>
            </a:r>
          </a:p>
          <a:p>
            <a:pPr algn="just"/>
            <a:endParaRPr lang="fr-FR" sz="600" dirty="0">
              <a:latin typeface="+mj-lt"/>
              <a:cs typeface="Futura Medium" panose="020B0602020204020303" pitchFamily="34" charset="-79"/>
            </a:endParaRPr>
          </a:p>
          <a:p>
            <a:pPr algn="just"/>
            <a:r>
              <a:rPr lang="fr-FR" sz="1100" dirty="0">
                <a:latin typeface="+mj-lt"/>
                <a:cs typeface="Futura Medium" panose="020B0602020204020303" pitchFamily="34" charset="-79"/>
              </a:rPr>
              <a:t>Au-delà du gain économique, ces installations représentent pour la commune un moyen de contribuer aux objectifs climatiques nationaux et d’impulser une dynamique locale favorable à l’utilisation des énergies renouvelables. </a:t>
            </a:r>
          </a:p>
          <a:p>
            <a:pPr algn="just"/>
            <a:endParaRPr lang="fr-FR" sz="600" dirty="0">
              <a:latin typeface="+mj-lt"/>
              <a:cs typeface="Futura Medium" panose="020B0602020204020303" pitchFamily="34" charset="-79"/>
            </a:endParaRPr>
          </a:p>
          <a:p>
            <a:pPr algn="just"/>
            <a:r>
              <a:rPr lang="fr-FR" sz="1100" dirty="0">
                <a:latin typeface="+mj-lt"/>
                <a:cs typeface="Futura Medium" panose="020B0602020204020303" pitchFamily="34" charset="-79"/>
              </a:rPr>
              <a:t>L’objectif de ce projet est donc triple: </a:t>
            </a:r>
            <a:endParaRPr lang="fr-FR" sz="600" dirty="0">
              <a:latin typeface="+mj-lt"/>
              <a:cs typeface="Futura Medium" panose="020B0602020204020303" pitchFamily="34" charset="-79"/>
            </a:endParaRPr>
          </a:p>
          <a:p>
            <a:pPr algn="just"/>
            <a:endParaRPr lang="fr-FR" sz="400" dirty="0">
              <a:latin typeface="+mj-lt"/>
              <a:cs typeface="Calibri Light" panose="020F0302020204030204" pitchFamily="34" charset="0"/>
            </a:endParaRPr>
          </a:p>
          <a:p>
            <a:pPr marL="92075" indent="-92075" algn="just">
              <a:buFontTx/>
              <a:buChar char="-"/>
            </a:pPr>
            <a:r>
              <a:rPr lang="fr-FR" sz="1100" i="1" dirty="0">
                <a:latin typeface="+mj-lt"/>
                <a:cs typeface="Calibri Light" panose="020F0302020204030204" pitchFamily="34" charset="0"/>
              </a:rPr>
              <a:t>Environnemental</a:t>
            </a:r>
            <a:r>
              <a:rPr lang="fr-FR" sz="1100" dirty="0">
                <a:latin typeface="+mj-lt"/>
                <a:cs typeface="Calibri Light" panose="020F0302020204030204" pitchFamily="34" charset="0"/>
              </a:rPr>
              <a:t>: Réduire l’utilisation des énergies fossiles et limiter les émissions CO</a:t>
            </a:r>
            <a:r>
              <a:rPr lang="fr-FR" sz="1100" baseline="-25000" dirty="0">
                <a:latin typeface="+mj-lt"/>
                <a:cs typeface="Calibri Light" panose="020F0302020204030204" pitchFamily="34" charset="0"/>
              </a:rPr>
              <a:t>2;</a:t>
            </a:r>
            <a:endParaRPr lang="fr-FR" sz="1100" dirty="0">
              <a:latin typeface="+mj-lt"/>
              <a:cs typeface="Calibri Light" panose="020F0302020204030204" pitchFamily="34" charset="0"/>
            </a:endParaRPr>
          </a:p>
          <a:p>
            <a:pPr marL="92075" indent="-92075" algn="just">
              <a:buFontTx/>
              <a:buChar char="-"/>
            </a:pPr>
            <a:r>
              <a:rPr lang="fr-FR" sz="1100" i="1" dirty="0">
                <a:latin typeface="+mj-lt"/>
                <a:cs typeface="Calibri Light" panose="020F0302020204030204" pitchFamily="34" charset="0"/>
              </a:rPr>
              <a:t>Economique</a:t>
            </a:r>
            <a:r>
              <a:rPr lang="fr-FR" sz="1100" dirty="0">
                <a:latin typeface="+mj-lt"/>
                <a:cs typeface="Calibri Light" panose="020F0302020204030204" pitchFamily="34" charset="0"/>
              </a:rPr>
              <a:t>: Réaliser des économies budgétaires en baissant la facture énergétique communale;</a:t>
            </a:r>
          </a:p>
          <a:p>
            <a:pPr marL="92075" indent="-92075" algn="just">
              <a:buFontTx/>
              <a:buChar char="-"/>
            </a:pPr>
            <a:r>
              <a:rPr lang="fr-FR" sz="1100" i="1" dirty="0">
                <a:latin typeface="+mj-lt"/>
                <a:cs typeface="Calibri Light" panose="020F0302020204030204" pitchFamily="34" charset="0"/>
              </a:rPr>
              <a:t>De mobilisation citoyenne</a:t>
            </a:r>
            <a:r>
              <a:rPr lang="fr-FR" sz="1100" dirty="0">
                <a:latin typeface="+mj-lt"/>
                <a:cs typeface="Calibri Light" panose="020F0302020204030204" pitchFamily="34" charset="0"/>
              </a:rPr>
              <a:t>: Sensibiliser les acteurs du territoires et favoriser leur engagement en faveur d’une consommation durable de l’énergie. </a:t>
            </a:r>
          </a:p>
          <a:p>
            <a:pPr algn="just"/>
            <a:endParaRPr lang="fr-FR" sz="1100" dirty="0">
              <a:solidFill>
                <a:srgbClr val="FF0000"/>
              </a:solidFill>
              <a:latin typeface="+mj-lt"/>
              <a:cs typeface="Calibri Light" panose="020F0302020204030204" pitchFamily="34" charset="0"/>
            </a:endParaRPr>
          </a:p>
          <a:p>
            <a:pPr algn="just"/>
            <a:endParaRPr lang="fr-FR" sz="1100" dirty="0"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63857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902</TotalTime>
  <Words>44</Words>
  <Application>Microsoft Macintosh PowerPoint</Application>
  <PresentationFormat>Format A4 (210 x 297 mm)</PresentationFormat>
  <Paragraphs>37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Bizerte passe au solaire photovoltaïque</dc:title>
  <dc:creator>Zineb raji</dc:creator>
  <cp:lastModifiedBy>jihenebt</cp:lastModifiedBy>
  <cp:revision>136</cp:revision>
  <dcterms:created xsi:type="dcterms:W3CDTF">2021-05-21T17:49:41Z</dcterms:created>
  <dcterms:modified xsi:type="dcterms:W3CDTF">2021-09-28T15:05:48Z</dcterms:modified>
</cp:coreProperties>
</file>